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sldIdLst>
    <p:sldId id="256" r:id="rId5"/>
    <p:sldId id="283" r:id="rId6"/>
    <p:sldId id="279" r:id="rId7"/>
    <p:sldId id="257" r:id="rId8"/>
    <p:sldId id="271" r:id="rId9"/>
    <p:sldId id="280" r:id="rId10"/>
    <p:sldId id="284" r:id="rId11"/>
    <p:sldId id="281" r:id="rId12"/>
    <p:sldId id="270" r:id="rId13"/>
    <p:sldId id="259" r:id="rId14"/>
    <p:sldId id="258" r:id="rId15"/>
    <p:sldId id="263" r:id="rId16"/>
    <p:sldId id="272" r:id="rId17"/>
    <p:sldId id="262" r:id="rId18"/>
    <p:sldId id="282" r:id="rId19"/>
    <p:sldId id="273" r:id="rId20"/>
    <p:sldId id="285" r:id="rId21"/>
    <p:sldId id="286" r:id="rId22"/>
    <p:sldId id="287" r:id="rId23"/>
    <p:sldId id="28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540" y="44"/>
      </p:cViewPr>
      <p:guideLst>
        <p:guide orient="horz" pos="2160"/>
        <p:guide pos="2880"/>
      </p:guideLst>
    </p:cSldViewPr>
  </p:slideViewPr>
  <p:notesTextViewPr>
    <p:cViewPr>
      <p:scale>
        <a:sx n="1" d="1"/>
        <a:sy n="1" d="1"/>
      </p:scale>
      <p:origin x="0" y="0"/>
    </p:cViewPr>
  </p:notesTextViewPr>
  <p:sorterViewPr>
    <p:cViewPr varScale="1">
      <p:scale>
        <a:sx n="1" d="1"/>
        <a:sy n="1" d="1"/>
      </p:scale>
      <p:origin x="0" y="-4396"/>
    </p:cViewPr>
  </p:sorterViewPr>
  <p:notesViewPr>
    <p:cSldViewPr>
      <p:cViewPr varScale="1">
        <p:scale>
          <a:sx n="47" d="100"/>
          <a:sy n="47" d="100"/>
        </p:scale>
        <p:origin x="2784"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se Howling" userId="b2a2b562ef5e7a3e" providerId="LiveId" clId="{FF6D6496-C9EA-422D-B995-74E5FB46C76A}"/>
    <pc:docChg chg="modSld">
      <pc:chgData name="Ilse Howling" userId="b2a2b562ef5e7a3e" providerId="LiveId" clId="{FF6D6496-C9EA-422D-B995-74E5FB46C76A}" dt="2022-05-24T10:31:09.111" v="1" actId="113"/>
      <pc:docMkLst>
        <pc:docMk/>
      </pc:docMkLst>
      <pc:sldChg chg="modSp mod">
        <pc:chgData name="Ilse Howling" userId="b2a2b562ef5e7a3e" providerId="LiveId" clId="{FF6D6496-C9EA-422D-B995-74E5FB46C76A}" dt="2022-05-24T10:31:09.111" v="1" actId="113"/>
        <pc:sldMkLst>
          <pc:docMk/>
          <pc:sldMk cId="412348765" sldId="283"/>
        </pc:sldMkLst>
        <pc:spChg chg="mod">
          <ac:chgData name="Ilse Howling" userId="b2a2b562ef5e7a3e" providerId="LiveId" clId="{FF6D6496-C9EA-422D-B995-74E5FB46C76A}" dt="2022-05-24T10:31:09.111" v="1" actId="113"/>
          <ac:spMkLst>
            <pc:docMk/>
            <pc:sldMk cId="412348765" sldId="283"/>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3A8A53-FC57-444A-9DF8-09360A245D3E}"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AA9BC228-ED69-4BE8-979D-FA1CC71B9E5C}">
      <dgm:prSet phldrT="[Text]"/>
      <dgm:spPr/>
      <dgm:t>
        <a:bodyPr/>
        <a:lstStyle/>
        <a:p>
          <a:r>
            <a:rPr lang="en-GB" b="0" i="0" dirty="0"/>
            <a:t>“the intangible sum of a product’s attributes.” (David Ogilvy)</a:t>
          </a:r>
          <a:endParaRPr lang="en-GB" dirty="0"/>
        </a:p>
      </dgm:t>
    </dgm:pt>
    <dgm:pt modelId="{B8139E33-CA88-44A2-8AF1-8EEA0011E1BD}" type="parTrans" cxnId="{95578295-BB93-4D8A-AD74-99527295EC6E}">
      <dgm:prSet/>
      <dgm:spPr/>
      <dgm:t>
        <a:bodyPr/>
        <a:lstStyle/>
        <a:p>
          <a:endParaRPr lang="en-GB"/>
        </a:p>
      </dgm:t>
    </dgm:pt>
    <dgm:pt modelId="{1A2A191F-7D3A-4B14-808F-FBCF8770C84B}" type="sibTrans" cxnId="{95578295-BB93-4D8A-AD74-99527295EC6E}">
      <dgm:prSet/>
      <dgm:spPr/>
      <dgm:t>
        <a:bodyPr/>
        <a:lstStyle/>
        <a:p>
          <a:endParaRPr lang="en-GB"/>
        </a:p>
      </dgm:t>
    </dgm:pt>
    <dgm:pt modelId="{19746754-E376-41C4-B1A4-6E3B895B05A1}">
      <dgm:prSet phldrT="[Text]"/>
      <dgm:spPr/>
      <dgm:t>
        <a:bodyPr/>
        <a:lstStyle/>
        <a:p>
          <a:r>
            <a:rPr lang="en-GB" b="0" i="0" dirty="0"/>
            <a:t>“a person’s perception of a product, service, experience, or organization.” (The Dictionary of Brands)</a:t>
          </a:r>
          <a:endParaRPr lang="en-GB" dirty="0"/>
        </a:p>
      </dgm:t>
    </dgm:pt>
    <dgm:pt modelId="{A9C18BC2-DA6C-4E6A-90D6-89CFD815B76D}" type="parTrans" cxnId="{0E50B223-CFB0-4A6B-A02D-4D08128B79B5}">
      <dgm:prSet/>
      <dgm:spPr/>
      <dgm:t>
        <a:bodyPr/>
        <a:lstStyle/>
        <a:p>
          <a:endParaRPr lang="en-GB"/>
        </a:p>
      </dgm:t>
    </dgm:pt>
    <dgm:pt modelId="{D4F5536E-9C1A-49FA-8393-B47C057A1120}" type="sibTrans" cxnId="{0E50B223-CFB0-4A6B-A02D-4D08128B79B5}">
      <dgm:prSet/>
      <dgm:spPr/>
      <dgm:t>
        <a:bodyPr/>
        <a:lstStyle/>
        <a:p>
          <a:endParaRPr lang="en-GB"/>
        </a:p>
      </dgm:t>
    </dgm:pt>
    <dgm:pt modelId="{0D2F210B-E887-4A3F-8439-100E386403C0}">
      <dgm:prSet phldrT="[Text]"/>
      <dgm:spPr/>
      <dgm:t>
        <a:bodyPr/>
        <a:lstStyle/>
        <a:p>
          <a:r>
            <a:rPr lang="en-GB" b="0" i="0" dirty="0"/>
            <a:t>“a brand is a person’s gut feeling about a product, service, or organization.”(Marty Neumeier)</a:t>
          </a:r>
          <a:endParaRPr lang="en-GB" dirty="0"/>
        </a:p>
      </dgm:t>
    </dgm:pt>
    <dgm:pt modelId="{5A9A9FD8-C47E-46CB-951C-1A3763307519}" type="parTrans" cxnId="{E421D298-DEDE-4512-8680-F52D67F780B8}">
      <dgm:prSet/>
      <dgm:spPr/>
      <dgm:t>
        <a:bodyPr/>
        <a:lstStyle/>
        <a:p>
          <a:endParaRPr lang="en-GB"/>
        </a:p>
      </dgm:t>
    </dgm:pt>
    <dgm:pt modelId="{D81D3087-8AED-4D4B-9BDE-771EB9879C49}" type="sibTrans" cxnId="{E421D298-DEDE-4512-8680-F52D67F780B8}">
      <dgm:prSet/>
      <dgm:spPr/>
      <dgm:t>
        <a:bodyPr/>
        <a:lstStyle/>
        <a:p>
          <a:endParaRPr lang="en-GB"/>
        </a:p>
      </dgm:t>
    </dgm:pt>
    <dgm:pt modelId="{211E3B19-F0E2-45C8-927F-DBD4E823EEE1}" type="pres">
      <dgm:prSet presAssocID="{DE3A8A53-FC57-444A-9DF8-09360A245D3E}" presName="linearFlow" presStyleCnt="0">
        <dgm:presLayoutVars>
          <dgm:dir/>
          <dgm:resizeHandles val="exact"/>
        </dgm:presLayoutVars>
      </dgm:prSet>
      <dgm:spPr/>
    </dgm:pt>
    <dgm:pt modelId="{418E32FE-1ED3-4A3F-8D13-ABFFC2C46D58}" type="pres">
      <dgm:prSet presAssocID="{AA9BC228-ED69-4BE8-979D-FA1CC71B9E5C}" presName="comp" presStyleCnt="0"/>
      <dgm:spPr/>
    </dgm:pt>
    <dgm:pt modelId="{B3F5BEE5-E81E-41F8-BB35-94C42135D742}" type="pres">
      <dgm:prSet presAssocID="{AA9BC228-ED69-4BE8-979D-FA1CC71B9E5C}" presName="rect2" presStyleLbl="node1" presStyleIdx="0" presStyleCnt="3">
        <dgm:presLayoutVars>
          <dgm:bulletEnabled val="1"/>
        </dgm:presLayoutVars>
      </dgm:prSet>
      <dgm:spPr/>
    </dgm:pt>
    <dgm:pt modelId="{ED8F7048-4AEC-4862-AAA5-3BB84D0B0EA2}" type="pres">
      <dgm:prSet presAssocID="{AA9BC228-ED69-4BE8-979D-FA1CC71B9E5C}" presName="rect1" presStyleLbl="lnNode1" presStyleIdx="0" presStyleCnt="3" custScaleX="9384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2000" r="-42000"/>
          </a:stretch>
        </a:blipFill>
      </dgm:spPr>
    </dgm:pt>
    <dgm:pt modelId="{DA5143DD-C59B-4C3E-AD56-4FACC047B928}" type="pres">
      <dgm:prSet presAssocID="{1A2A191F-7D3A-4B14-808F-FBCF8770C84B}" presName="sibTrans" presStyleCnt="0"/>
      <dgm:spPr/>
    </dgm:pt>
    <dgm:pt modelId="{F02B8155-EEEF-45FB-AF97-325CD410ACE4}" type="pres">
      <dgm:prSet presAssocID="{19746754-E376-41C4-B1A4-6E3B895B05A1}" presName="comp" presStyleCnt="0"/>
      <dgm:spPr/>
    </dgm:pt>
    <dgm:pt modelId="{31945774-2FF4-4D1E-8B3B-2701F2732BE8}" type="pres">
      <dgm:prSet presAssocID="{19746754-E376-41C4-B1A4-6E3B895B05A1}" presName="rect2" presStyleLbl="node1" presStyleIdx="1" presStyleCnt="3">
        <dgm:presLayoutVars>
          <dgm:bulletEnabled val="1"/>
        </dgm:presLayoutVars>
      </dgm:prSet>
      <dgm:spPr/>
    </dgm:pt>
    <dgm:pt modelId="{4E052356-B361-4E67-BC5B-FB6B280F723D}" type="pres">
      <dgm:prSet presAssocID="{19746754-E376-41C4-B1A4-6E3B895B05A1}" presName="rect1" presStyleLbl="ln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dgm:spPr>
    </dgm:pt>
    <dgm:pt modelId="{A67F2ED5-6EAF-4E4B-B5BB-669B50398B50}" type="pres">
      <dgm:prSet presAssocID="{D4F5536E-9C1A-49FA-8393-B47C057A1120}" presName="sibTrans" presStyleCnt="0"/>
      <dgm:spPr/>
    </dgm:pt>
    <dgm:pt modelId="{BBEA9F8F-A30D-4752-B289-23ADDA1168E2}" type="pres">
      <dgm:prSet presAssocID="{0D2F210B-E887-4A3F-8439-100E386403C0}" presName="comp" presStyleCnt="0"/>
      <dgm:spPr/>
    </dgm:pt>
    <dgm:pt modelId="{416B3BEE-98FC-4431-BA26-625C9A57C741}" type="pres">
      <dgm:prSet presAssocID="{0D2F210B-E887-4A3F-8439-100E386403C0}" presName="rect2" presStyleLbl="node1" presStyleIdx="2" presStyleCnt="3">
        <dgm:presLayoutVars>
          <dgm:bulletEnabled val="1"/>
        </dgm:presLayoutVars>
      </dgm:prSet>
      <dgm:spPr/>
    </dgm:pt>
    <dgm:pt modelId="{11FB84E0-BCD6-41A0-A117-C846E9107AD2}" type="pres">
      <dgm:prSet presAssocID="{0D2F210B-E887-4A3F-8439-100E386403C0}" presName="rect1" presStyleLbl="ln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2000" r="-32000"/>
          </a:stretch>
        </a:blipFill>
      </dgm:spPr>
    </dgm:pt>
  </dgm:ptLst>
  <dgm:cxnLst>
    <dgm:cxn modelId="{9488B706-CDC1-4B01-AF6B-15950192757C}" type="presOf" srcId="{19746754-E376-41C4-B1A4-6E3B895B05A1}" destId="{31945774-2FF4-4D1E-8B3B-2701F2732BE8}" srcOrd="0" destOrd="0" presId="urn:microsoft.com/office/officeart/2008/layout/AlternatingPictureBlocks"/>
    <dgm:cxn modelId="{0E50B223-CFB0-4A6B-A02D-4D08128B79B5}" srcId="{DE3A8A53-FC57-444A-9DF8-09360A245D3E}" destId="{19746754-E376-41C4-B1A4-6E3B895B05A1}" srcOrd="1" destOrd="0" parTransId="{A9C18BC2-DA6C-4E6A-90D6-89CFD815B76D}" sibTransId="{D4F5536E-9C1A-49FA-8393-B47C057A1120}"/>
    <dgm:cxn modelId="{95578295-BB93-4D8A-AD74-99527295EC6E}" srcId="{DE3A8A53-FC57-444A-9DF8-09360A245D3E}" destId="{AA9BC228-ED69-4BE8-979D-FA1CC71B9E5C}" srcOrd="0" destOrd="0" parTransId="{B8139E33-CA88-44A2-8AF1-8EEA0011E1BD}" sibTransId="{1A2A191F-7D3A-4B14-808F-FBCF8770C84B}"/>
    <dgm:cxn modelId="{E421D298-DEDE-4512-8680-F52D67F780B8}" srcId="{DE3A8A53-FC57-444A-9DF8-09360A245D3E}" destId="{0D2F210B-E887-4A3F-8439-100E386403C0}" srcOrd="2" destOrd="0" parTransId="{5A9A9FD8-C47E-46CB-951C-1A3763307519}" sibTransId="{D81D3087-8AED-4D4B-9BDE-771EB9879C49}"/>
    <dgm:cxn modelId="{7CB44EA3-26C2-4FB7-AD65-D7A5CE35399C}" type="presOf" srcId="{DE3A8A53-FC57-444A-9DF8-09360A245D3E}" destId="{211E3B19-F0E2-45C8-927F-DBD4E823EEE1}" srcOrd="0" destOrd="0" presId="urn:microsoft.com/office/officeart/2008/layout/AlternatingPictureBlocks"/>
    <dgm:cxn modelId="{9B045AAF-3FE4-4E07-B2AD-5736F33BF24A}" type="presOf" srcId="{AA9BC228-ED69-4BE8-979D-FA1CC71B9E5C}" destId="{B3F5BEE5-E81E-41F8-BB35-94C42135D742}" srcOrd="0" destOrd="0" presId="urn:microsoft.com/office/officeart/2008/layout/AlternatingPictureBlocks"/>
    <dgm:cxn modelId="{0F2162D8-DAE6-44F7-BAD9-C464E00C430E}" type="presOf" srcId="{0D2F210B-E887-4A3F-8439-100E386403C0}" destId="{416B3BEE-98FC-4431-BA26-625C9A57C741}" srcOrd="0" destOrd="0" presId="urn:microsoft.com/office/officeart/2008/layout/AlternatingPictureBlocks"/>
    <dgm:cxn modelId="{DAC2F25D-EF5F-46CD-828D-875A777B97B1}" type="presParOf" srcId="{211E3B19-F0E2-45C8-927F-DBD4E823EEE1}" destId="{418E32FE-1ED3-4A3F-8D13-ABFFC2C46D58}" srcOrd="0" destOrd="0" presId="urn:microsoft.com/office/officeart/2008/layout/AlternatingPictureBlocks"/>
    <dgm:cxn modelId="{0B3766EF-747E-4702-AB4D-CA8FA1AF49B5}" type="presParOf" srcId="{418E32FE-1ED3-4A3F-8D13-ABFFC2C46D58}" destId="{B3F5BEE5-E81E-41F8-BB35-94C42135D742}" srcOrd="0" destOrd="0" presId="urn:microsoft.com/office/officeart/2008/layout/AlternatingPictureBlocks"/>
    <dgm:cxn modelId="{0A25AC82-4784-4607-921A-2DBF3A994457}" type="presParOf" srcId="{418E32FE-1ED3-4A3F-8D13-ABFFC2C46D58}" destId="{ED8F7048-4AEC-4862-AAA5-3BB84D0B0EA2}" srcOrd="1" destOrd="0" presId="urn:microsoft.com/office/officeart/2008/layout/AlternatingPictureBlocks"/>
    <dgm:cxn modelId="{21531955-1632-4DCB-97DF-EB2686A0BA3B}" type="presParOf" srcId="{211E3B19-F0E2-45C8-927F-DBD4E823EEE1}" destId="{DA5143DD-C59B-4C3E-AD56-4FACC047B928}" srcOrd="1" destOrd="0" presId="urn:microsoft.com/office/officeart/2008/layout/AlternatingPictureBlocks"/>
    <dgm:cxn modelId="{F6B617FF-B790-4F76-9B49-7DFCDE8E69E4}" type="presParOf" srcId="{211E3B19-F0E2-45C8-927F-DBD4E823EEE1}" destId="{F02B8155-EEEF-45FB-AF97-325CD410ACE4}" srcOrd="2" destOrd="0" presId="urn:microsoft.com/office/officeart/2008/layout/AlternatingPictureBlocks"/>
    <dgm:cxn modelId="{14BA8921-4680-44F2-850B-1E7B001FED4A}" type="presParOf" srcId="{F02B8155-EEEF-45FB-AF97-325CD410ACE4}" destId="{31945774-2FF4-4D1E-8B3B-2701F2732BE8}" srcOrd="0" destOrd="0" presId="urn:microsoft.com/office/officeart/2008/layout/AlternatingPictureBlocks"/>
    <dgm:cxn modelId="{8F9E7F6C-D8C0-4893-B00B-BC5928F24989}" type="presParOf" srcId="{F02B8155-EEEF-45FB-AF97-325CD410ACE4}" destId="{4E052356-B361-4E67-BC5B-FB6B280F723D}" srcOrd="1" destOrd="0" presId="urn:microsoft.com/office/officeart/2008/layout/AlternatingPictureBlocks"/>
    <dgm:cxn modelId="{C03B82A4-478A-4FF8-B803-FB993EB1709A}" type="presParOf" srcId="{211E3B19-F0E2-45C8-927F-DBD4E823EEE1}" destId="{A67F2ED5-6EAF-4E4B-B5BB-669B50398B50}" srcOrd="3" destOrd="0" presId="urn:microsoft.com/office/officeart/2008/layout/AlternatingPictureBlocks"/>
    <dgm:cxn modelId="{FF70203F-EE62-4D72-9F86-BCEB83E9D8FA}" type="presParOf" srcId="{211E3B19-F0E2-45C8-927F-DBD4E823EEE1}" destId="{BBEA9F8F-A30D-4752-B289-23ADDA1168E2}" srcOrd="4" destOrd="0" presId="urn:microsoft.com/office/officeart/2008/layout/AlternatingPictureBlocks"/>
    <dgm:cxn modelId="{AA89B56F-9BB3-4111-AD04-69E70BC4CE4F}" type="presParOf" srcId="{BBEA9F8F-A30D-4752-B289-23ADDA1168E2}" destId="{416B3BEE-98FC-4431-BA26-625C9A57C741}" srcOrd="0" destOrd="0" presId="urn:microsoft.com/office/officeart/2008/layout/AlternatingPictureBlocks"/>
    <dgm:cxn modelId="{DC73F009-5CDA-485E-A547-BB3A304E0E5A}" type="presParOf" srcId="{BBEA9F8F-A30D-4752-B289-23ADDA1168E2}" destId="{11FB84E0-BCD6-41A0-A117-C846E9107AD2}"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5BEE5-E81E-41F8-BB35-94C42135D742}">
      <dsp:nvSpPr>
        <dsp:cNvPr id="0" name=""/>
        <dsp:cNvSpPr/>
      </dsp:nvSpPr>
      <dsp:spPr>
        <a:xfrm>
          <a:off x="3141916" y="1745"/>
          <a:ext cx="2374548" cy="10739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dirty="0"/>
            <a:t>“the intangible sum of a product’s attributes.” (David Ogilvy)</a:t>
          </a:r>
          <a:endParaRPr lang="en-GB" sz="1400" kern="1200" dirty="0"/>
        </a:p>
      </dsp:txBody>
      <dsp:txXfrm>
        <a:off x="3141916" y="1745"/>
        <a:ext cx="2374548" cy="1073970"/>
      </dsp:txXfrm>
    </dsp:sp>
    <dsp:sp modelId="{ED8F7048-4AEC-4862-AAA5-3BB84D0B0EA2}">
      <dsp:nvSpPr>
        <dsp:cNvPr id="0" name=""/>
        <dsp:cNvSpPr/>
      </dsp:nvSpPr>
      <dsp:spPr>
        <a:xfrm>
          <a:off x="2005110" y="1745"/>
          <a:ext cx="997735" cy="107397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2000" r="-4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945774-2FF4-4D1E-8B3B-2701F2732BE8}">
      <dsp:nvSpPr>
        <dsp:cNvPr id="0" name=""/>
        <dsp:cNvSpPr/>
      </dsp:nvSpPr>
      <dsp:spPr>
        <a:xfrm>
          <a:off x="1988736" y="1252920"/>
          <a:ext cx="2374548" cy="10739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dirty="0"/>
            <a:t>“a person’s perception of a product, service, experience, or organization.” (The Dictionary of Brands)</a:t>
          </a:r>
          <a:endParaRPr lang="en-GB" sz="1400" kern="1200" dirty="0"/>
        </a:p>
      </dsp:txBody>
      <dsp:txXfrm>
        <a:off x="1988736" y="1252920"/>
        <a:ext cx="2374548" cy="1073970"/>
      </dsp:txXfrm>
    </dsp:sp>
    <dsp:sp modelId="{4E052356-B361-4E67-BC5B-FB6B280F723D}">
      <dsp:nvSpPr>
        <dsp:cNvPr id="0" name=""/>
        <dsp:cNvSpPr/>
      </dsp:nvSpPr>
      <dsp:spPr>
        <a:xfrm>
          <a:off x="4469607" y="1252920"/>
          <a:ext cx="1063230" cy="107397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6B3BEE-98FC-4431-BA26-625C9A57C741}">
      <dsp:nvSpPr>
        <dsp:cNvPr id="0" name=""/>
        <dsp:cNvSpPr/>
      </dsp:nvSpPr>
      <dsp:spPr>
        <a:xfrm>
          <a:off x="3158290" y="2504096"/>
          <a:ext cx="2374548" cy="10739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dirty="0"/>
            <a:t>“a brand is a person’s gut feeling about a product, service, or organization.”(Marty Neumeier)</a:t>
          </a:r>
          <a:endParaRPr lang="en-GB" sz="1400" kern="1200" dirty="0"/>
        </a:p>
      </dsp:txBody>
      <dsp:txXfrm>
        <a:off x="3158290" y="2504096"/>
        <a:ext cx="2374548" cy="1073970"/>
      </dsp:txXfrm>
    </dsp:sp>
    <dsp:sp modelId="{11FB84E0-BCD6-41A0-A117-C846E9107AD2}">
      <dsp:nvSpPr>
        <dsp:cNvPr id="0" name=""/>
        <dsp:cNvSpPr/>
      </dsp:nvSpPr>
      <dsp:spPr>
        <a:xfrm>
          <a:off x="1988736" y="2504096"/>
          <a:ext cx="1063230" cy="107397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2000" r="-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F1C4AC-2F0C-4009-AB60-301C58F41ED0}" type="datetimeFigureOut">
              <a:rPr lang="en-GB" smtClean="0"/>
              <a:t>24/05/2022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E98FA3-D00B-4DF1-9A0B-ED7296A98E27}" type="slidenum">
              <a:rPr lang="en-GB" smtClean="0"/>
              <a:t>‹#›</a:t>
            </a:fld>
            <a:endParaRPr lang="en-GB"/>
          </a:p>
        </p:txBody>
      </p:sp>
    </p:spTree>
    <p:extLst>
      <p:ext uri="{BB962C8B-B14F-4D97-AF65-F5344CB8AC3E}">
        <p14:creationId xmlns:p14="http://schemas.microsoft.com/office/powerpoint/2010/main" val="1134139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E98FA3-D00B-4DF1-9A0B-ED7296A98E27}" type="slidenum">
              <a:rPr lang="en-GB" smtClean="0"/>
              <a:t>1</a:t>
            </a:fld>
            <a:endParaRPr lang="en-GB"/>
          </a:p>
        </p:txBody>
      </p:sp>
    </p:spTree>
    <p:extLst>
      <p:ext uri="{BB962C8B-B14F-4D97-AF65-F5344CB8AC3E}">
        <p14:creationId xmlns:p14="http://schemas.microsoft.com/office/powerpoint/2010/main" val="315267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E98FA3-D00B-4DF1-9A0B-ED7296A98E27}" type="slidenum">
              <a:rPr lang="en-GB" smtClean="0"/>
              <a:t>10</a:t>
            </a:fld>
            <a:endParaRPr lang="en-GB"/>
          </a:p>
        </p:txBody>
      </p:sp>
    </p:spTree>
    <p:extLst>
      <p:ext uri="{BB962C8B-B14F-4D97-AF65-F5344CB8AC3E}">
        <p14:creationId xmlns:p14="http://schemas.microsoft.com/office/powerpoint/2010/main" val="1721685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E98FA3-D00B-4DF1-9A0B-ED7296A98E27}" type="slidenum">
              <a:rPr lang="en-GB" smtClean="0"/>
              <a:t>11</a:t>
            </a:fld>
            <a:endParaRPr lang="en-GB"/>
          </a:p>
        </p:txBody>
      </p:sp>
    </p:spTree>
    <p:extLst>
      <p:ext uri="{BB962C8B-B14F-4D97-AF65-F5344CB8AC3E}">
        <p14:creationId xmlns:p14="http://schemas.microsoft.com/office/powerpoint/2010/main" val="3907771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E98FA3-D00B-4DF1-9A0B-ED7296A98E27}" type="slidenum">
              <a:rPr lang="en-GB" smtClean="0"/>
              <a:t>12</a:t>
            </a:fld>
            <a:endParaRPr lang="en-GB"/>
          </a:p>
        </p:txBody>
      </p:sp>
    </p:spTree>
    <p:extLst>
      <p:ext uri="{BB962C8B-B14F-4D97-AF65-F5344CB8AC3E}">
        <p14:creationId xmlns:p14="http://schemas.microsoft.com/office/powerpoint/2010/main" val="164181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E98FA3-D00B-4DF1-9A0B-ED7296A98E27}" type="slidenum">
              <a:rPr lang="en-GB" smtClean="0"/>
              <a:t>13</a:t>
            </a:fld>
            <a:endParaRPr lang="en-GB"/>
          </a:p>
        </p:txBody>
      </p:sp>
    </p:spTree>
    <p:extLst>
      <p:ext uri="{BB962C8B-B14F-4D97-AF65-F5344CB8AC3E}">
        <p14:creationId xmlns:p14="http://schemas.microsoft.com/office/powerpoint/2010/main" val="3367108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E98FA3-D00B-4DF1-9A0B-ED7296A98E27}" type="slidenum">
              <a:rPr lang="en-GB" smtClean="0"/>
              <a:t>14</a:t>
            </a:fld>
            <a:endParaRPr lang="en-GB"/>
          </a:p>
        </p:txBody>
      </p:sp>
    </p:spTree>
    <p:extLst>
      <p:ext uri="{BB962C8B-B14F-4D97-AF65-F5344CB8AC3E}">
        <p14:creationId xmlns:p14="http://schemas.microsoft.com/office/powerpoint/2010/main" val="1031760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E98FA3-D00B-4DF1-9A0B-ED7296A98E27}" type="slidenum">
              <a:rPr lang="en-GB" smtClean="0"/>
              <a:t>15</a:t>
            </a:fld>
            <a:endParaRPr lang="en-GB"/>
          </a:p>
        </p:txBody>
      </p:sp>
    </p:spTree>
    <p:extLst>
      <p:ext uri="{BB962C8B-B14F-4D97-AF65-F5344CB8AC3E}">
        <p14:creationId xmlns:p14="http://schemas.microsoft.com/office/powerpoint/2010/main" val="94915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E98FA3-D00B-4DF1-9A0B-ED7296A98E27}" type="slidenum">
              <a:rPr lang="en-GB" smtClean="0"/>
              <a:t>16</a:t>
            </a:fld>
            <a:endParaRPr lang="en-GB"/>
          </a:p>
        </p:txBody>
      </p:sp>
    </p:spTree>
    <p:extLst>
      <p:ext uri="{BB962C8B-B14F-4D97-AF65-F5344CB8AC3E}">
        <p14:creationId xmlns:p14="http://schemas.microsoft.com/office/powerpoint/2010/main" val="4066985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E98FA3-D00B-4DF1-9A0B-ED7296A98E27}" type="slidenum">
              <a:rPr lang="en-GB" smtClean="0"/>
              <a:t>17</a:t>
            </a:fld>
            <a:endParaRPr lang="en-GB"/>
          </a:p>
        </p:txBody>
      </p:sp>
    </p:spTree>
    <p:extLst>
      <p:ext uri="{BB962C8B-B14F-4D97-AF65-F5344CB8AC3E}">
        <p14:creationId xmlns:p14="http://schemas.microsoft.com/office/powerpoint/2010/main" val="1172518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they stand for totally different businesses in different sectors, the brands of Nike and Google have many similarities.</a:t>
            </a:r>
          </a:p>
          <a:p>
            <a:r>
              <a:rPr lang="en-US" b="1" dirty="0"/>
              <a:t>Brand definition and personality</a:t>
            </a:r>
          </a:p>
          <a:p>
            <a:r>
              <a:rPr lang="en-US" dirty="0"/>
              <a:t>Firstly, both brands are instantly recognizable and world famous. Their logos don’t need any explanation – they have completely owned the look, feel, colours and typeface of their branding with an image that needs no explanation.  Their meaning is communicated instantly in just a glance without needing the company name either in full, or even at all.  Both brand personalities are bold, strong and open for everyone.</a:t>
            </a:r>
          </a:p>
          <a:p>
            <a:r>
              <a:rPr lang="en-US" dirty="0"/>
              <a:t>Both brands have history in their name and each captures the story of the company.  Nike takes its name from the name of the Greek goddess of victory – symbolizing how the brand is associated with winning.  Google too has history in its name – originally, it was meant to be called Googol which is the mathematical term for the number 1 followed by a hundred zeros – but hinting at the company’s playfulness, it was misspelled and became Google instead.  Google is now so famous that its entered the language – you can tell someone to “google” something and they know immediately what to do.  Similarly, Nike’s slogan “Just do It” has also become part of everyday speech.  Google’s most famous slogan is “Don’t be evil” but in 2015 it changed this to “Do the right thing” – maybe a nod in the direction of Nike’s long standing phrase.</a:t>
            </a:r>
          </a:p>
          <a:p>
            <a:r>
              <a:rPr lang="en-US" b="1" dirty="0"/>
              <a:t>Types of branding </a:t>
            </a:r>
          </a:p>
          <a:p>
            <a:r>
              <a:rPr lang="en-US" dirty="0"/>
              <a:t>As huge global companies, both companies use their brands in just about every way you can think, in every context and every media.  The brands appear on screens (big and small), on apps, in multimedia adverts, on social media and in sponsorship.</a:t>
            </a:r>
          </a:p>
        </p:txBody>
      </p:sp>
      <p:sp>
        <p:nvSpPr>
          <p:cNvPr id="4" name="Slide Number Placeholder 3"/>
          <p:cNvSpPr>
            <a:spLocks noGrp="1"/>
          </p:cNvSpPr>
          <p:nvPr>
            <p:ph type="sldNum" sz="quarter" idx="5"/>
          </p:nvPr>
        </p:nvSpPr>
        <p:spPr/>
        <p:txBody>
          <a:bodyPr/>
          <a:lstStyle/>
          <a:p>
            <a:fld id="{92E98FA3-D00B-4DF1-9A0B-ED7296A98E27}" type="slidenum">
              <a:rPr lang="en-GB" smtClean="0"/>
              <a:t>18</a:t>
            </a:fld>
            <a:endParaRPr lang="en-GB"/>
          </a:p>
        </p:txBody>
      </p:sp>
    </p:spTree>
    <p:extLst>
      <p:ext uri="{BB962C8B-B14F-4D97-AF65-F5344CB8AC3E}">
        <p14:creationId xmlns:p14="http://schemas.microsoft.com/office/powerpoint/2010/main" val="261858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branding matters</a:t>
            </a:r>
          </a:p>
          <a:p>
            <a:r>
              <a:rPr lang="en-US" dirty="0"/>
              <a:t>Branding matters enormously to both companies.  Both have many competitors and operate in fast changing global markets.  So making sure their customers know what they stand for and exactly what you’ll get from them matters very much.  Therefore, for each of them, the brand lives as a contract that guarantees to the customer that they can trust what they’re getting will be high quality and worth paying extra for.</a:t>
            </a:r>
          </a:p>
          <a:p>
            <a:endParaRPr lang="en-US" dirty="0"/>
          </a:p>
          <a:p>
            <a:r>
              <a:rPr lang="en-US" b="1" dirty="0"/>
              <a:t>How the brands add value</a:t>
            </a:r>
          </a:p>
          <a:p>
            <a:r>
              <a:rPr lang="en-US" dirty="0"/>
              <a:t>For both companies, the brand adds value by setting them apart from the competition and instantly communicating the added value that the customer will get if they choose this brand, not a rival brand.  These are brands that customers actively choose because they believe they’ll get something they value – and they’re prepared to pay extra for it.  When you choose Nike, you may pay a bit more for very similar clothing, but you know that you’re going to be wearing Nike quality, not Primark and or Sports Direct.  When you Google something, you trust the results you get will be simple and easy to use – in a way that’s very different from Bing or Yahoo.  And because the brands are so strong and so famous, they help the company stretch and grow well outside their original sectors.</a:t>
            </a:r>
          </a:p>
          <a:p>
            <a:endParaRPr lang="en-US" dirty="0"/>
          </a:p>
          <a:p>
            <a:r>
              <a:rPr lang="en-US" dirty="0"/>
              <a:t>You get a literal sense of the value both brands add when you look up their financial worth.  In 2021, Google’s brand is worth an estimated $191 bn.  Nike’s brand was valued at over $30bn.  </a:t>
            </a:r>
            <a:endParaRPr lang="en-GB" dirty="0"/>
          </a:p>
        </p:txBody>
      </p:sp>
      <p:sp>
        <p:nvSpPr>
          <p:cNvPr id="4" name="Slide Number Placeholder 3"/>
          <p:cNvSpPr>
            <a:spLocks noGrp="1"/>
          </p:cNvSpPr>
          <p:nvPr>
            <p:ph type="sldNum" sz="quarter" idx="5"/>
          </p:nvPr>
        </p:nvSpPr>
        <p:spPr/>
        <p:txBody>
          <a:bodyPr/>
          <a:lstStyle/>
          <a:p>
            <a:fld id="{92E98FA3-D00B-4DF1-9A0B-ED7296A98E27}" type="slidenum">
              <a:rPr lang="en-GB" smtClean="0"/>
              <a:t>19</a:t>
            </a:fld>
            <a:endParaRPr lang="en-GB"/>
          </a:p>
        </p:txBody>
      </p:sp>
    </p:spTree>
    <p:extLst>
      <p:ext uri="{BB962C8B-B14F-4D97-AF65-F5344CB8AC3E}">
        <p14:creationId xmlns:p14="http://schemas.microsoft.com/office/powerpoint/2010/main" val="184203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E98FA3-D00B-4DF1-9A0B-ED7296A98E27}" type="slidenum">
              <a:rPr lang="en-GB" smtClean="0"/>
              <a:t>2</a:t>
            </a:fld>
            <a:endParaRPr lang="en-GB"/>
          </a:p>
        </p:txBody>
      </p:sp>
    </p:spTree>
    <p:extLst>
      <p:ext uri="{BB962C8B-B14F-4D97-AF65-F5344CB8AC3E}">
        <p14:creationId xmlns:p14="http://schemas.microsoft.com/office/powerpoint/2010/main" val="3997830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5925" y="685800"/>
            <a:ext cx="4029075" cy="3022600"/>
          </a:xfrm>
        </p:spPr>
      </p:sp>
      <p:sp>
        <p:nvSpPr>
          <p:cNvPr id="3" name="Notes Placeholder 2"/>
          <p:cNvSpPr>
            <a:spLocks noGrp="1"/>
          </p:cNvSpPr>
          <p:nvPr>
            <p:ph type="body" idx="1"/>
          </p:nvPr>
        </p:nvSpPr>
        <p:spPr>
          <a:xfrm>
            <a:off x="685800" y="3923928"/>
            <a:ext cx="5486400" cy="4534272"/>
          </a:xfrm>
        </p:spPr>
        <p:txBody>
          <a:bodyPr/>
          <a:lstStyle/>
          <a:p>
            <a:r>
              <a:rPr lang="en-US" dirty="0"/>
              <a:t>Much as they have in common, there are differences between the two brands</a:t>
            </a:r>
          </a:p>
          <a:p>
            <a:r>
              <a:rPr lang="en-US" b="1" dirty="0"/>
              <a:t>Brand definition and personality</a:t>
            </a:r>
          </a:p>
          <a:p>
            <a:r>
              <a:rPr lang="en-US" dirty="0"/>
              <a:t>Nike’s brand is positioned more closely with leisure, relaxation, fun and youthfulness whereas these days despite its start-up beginnings, Google is an increasingly corporate and rigid brand.  Whereas Nike has largely kept its “good” reputation, Google is often associated with global power and over intrusive invasion of people’s privacy.</a:t>
            </a:r>
          </a:p>
          <a:p>
            <a:r>
              <a:rPr lang="en-US" b="1" dirty="0"/>
              <a:t>Types of branding </a:t>
            </a:r>
          </a:p>
          <a:p>
            <a:r>
              <a:rPr lang="en-US" dirty="0"/>
              <a:t>Although both brands appear in multiple locations across all media, one of the biggest differences in the types of branding they use is that Nike’s logo is a prominent part of the clothes worn by people right across the world.  The Google logo typically doesn’t need to feature on physical products – and not on clothing – its natural place is on screens, particularly laptops, tablets and phones.</a:t>
            </a:r>
          </a:p>
          <a:p>
            <a:r>
              <a:rPr lang="en-US" b="1" dirty="0"/>
              <a:t>Why branding matters</a:t>
            </a:r>
          </a:p>
          <a:p>
            <a:r>
              <a:rPr lang="en-US" dirty="0"/>
              <a:t>Arguably, branding matters more to Nike than it does to Google.  For Nike, their continued success is dependent on billions of people around the world choosing and enjoying wearing the Nike brand – whether it’s on their trainers, their joggers or their hoodie.  The actual brand and logo is a very meaningful part of Nike’s product.  By contrast, Google’s product is about the service it gives you – of quickly finding out what you want to know.  Once you’re using it, the logo is much less part of the service.</a:t>
            </a:r>
          </a:p>
          <a:p>
            <a:r>
              <a:rPr lang="en-US" b="1" dirty="0"/>
              <a:t>How the brands add value</a:t>
            </a:r>
          </a:p>
          <a:p>
            <a:r>
              <a:rPr lang="en-US" dirty="0"/>
              <a:t>Nike’s brand is worth less financially than Google’s – just as Nike’s revenue is less than Google’s.  But as discussed just now, arguably, Nike’s brand adds more value to its products – and is a must-have part of the product in a way that Google’s maybe matters less.</a:t>
            </a:r>
          </a:p>
          <a:p>
            <a:endParaRPr lang="en-US" dirty="0"/>
          </a:p>
        </p:txBody>
      </p:sp>
      <p:sp>
        <p:nvSpPr>
          <p:cNvPr id="4" name="Slide Number Placeholder 3"/>
          <p:cNvSpPr>
            <a:spLocks noGrp="1"/>
          </p:cNvSpPr>
          <p:nvPr>
            <p:ph type="sldNum" sz="quarter" idx="5"/>
          </p:nvPr>
        </p:nvSpPr>
        <p:spPr/>
        <p:txBody>
          <a:bodyPr/>
          <a:lstStyle/>
          <a:p>
            <a:fld id="{92E98FA3-D00B-4DF1-9A0B-ED7296A98E27}" type="slidenum">
              <a:rPr lang="en-GB" smtClean="0"/>
              <a:t>20</a:t>
            </a:fld>
            <a:endParaRPr lang="en-GB"/>
          </a:p>
        </p:txBody>
      </p:sp>
    </p:spTree>
    <p:extLst>
      <p:ext uri="{BB962C8B-B14F-4D97-AF65-F5344CB8AC3E}">
        <p14:creationId xmlns:p14="http://schemas.microsoft.com/office/powerpoint/2010/main" val="1377025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E98FA3-D00B-4DF1-9A0B-ED7296A98E27}" type="slidenum">
              <a:rPr lang="en-GB" smtClean="0"/>
              <a:t>3</a:t>
            </a:fld>
            <a:endParaRPr lang="en-GB"/>
          </a:p>
        </p:txBody>
      </p:sp>
    </p:spTree>
    <p:extLst>
      <p:ext uri="{BB962C8B-B14F-4D97-AF65-F5344CB8AC3E}">
        <p14:creationId xmlns:p14="http://schemas.microsoft.com/office/powerpoint/2010/main" val="566410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E98FA3-D00B-4DF1-9A0B-ED7296A98E27}" type="slidenum">
              <a:rPr lang="en-GB" smtClean="0"/>
              <a:t>4</a:t>
            </a:fld>
            <a:endParaRPr lang="en-GB"/>
          </a:p>
        </p:txBody>
      </p:sp>
    </p:spTree>
    <p:extLst>
      <p:ext uri="{BB962C8B-B14F-4D97-AF65-F5344CB8AC3E}">
        <p14:creationId xmlns:p14="http://schemas.microsoft.com/office/powerpoint/2010/main" val="4282316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E98FA3-D00B-4DF1-9A0B-ED7296A98E27}" type="slidenum">
              <a:rPr lang="en-GB" smtClean="0"/>
              <a:t>5</a:t>
            </a:fld>
            <a:endParaRPr lang="en-GB"/>
          </a:p>
        </p:txBody>
      </p:sp>
    </p:spTree>
    <p:extLst>
      <p:ext uri="{BB962C8B-B14F-4D97-AF65-F5344CB8AC3E}">
        <p14:creationId xmlns:p14="http://schemas.microsoft.com/office/powerpoint/2010/main" val="27652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E98FA3-D00B-4DF1-9A0B-ED7296A98E27}" type="slidenum">
              <a:rPr lang="en-GB" smtClean="0"/>
              <a:t>6</a:t>
            </a:fld>
            <a:endParaRPr lang="en-GB"/>
          </a:p>
        </p:txBody>
      </p:sp>
    </p:spTree>
    <p:extLst>
      <p:ext uri="{BB962C8B-B14F-4D97-AF65-F5344CB8AC3E}">
        <p14:creationId xmlns:p14="http://schemas.microsoft.com/office/powerpoint/2010/main" val="2943662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E98FA3-D00B-4DF1-9A0B-ED7296A98E27}" type="slidenum">
              <a:rPr lang="en-GB" smtClean="0"/>
              <a:t>7</a:t>
            </a:fld>
            <a:endParaRPr lang="en-GB"/>
          </a:p>
        </p:txBody>
      </p:sp>
    </p:spTree>
    <p:extLst>
      <p:ext uri="{BB962C8B-B14F-4D97-AF65-F5344CB8AC3E}">
        <p14:creationId xmlns:p14="http://schemas.microsoft.com/office/powerpoint/2010/main" val="2276455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E98FA3-D00B-4DF1-9A0B-ED7296A98E27}" type="slidenum">
              <a:rPr lang="en-GB" smtClean="0"/>
              <a:t>8</a:t>
            </a:fld>
            <a:endParaRPr lang="en-GB"/>
          </a:p>
        </p:txBody>
      </p:sp>
    </p:spTree>
    <p:extLst>
      <p:ext uri="{BB962C8B-B14F-4D97-AF65-F5344CB8AC3E}">
        <p14:creationId xmlns:p14="http://schemas.microsoft.com/office/powerpoint/2010/main" val="1280686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E98FA3-D00B-4DF1-9A0B-ED7296A98E27}" type="slidenum">
              <a:rPr lang="en-GB" smtClean="0"/>
              <a:t>9</a:t>
            </a:fld>
            <a:endParaRPr lang="en-GB"/>
          </a:p>
        </p:txBody>
      </p:sp>
    </p:spTree>
    <p:extLst>
      <p:ext uri="{BB962C8B-B14F-4D97-AF65-F5344CB8AC3E}">
        <p14:creationId xmlns:p14="http://schemas.microsoft.com/office/powerpoint/2010/main" val="3694910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5/24/2022</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kumimoji="0" lang="en-US">
              <a:solidFill>
                <a:schemeClr val="accent1">
                  <a:tint val="20000"/>
                </a:schemeClr>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5/24/2022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5/24/2022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5/24/2022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5/24/2022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5/24/2022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5/24/2022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5/24/2022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5/24/2022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5/24/2022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kumimoji="0"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5/24/2022</a:t>
            </a:fld>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eaLnBrk="1" latinLnBrk="0" hangingPunct="1"/>
            <a:fld id="{544213AF-26F6-41FA-8D85-E2C5388D6E58}" type="datetimeFigureOut">
              <a:rPr lang="en-US" smtClean="0"/>
              <a:pPr eaLnBrk="1" latinLnBrk="0" hangingPunct="1"/>
              <a:t>5/24/2022</a:t>
            </a:fld>
            <a:endParaRPr lang="en-US" sz="1000" dirty="0">
              <a:solidFill>
                <a:schemeClr val="tx1"/>
              </a:solidFill>
            </a:endParaRP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5BBC35B-A44B-4119-B8DA-DE9E3DFADA20}" type="slidenum">
              <a:rPr kumimoji="0" lang="en-US" smtClean="0"/>
              <a:pPr eaLnBrk="1" latinLnBrk="0" hangingPunct="1"/>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a:solidFill>
                  <a:schemeClr val="accent3"/>
                </a:solidFill>
              </a:rPr>
              <a:t>UNIT 4</a:t>
            </a:r>
            <a:endParaRPr lang="en-GB" dirty="0">
              <a:solidFill>
                <a:schemeClr val="accent3"/>
              </a:solidFill>
            </a:endParaRPr>
          </a:p>
        </p:txBody>
      </p:sp>
      <p:sp>
        <p:nvSpPr>
          <p:cNvPr id="3" name="Subtitle 2"/>
          <p:cNvSpPr>
            <a:spLocks noGrp="1"/>
          </p:cNvSpPr>
          <p:nvPr>
            <p:ph type="subTitle" idx="1"/>
          </p:nvPr>
        </p:nvSpPr>
        <p:spPr>
          <a:xfrm rot="19140000">
            <a:off x="1145144" y="2428118"/>
            <a:ext cx="6511131" cy="329259"/>
          </a:xfrm>
        </p:spPr>
        <p:txBody>
          <a:bodyPr>
            <a:normAutofit fontScale="70000" lnSpcReduction="20000"/>
          </a:bodyPr>
          <a:lstStyle/>
          <a:p>
            <a:pPr algn="l"/>
            <a:r>
              <a:rPr lang="en-GB" sz="3200" b="1" dirty="0">
                <a:solidFill>
                  <a:schemeClr val="accent3"/>
                </a:solidFill>
              </a:rPr>
              <a:t>PROMOTING A BRAND </a:t>
            </a:r>
            <a:r>
              <a:rPr lang="en-GB" sz="3200" b="1" dirty="0">
                <a:solidFill>
                  <a:schemeClr val="accent2"/>
                </a:solidFill>
              </a:rPr>
              <a:t>Learning aim a</a:t>
            </a:r>
          </a:p>
        </p:txBody>
      </p:sp>
    </p:spTree>
    <p:extLst>
      <p:ext uri="{BB962C8B-B14F-4D97-AF65-F5344CB8AC3E}">
        <p14:creationId xmlns:p14="http://schemas.microsoft.com/office/powerpoint/2010/main" val="155471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solidFill>
              </a:rPr>
              <a:t>Why businesses use branding</a:t>
            </a:r>
          </a:p>
        </p:txBody>
      </p:sp>
      <p:sp>
        <p:nvSpPr>
          <p:cNvPr id="3" name="Content Placeholder 2"/>
          <p:cNvSpPr>
            <a:spLocks noGrp="1"/>
          </p:cNvSpPr>
          <p:nvPr>
            <p:ph idx="1"/>
          </p:nvPr>
        </p:nvSpPr>
        <p:spPr>
          <a:xfrm>
            <a:off x="467544" y="836712"/>
            <a:ext cx="7992888" cy="4608512"/>
          </a:xfrm>
        </p:spPr>
        <p:txBody>
          <a:bodyPr>
            <a:normAutofit fontScale="92500" lnSpcReduction="20000"/>
          </a:bodyPr>
          <a:lstStyle/>
          <a:p>
            <a:pPr>
              <a:buFont typeface="Arial" panose="020B0604020202020204" pitchFamily="34" charset="0"/>
              <a:buChar char="•"/>
            </a:pPr>
            <a:r>
              <a:rPr lang="en-GB" sz="2400" b="0" dirty="0">
                <a:latin typeface="Arial" panose="020B0604020202020204" pitchFamily="34" charset="0"/>
                <a:cs typeface="Arial" panose="020B0604020202020204" pitchFamily="34" charset="0"/>
              </a:rPr>
              <a:t>Must deliver a true, clear message to businesses.</a:t>
            </a:r>
          </a:p>
          <a:p>
            <a:pPr>
              <a:buFont typeface="Arial" panose="020B0604020202020204" pitchFamily="34" charset="0"/>
              <a:buChar char="•"/>
            </a:pPr>
            <a:r>
              <a:rPr lang="en-GB" sz="2400" b="0" dirty="0">
                <a:latin typeface="Arial" panose="020B0604020202020204" pitchFamily="34" charset="0"/>
                <a:cs typeface="Arial" panose="020B0604020202020204" pitchFamily="34" charset="0"/>
              </a:rPr>
              <a:t>Must motivate customers to buy repeatedly.</a:t>
            </a:r>
          </a:p>
          <a:p>
            <a:pPr>
              <a:buFont typeface="Arial" panose="020B0604020202020204" pitchFamily="34" charset="0"/>
              <a:buChar char="•"/>
            </a:pPr>
            <a:r>
              <a:rPr lang="en-GB" sz="2400" b="0" dirty="0">
                <a:latin typeface="Arial" panose="020B0604020202020204" pitchFamily="34" charset="0"/>
                <a:cs typeface="Arial" panose="020B0604020202020204" pitchFamily="34" charset="0"/>
              </a:rPr>
              <a:t>If brand is successful and is associated with excellent quality and value for money, this will encourage loyalty, repeat purchases and increased profits.</a:t>
            </a:r>
          </a:p>
          <a:p>
            <a:pPr marL="0" indent="0"/>
            <a:endParaRPr lang="en-GB" sz="2400" b="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2400" b="0" dirty="0">
                <a:latin typeface="Arial" panose="020B0604020202020204" pitchFamily="34" charset="0"/>
                <a:cs typeface="Arial" panose="020B0604020202020204" pitchFamily="34" charset="0"/>
              </a:rPr>
              <a:t>Note it is arguably harder to brand SERVICES as they are INTANGIBLE. Not much for customers to ‘get to grips’ with. </a:t>
            </a:r>
          </a:p>
          <a:p>
            <a:pPr>
              <a:buFont typeface="Arial" panose="020B0604020202020204" pitchFamily="34" charset="0"/>
              <a:buChar char="•"/>
            </a:pPr>
            <a:r>
              <a:rPr lang="en-GB" sz="2400" b="0" dirty="0">
                <a:latin typeface="Arial" panose="020B0604020202020204" pitchFamily="34" charset="0"/>
                <a:cs typeface="Arial" panose="020B0604020202020204" pitchFamily="34" charset="0"/>
              </a:rPr>
              <a:t>Also, note it is often sensible to do CORPORATE BRANDING as well as either PRODUCT or SERVICE branding, so customers understand the product is one more in a RANGE or FAMILY. Helps new products off to a flying start instead of the company having top start their branding from scratch. </a:t>
            </a:r>
          </a:p>
        </p:txBody>
      </p:sp>
      <p:sp>
        <p:nvSpPr>
          <p:cNvPr id="4" name="TextBox 3">
            <a:extLst>
              <a:ext uri="{FF2B5EF4-FFF2-40B4-BE49-F238E27FC236}">
                <a16:creationId xmlns:a16="http://schemas.microsoft.com/office/drawing/2014/main" id="{035F18EC-2BC4-4E87-AD70-AA265A34C337}"/>
              </a:ext>
            </a:extLst>
          </p:cNvPr>
          <p:cNvSpPr txBox="1"/>
          <p:nvPr/>
        </p:nvSpPr>
        <p:spPr>
          <a:xfrm>
            <a:off x="5076056" y="5593010"/>
            <a:ext cx="3168352" cy="646331"/>
          </a:xfrm>
          <a:prstGeom prst="rect">
            <a:avLst/>
          </a:prstGeom>
          <a:noFill/>
        </p:spPr>
        <p:txBody>
          <a:bodyPr wrap="square" rtlCol="0">
            <a:spAutoFit/>
          </a:bodyPr>
          <a:lstStyle/>
          <a:p>
            <a:r>
              <a:rPr lang="en-GB" dirty="0"/>
              <a:t>USEFUL FOR SLIDE 3 OF YOUR POWERPOINT</a:t>
            </a:r>
          </a:p>
        </p:txBody>
      </p:sp>
    </p:spTree>
    <p:extLst>
      <p:ext uri="{BB962C8B-B14F-4D97-AF65-F5344CB8AC3E}">
        <p14:creationId xmlns:p14="http://schemas.microsoft.com/office/powerpoint/2010/main" val="4198349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solidFill>
              </a:rPr>
              <a:t>The importance of branding to business</a:t>
            </a:r>
            <a:endParaRPr lang="en-GB" b="1"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sz="2400" b="0" dirty="0">
                <a:latin typeface="Arial" panose="020B0604020202020204" pitchFamily="34" charset="0"/>
                <a:cs typeface="Arial" panose="020B0604020202020204" pitchFamily="34" charset="0"/>
              </a:rPr>
              <a:t>Branding should identify the features and benefits of the product.</a:t>
            </a:r>
          </a:p>
          <a:p>
            <a:pPr>
              <a:buFont typeface="Arial" panose="020B0604020202020204" pitchFamily="34" charset="0"/>
              <a:buChar char="•"/>
            </a:pPr>
            <a:r>
              <a:rPr lang="en-GB" sz="2400" b="0" dirty="0">
                <a:latin typeface="Arial" panose="020B0604020202020204" pitchFamily="34" charset="0"/>
                <a:cs typeface="Arial" panose="020B0604020202020204" pitchFamily="34" charset="0"/>
              </a:rPr>
              <a:t>A business will need to know the needs and expectations of their customers.</a:t>
            </a:r>
          </a:p>
          <a:p>
            <a:pPr>
              <a:buFont typeface="Arial" panose="020B0604020202020204" pitchFamily="34" charset="0"/>
              <a:buChar char="•"/>
            </a:pPr>
            <a:r>
              <a:rPr lang="en-GB" sz="2400" b="0" dirty="0">
                <a:latin typeface="Arial" panose="020B0604020202020204" pitchFamily="34" charset="0"/>
                <a:cs typeface="Arial" panose="020B0604020202020204" pitchFamily="34" charset="0"/>
              </a:rPr>
              <a:t>Brand needs to be easily recognisable.</a:t>
            </a:r>
          </a:p>
          <a:p>
            <a:pPr>
              <a:buFont typeface="Arial" panose="020B0604020202020204" pitchFamily="34" charset="0"/>
              <a:buChar char="•"/>
            </a:pPr>
            <a:r>
              <a:rPr lang="en-GB" sz="2400" b="0" dirty="0">
                <a:latin typeface="Arial" panose="020B0604020202020204" pitchFamily="34" charset="0"/>
                <a:cs typeface="Arial" panose="020B0604020202020204" pitchFamily="34" charset="0"/>
              </a:rPr>
              <a:t>Must be associated with good quality or service.</a:t>
            </a:r>
          </a:p>
          <a:p>
            <a:pPr>
              <a:buFont typeface="Arial" panose="020B0604020202020204" pitchFamily="34" charset="0"/>
              <a:buChar char="•"/>
            </a:pPr>
            <a:r>
              <a:rPr lang="en-GB" sz="2400" b="0" dirty="0">
                <a:latin typeface="Arial" panose="020B0604020202020204" pitchFamily="34" charset="0"/>
                <a:cs typeface="Arial" panose="020B0604020202020204" pitchFamily="34" charset="0"/>
              </a:rPr>
              <a:t>Business will need to use appropriate advertising and promotions.</a:t>
            </a:r>
          </a:p>
        </p:txBody>
      </p:sp>
      <p:sp>
        <p:nvSpPr>
          <p:cNvPr id="4" name="TextBox 3">
            <a:extLst>
              <a:ext uri="{FF2B5EF4-FFF2-40B4-BE49-F238E27FC236}">
                <a16:creationId xmlns:a16="http://schemas.microsoft.com/office/drawing/2014/main" id="{C1C07BEB-C1D2-45BE-8882-93ABB5A666D5}"/>
              </a:ext>
            </a:extLst>
          </p:cNvPr>
          <p:cNvSpPr txBox="1"/>
          <p:nvPr/>
        </p:nvSpPr>
        <p:spPr>
          <a:xfrm>
            <a:off x="5076056" y="5661248"/>
            <a:ext cx="3168352" cy="646331"/>
          </a:xfrm>
          <a:prstGeom prst="rect">
            <a:avLst/>
          </a:prstGeom>
          <a:noFill/>
        </p:spPr>
        <p:txBody>
          <a:bodyPr wrap="square" rtlCol="0">
            <a:spAutoFit/>
          </a:bodyPr>
          <a:lstStyle/>
          <a:p>
            <a:r>
              <a:rPr lang="en-GB" dirty="0"/>
              <a:t>USEFUL FOR SLIDE 4 OF YOUR POWERPOINT</a:t>
            </a:r>
          </a:p>
        </p:txBody>
      </p:sp>
    </p:spTree>
    <p:extLst>
      <p:ext uri="{BB962C8B-B14F-4D97-AF65-F5344CB8AC3E}">
        <p14:creationId xmlns:p14="http://schemas.microsoft.com/office/powerpoint/2010/main" val="3795284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solidFill>
              </a:rPr>
              <a:t>Benefits of successful branding</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GB" sz="2400" dirty="0">
                <a:latin typeface="Arial" panose="020B0604020202020204" pitchFamily="34" charset="0"/>
                <a:cs typeface="Arial" panose="020B0604020202020204" pitchFamily="34" charset="0"/>
              </a:rPr>
              <a:t>Image</a:t>
            </a:r>
            <a:r>
              <a:rPr lang="en-GB" sz="2400" b="0" dirty="0">
                <a:latin typeface="Arial" panose="020B0604020202020204" pitchFamily="34" charset="0"/>
                <a:cs typeface="Arial" panose="020B0604020202020204" pitchFamily="34" charset="0"/>
              </a:rPr>
              <a:t>  - A brand associates in people’s minds about the image of a product e.g. Costa Coffee</a:t>
            </a:r>
          </a:p>
          <a:p>
            <a:pPr>
              <a:buFont typeface="Arial" panose="020B0604020202020204" pitchFamily="34" charset="0"/>
              <a:buChar char="•"/>
            </a:pPr>
            <a:r>
              <a:rPr lang="en-GB" sz="2400" dirty="0">
                <a:latin typeface="Arial" panose="020B0604020202020204" pitchFamily="34" charset="0"/>
                <a:cs typeface="Arial" panose="020B0604020202020204" pitchFamily="34" charset="0"/>
              </a:rPr>
              <a:t>Quality </a:t>
            </a:r>
            <a:r>
              <a:rPr lang="en-GB" sz="2400" b="0" dirty="0">
                <a:latin typeface="Arial" panose="020B0604020202020204" pitchFamily="34" charset="0"/>
                <a:cs typeface="Arial" panose="020B0604020202020204" pitchFamily="34" charset="0"/>
              </a:rPr>
              <a:t>- Customers will link the brand with high quality products and/or an excellent service.</a:t>
            </a:r>
          </a:p>
          <a:p>
            <a:pPr>
              <a:buFont typeface="Arial" panose="020B0604020202020204" pitchFamily="34" charset="0"/>
              <a:buChar char="•"/>
            </a:pPr>
            <a:r>
              <a:rPr lang="en-GB" sz="2400" dirty="0">
                <a:latin typeface="Arial" panose="020B0604020202020204" pitchFamily="34" charset="0"/>
                <a:cs typeface="Arial" panose="020B0604020202020204" pitchFamily="34" charset="0"/>
              </a:rPr>
              <a:t>Recognition</a:t>
            </a:r>
            <a:r>
              <a:rPr lang="en-GB" sz="2400" b="0" dirty="0">
                <a:latin typeface="Arial" panose="020B0604020202020204" pitchFamily="34" charset="0"/>
                <a:cs typeface="Arial" panose="020B0604020202020204" pitchFamily="34" charset="0"/>
              </a:rPr>
              <a:t> – </a:t>
            </a:r>
            <a:r>
              <a:rPr lang="en-GB" sz="2400" b="0" dirty="0" err="1">
                <a:latin typeface="Arial" panose="020B0604020202020204" pitchFamily="34" charset="0"/>
                <a:cs typeface="Arial" panose="020B0604020202020204" pitchFamily="34" charset="0"/>
              </a:rPr>
              <a:t>e.g</a:t>
            </a:r>
            <a:r>
              <a:rPr lang="en-GB" sz="2400" b="0" dirty="0">
                <a:latin typeface="Arial" panose="020B0604020202020204" pitchFamily="34" charset="0"/>
                <a:cs typeface="Arial" panose="020B0604020202020204" pitchFamily="34" charset="0"/>
              </a:rPr>
              <a:t> McDonald’s logo is well known worldwide.</a:t>
            </a:r>
          </a:p>
          <a:p>
            <a:pPr>
              <a:buFont typeface="Arial" panose="020B0604020202020204" pitchFamily="34" charset="0"/>
              <a:buChar char="•"/>
            </a:pPr>
            <a:r>
              <a:rPr lang="en-GB" sz="2400" dirty="0">
                <a:latin typeface="Arial" panose="020B0604020202020204" pitchFamily="34" charset="0"/>
                <a:cs typeface="Arial" panose="020B0604020202020204" pitchFamily="34" charset="0"/>
              </a:rPr>
              <a:t>Long-lasting perception </a:t>
            </a:r>
            <a:r>
              <a:rPr lang="en-GB" sz="2400" b="0" dirty="0">
                <a:latin typeface="Arial" panose="020B0604020202020204" pitchFamily="34" charset="0"/>
                <a:cs typeface="Arial" panose="020B0604020202020204" pitchFamily="34" charset="0"/>
              </a:rPr>
              <a:t>– A well-established brand creates a long lasting impression on customers </a:t>
            </a:r>
            <a:r>
              <a:rPr lang="en-GB" sz="2400" b="0" dirty="0" err="1">
                <a:latin typeface="Arial" panose="020B0604020202020204" pitchFamily="34" charset="0"/>
                <a:cs typeface="Arial" panose="020B0604020202020204" pitchFamily="34" charset="0"/>
              </a:rPr>
              <a:t>e.g</a:t>
            </a:r>
            <a:r>
              <a:rPr lang="en-GB" sz="2400" b="0" dirty="0">
                <a:latin typeface="Arial" panose="020B0604020202020204" pitchFamily="34" charset="0"/>
                <a:cs typeface="Arial" panose="020B0604020202020204" pitchFamily="34" charset="0"/>
              </a:rPr>
              <a:t> John Lewis adverts at start of Christmas preparations.</a:t>
            </a:r>
          </a:p>
        </p:txBody>
      </p:sp>
      <p:sp>
        <p:nvSpPr>
          <p:cNvPr id="4" name="TextBox 3">
            <a:extLst>
              <a:ext uri="{FF2B5EF4-FFF2-40B4-BE49-F238E27FC236}">
                <a16:creationId xmlns:a16="http://schemas.microsoft.com/office/drawing/2014/main" id="{DBD4B451-84B2-4197-8BEA-5CC66CDD71AA}"/>
              </a:ext>
            </a:extLst>
          </p:cNvPr>
          <p:cNvSpPr txBox="1"/>
          <p:nvPr/>
        </p:nvSpPr>
        <p:spPr>
          <a:xfrm>
            <a:off x="5004048" y="5589240"/>
            <a:ext cx="3168352" cy="646331"/>
          </a:xfrm>
          <a:prstGeom prst="rect">
            <a:avLst/>
          </a:prstGeom>
          <a:noFill/>
        </p:spPr>
        <p:txBody>
          <a:bodyPr wrap="square" rtlCol="0">
            <a:spAutoFit/>
          </a:bodyPr>
          <a:lstStyle/>
          <a:p>
            <a:r>
              <a:rPr lang="en-GB" dirty="0"/>
              <a:t>USEFUL FOR SLIDE 4 OF YOUR POWERPOINT</a:t>
            </a:r>
          </a:p>
        </p:txBody>
      </p:sp>
    </p:spTree>
    <p:extLst>
      <p:ext uri="{BB962C8B-B14F-4D97-AF65-F5344CB8AC3E}">
        <p14:creationId xmlns:p14="http://schemas.microsoft.com/office/powerpoint/2010/main" val="3387329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2"/>
                </a:solidFill>
              </a:rPr>
              <a:t>Benefits of successful branding</a:t>
            </a:r>
            <a:endParaRPr lang="en-GB" dirty="0"/>
          </a:p>
        </p:txBody>
      </p:sp>
      <p:sp>
        <p:nvSpPr>
          <p:cNvPr id="3" name="Content Placeholder 2"/>
          <p:cNvSpPr>
            <a:spLocks noGrp="1"/>
          </p:cNvSpPr>
          <p:nvPr>
            <p:ph idx="1"/>
          </p:nvPr>
        </p:nvSpPr>
        <p:spPr>
          <a:xfrm>
            <a:off x="822960" y="1100628"/>
            <a:ext cx="7520940" cy="4056564"/>
          </a:xfrm>
        </p:spPr>
        <p:txBody>
          <a:bodyPr>
            <a:normAutofit lnSpcReduction="10000"/>
          </a:bodyPr>
          <a:lstStyle/>
          <a:p>
            <a:pPr>
              <a:buFont typeface="Arial" panose="020B0604020202020204" pitchFamily="34" charset="0"/>
              <a:buChar char="•"/>
            </a:pPr>
            <a:r>
              <a:rPr lang="en-GB" sz="2400" dirty="0">
                <a:latin typeface="Arial" panose="020B0604020202020204" pitchFamily="34" charset="0"/>
                <a:cs typeface="Arial" panose="020B0604020202020204" pitchFamily="34" charset="0"/>
              </a:rPr>
              <a:t>Trust</a:t>
            </a:r>
            <a:r>
              <a:rPr lang="en-GB" sz="2400" b="0" dirty="0">
                <a:latin typeface="Arial" panose="020B0604020202020204" pitchFamily="34" charset="0"/>
                <a:cs typeface="Arial" panose="020B0604020202020204" pitchFamily="34" charset="0"/>
              </a:rPr>
              <a:t> – Customers know that a product with a familiar brand will meet certain standards </a:t>
            </a:r>
            <a:r>
              <a:rPr lang="en-GB" sz="2400" b="0" dirty="0" err="1">
                <a:latin typeface="Arial" panose="020B0604020202020204" pitchFamily="34" charset="0"/>
                <a:cs typeface="Arial" panose="020B0604020202020204" pitchFamily="34" charset="0"/>
              </a:rPr>
              <a:t>e.g</a:t>
            </a:r>
            <a:r>
              <a:rPr lang="en-GB" sz="2400" b="0" dirty="0">
                <a:latin typeface="Arial" panose="020B0604020202020204" pitchFamily="34" charset="0"/>
                <a:cs typeface="Arial" panose="020B0604020202020204" pitchFamily="34" charset="0"/>
              </a:rPr>
              <a:t> Travelodge</a:t>
            </a:r>
          </a:p>
          <a:p>
            <a:pPr>
              <a:buFont typeface="Arial" panose="020B0604020202020204" pitchFamily="34" charset="0"/>
              <a:buChar char="•"/>
            </a:pPr>
            <a:r>
              <a:rPr lang="en-GB" sz="2400" dirty="0">
                <a:latin typeface="Arial" panose="020B0604020202020204" pitchFamily="34" charset="0"/>
                <a:cs typeface="Arial" panose="020B0604020202020204" pitchFamily="34" charset="0"/>
              </a:rPr>
              <a:t>Marketing multiple products </a:t>
            </a:r>
            <a:r>
              <a:rPr lang="en-GB" sz="2400" b="0" dirty="0">
                <a:latin typeface="Arial" panose="020B0604020202020204" pitchFamily="34" charset="0"/>
                <a:cs typeface="Arial" panose="020B0604020202020204" pitchFamily="34" charset="0"/>
              </a:rPr>
              <a:t>- New products could be introduced under the same brand name.</a:t>
            </a:r>
          </a:p>
          <a:p>
            <a:pPr>
              <a:buFont typeface="Arial" panose="020B0604020202020204" pitchFamily="34" charset="0"/>
              <a:buChar char="•"/>
            </a:pPr>
            <a:r>
              <a:rPr lang="en-GB" sz="2400" dirty="0">
                <a:latin typeface="Arial" panose="020B0604020202020204" pitchFamily="34" charset="0"/>
                <a:cs typeface="Arial" panose="020B0604020202020204" pitchFamily="34" charset="0"/>
              </a:rPr>
              <a:t>Repeat purchases </a:t>
            </a:r>
            <a:r>
              <a:rPr lang="en-GB" sz="2400" b="0" dirty="0">
                <a:latin typeface="Arial" panose="020B0604020202020204" pitchFamily="34" charset="0"/>
                <a:cs typeface="Arial" panose="020B0604020202020204" pitchFamily="34" charset="0"/>
              </a:rPr>
              <a:t>- When a brand meets or exceeds customers needs and expectations this will result in repeat purchases and customer loyalty.</a:t>
            </a:r>
          </a:p>
          <a:p>
            <a:pPr>
              <a:buFont typeface="Arial" panose="020B0604020202020204" pitchFamily="34" charset="0"/>
              <a:buChar char="•"/>
            </a:pPr>
            <a:r>
              <a:rPr lang="en-GB" sz="2400" dirty="0">
                <a:latin typeface="Arial" panose="020B0604020202020204" pitchFamily="34" charset="0"/>
                <a:cs typeface="Arial" panose="020B0604020202020204" pitchFamily="34" charset="0"/>
              </a:rPr>
              <a:t>Recommendations</a:t>
            </a:r>
            <a:r>
              <a:rPr lang="en-GB" sz="2400" b="0" dirty="0">
                <a:latin typeface="Arial" panose="020B0604020202020204" pitchFamily="34" charset="0"/>
                <a:cs typeface="Arial" panose="020B0604020202020204" pitchFamily="34" charset="0"/>
              </a:rPr>
              <a:t> - Customers will pass on recommendations by word  of mouth which could improve sales and profit margins.</a:t>
            </a:r>
          </a:p>
          <a:p>
            <a:endParaRPr lang="en-GB" dirty="0"/>
          </a:p>
        </p:txBody>
      </p:sp>
      <p:sp>
        <p:nvSpPr>
          <p:cNvPr id="4" name="TextBox 3">
            <a:extLst>
              <a:ext uri="{FF2B5EF4-FFF2-40B4-BE49-F238E27FC236}">
                <a16:creationId xmlns:a16="http://schemas.microsoft.com/office/drawing/2014/main" id="{7FB0CEBE-9D2D-4C51-B5BB-58CBBD06A4DB}"/>
              </a:ext>
            </a:extLst>
          </p:cNvPr>
          <p:cNvSpPr txBox="1"/>
          <p:nvPr/>
        </p:nvSpPr>
        <p:spPr>
          <a:xfrm>
            <a:off x="5004048" y="5517232"/>
            <a:ext cx="3168352" cy="646331"/>
          </a:xfrm>
          <a:prstGeom prst="rect">
            <a:avLst/>
          </a:prstGeom>
          <a:noFill/>
        </p:spPr>
        <p:txBody>
          <a:bodyPr wrap="square" rtlCol="0">
            <a:spAutoFit/>
          </a:bodyPr>
          <a:lstStyle/>
          <a:p>
            <a:r>
              <a:rPr lang="en-GB" dirty="0"/>
              <a:t>USEFUL FOR SLIDE 4 OF YOUR POWERPOINT</a:t>
            </a:r>
          </a:p>
        </p:txBody>
      </p:sp>
    </p:spTree>
    <p:extLst>
      <p:ext uri="{BB962C8B-B14F-4D97-AF65-F5344CB8AC3E}">
        <p14:creationId xmlns:p14="http://schemas.microsoft.com/office/powerpoint/2010/main" val="3146408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solidFill>
              </a:rPr>
              <a:t>Adding Value</a:t>
            </a:r>
          </a:p>
        </p:txBody>
      </p:sp>
      <p:sp>
        <p:nvSpPr>
          <p:cNvPr id="3" name="Content Placeholder 2"/>
          <p:cNvSpPr>
            <a:spLocks noGrp="1"/>
          </p:cNvSpPr>
          <p:nvPr>
            <p:ph idx="1"/>
          </p:nvPr>
        </p:nvSpPr>
        <p:spPr/>
        <p:txBody>
          <a:bodyPr>
            <a:normAutofit fontScale="85000" lnSpcReduction="20000"/>
          </a:bodyPr>
          <a:lstStyle/>
          <a:p>
            <a:pPr>
              <a:buFont typeface="Arial" panose="020B0604020202020204" pitchFamily="34" charset="0"/>
              <a:buChar char="•"/>
            </a:pPr>
            <a:r>
              <a:rPr lang="en-GB" sz="2400" b="0" dirty="0">
                <a:solidFill>
                  <a:srgbClr val="FF0000"/>
                </a:solidFill>
                <a:latin typeface="Arial" panose="020B0604020202020204" pitchFamily="34" charset="0"/>
                <a:cs typeface="Arial" panose="020B0604020202020204" pitchFamily="34" charset="0"/>
              </a:rPr>
              <a:t>The point of branding is to make more money and deliver higher performance for a product/service/company than if it were not branded</a:t>
            </a:r>
          </a:p>
          <a:p>
            <a:pPr>
              <a:buFont typeface="Arial" panose="020B0604020202020204" pitchFamily="34" charset="0"/>
              <a:buChar char="•"/>
            </a:pPr>
            <a:r>
              <a:rPr lang="en-GB" sz="2400" b="0" dirty="0">
                <a:latin typeface="Arial" panose="020B0604020202020204" pitchFamily="34" charset="0"/>
                <a:cs typeface="Arial" panose="020B0604020202020204" pitchFamily="34" charset="0"/>
              </a:rPr>
              <a:t>Added value = difference between what a product costs to make and how much it can be sold for. </a:t>
            </a:r>
          </a:p>
          <a:p>
            <a:pPr>
              <a:buFont typeface="Arial" panose="020B0604020202020204" pitchFamily="34" charset="0"/>
              <a:buChar char="•"/>
            </a:pPr>
            <a:r>
              <a:rPr lang="en-GB" sz="2400" b="0" dirty="0">
                <a:latin typeface="Arial" panose="020B0604020202020204" pitchFamily="34" charset="0"/>
                <a:cs typeface="Arial" panose="020B0604020202020204" pitchFamily="34" charset="0"/>
              </a:rPr>
              <a:t>The better the branding, the bigger the difference between what it costs to make something and how much it sells for – and how successful the company will be.  </a:t>
            </a:r>
            <a:r>
              <a:rPr lang="en-GB" sz="2400" b="0" dirty="0">
                <a:solidFill>
                  <a:srgbClr val="FF0000"/>
                </a:solidFill>
                <a:latin typeface="Arial" panose="020B0604020202020204" pitchFamily="34" charset="0"/>
                <a:cs typeface="Arial" panose="020B0604020202020204" pitchFamily="34" charset="0"/>
              </a:rPr>
              <a:t>Great branding convinces customers to pay more for their goods. </a:t>
            </a:r>
          </a:p>
          <a:p>
            <a:pPr>
              <a:buFont typeface="Arial" panose="020B0604020202020204" pitchFamily="34" charset="0"/>
              <a:buChar char="•"/>
            </a:pPr>
            <a:r>
              <a:rPr lang="en-GB" sz="2400" b="0" dirty="0">
                <a:latin typeface="Arial" panose="020B0604020202020204" pitchFamily="34" charset="0"/>
                <a:cs typeface="Arial" panose="020B0604020202020204" pitchFamily="34" charset="0"/>
              </a:rPr>
              <a:t>With added value a product is clearly differentiated from competitors which gives opportunity to gain customer loyalty and improve profit margins.</a:t>
            </a:r>
            <a:endParaRPr lang="en-GB"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3724C2F-CAD1-4FAD-93E9-C825A199F061}"/>
              </a:ext>
            </a:extLst>
          </p:cNvPr>
          <p:cNvSpPr txBox="1"/>
          <p:nvPr/>
        </p:nvSpPr>
        <p:spPr>
          <a:xfrm>
            <a:off x="4932040" y="5517232"/>
            <a:ext cx="3168352" cy="646331"/>
          </a:xfrm>
          <a:prstGeom prst="rect">
            <a:avLst/>
          </a:prstGeom>
          <a:noFill/>
        </p:spPr>
        <p:txBody>
          <a:bodyPr wrap="square" rtlCol="0">
            <a:spAutoFit/>
          </a:bodyPr>
          <a:lstStyle/>
          <a:p>
            <a:r>
              <a:rPr lang="en-GB" dirty="0"/>
              <a:t>USEFUL FOR SLIDE 5 OF YOUR POWERPOINT</a:t>
            </a:r>
          </a:p>
        </p:txBody>
      </p:sp>
    </p:spTree>
    <p:extLst>
      <p:ext uri="{BB962C8B-B14F-4D97-AF65-F5344CB8AC3E}">
        <p14:creationId xmlns:p14="http://schemas.microsoft.com/office/powerpoint/2010/main" val="3369480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7725D52-F18D-425B-AF36-B3C2EED2097A}"/>
              </a:ext>
            </a:extLst>
          </p:cNvPr>
          <p:cNvPicPr>
            <a:picLocks noGrp="1" noChangeAspect="1"/>
          </p:cNvPicPr>
          <p:nvPr>
            <p:ph sz="half" idx="1"/>
          </p:nvPr>
        </p:nvPicPr>
        <p:blipFill>
          <a:blip r:embed="rId3"/>
          <a:stretch>
            <a:fillRect/>
          </a:stretch>
        </p:blipFill>
        <p:spPr>
          <a:xfrm>
            <a:off x="822960" y="1377315"/>
            <a:ext cx="3200400" cy="3152393"/>
          </a:xfrm>
          <a:prstGeom prst="rect">
            <a:avLst/>
          </a:prstGeom>
          <a:noFill/>
        </p:spPr>
      </p:pic>
      <p:sp>
        <p:nvSpPr>
          <p:cNvPr id="11" name="Content Placeholder 2">
            <a:extLst>
              <a:ext uri="{FF2B5EF4-FFF2-40B4-BE49-F238E27FC236}">
                <a16:creationId xmlns:a16="http://schemas.microsoft.com/office/drawing/2014/main" id="{694ABF1A-7D59-4607-9EBF-4CDCC85E14FE}"/>
              </a:ext>
            </a:extLst>
          </p:cNvPr>
          <p:cNvSpPr>
            <a:spLocks noGrp="1"/>
          </p:cNvSpPr>
          <p:nvPr>
            <p:ph sz="half" idx="2"/>
          </p:nvPr>
        </p:nvSpPr>
        <p:spPr>
          <a:xfrm>
            <a:off x="4700016" y="1097280"/>
            <a:ext cx="2032224" cy="3712464"/>
          </a:xfrm>
        </p:spPr>
        <p:txBody>
          <a:bodyPr>
            <a:normAutofit/>
          </a:bodyPr>
          <a:lstStyle/>
          <a:p>
            <a:r>
              <a:rPr lang="en-US" dirty="0"/>
              <a:t>Q. How much do you think </a:t>
            </a:r>
            <a:r>
              <a:rPr lang="en-US" dirty="0" err="1"/>
              <a:t>Hermés</a:t>
            </a:r>
            <a:r>
              <a:rPr lang="en-US" dirty="0"/>
              <a:t> charge for this handbag?</a:t>
            </a:r>
          </a:p>
        </p:txBody>
      </p:sp>
      <p:sp>
        <p:nvSpPr>
          <p:cNvPr id="2" name="Title 1">
            <a:extLst>
              <a:ext uri="{FF2B5EF4-FFF2-40B4-BE49-F238E27FC236}">
                <a16:creationId xmlns:a16="http://schemas.microsoft.com/office/drawing/2014/main" id="{37D9C40E-1652-469F-91F5-392BCCA246A1}"/>
              </a:ext>
            </a:extLst>
          </p:cNvPr>
          <p:cNvSpPr>
            <a:spLocks noGrp="1"/>
          </p:cNvSpPr>
          <p:nvPr>
            <p:ph type="title"/>
          </p:nvPr>
        </p:nvSpPr>
        <p:spPr>
          <a:xfrm>
            <a:off x="822960" y="365760"/>
            <a:ext cx="7520940" cy="548640"/>
          </a:xfrm>
        </p:spPr>
        <p:txBody>
          <a:bodyPr anchor="ctr">
            <a:normAutofit/>
          </a:bodyPr>
          <a:lstStyle/>
          <a:p>
            <a:r>
              <a:rPr lang="en-GB" sz="2600"/>
              <a:t>Example of added value through branding</a:t>
            </a:r>
          </a:p>
        </p:txBody>
      </p:sp>
      <p:sp>
        <p:nvSpPr>
          <p:cNvPr id="7" name="Content Placeholder 2">
            <a:extLst>
              <a:ext uri="{FF2B5EF4-FFF2-40B4-BE49-F238E27FC236}">
                <a16:creationId xmlns:a16="http://schemas.microsoft.com/office/drawing/2014/main" id="{63552BF2-C53A-45DD-9B8B-7CFDAF0C29CE}"/>
              </a:ext>
            </a:extLst>
          </p:cNvPr>
          <p:cNvSpPr txBox="1">
            <a:spLocks/>
          </p:cNvSpPr>
          <p:nvPr/>
        </p:nvSpPr>
        <p:spPr>
          <a:xfrm>
            <a:off x="6588224" y="1097279"/>
            <a:ext cx="2032224" cy="3712464"/>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28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9pPr>
          </a:lstStyle>
          <a:p>
            <a:pPr marL="514350" indent="-514350">
              <a:buAutoNum type="alphaUcPeriod"/>
            </a:pPr>
            <a:r>
              <a:rPr lang="en-US" dirty="0"/>
              <a:t>£15,900</a:t>
            </a:r>
          </a:p>
          <a:p>
            <a:pPr marL="0" indent="0"/>
            <a:endParaRPr lang="en-US" dirty="0"/>
          </a:p>
        </p:txBody>
      </p:sp>
      <p:sp>
        <p:nvSpPr>
          <p:cNvPr id="5" name="TextBox 4">
            <a:extLst>
              <a:ext uri="{FF2B5EF4-FFF2-40B4-BE49-F238E27FC236}">
                <a16:creationId xmlns:a16="http://schemas.microsoft.com/office/drawing/2014/main" id="{19738182-3317-43FA-8849-341FD60D7780}"/>
              </a:ext>
            </a:extLst>
          </p:cNvPr>
          <p:cNvSpPr txBox="1"/>
          <p:nvPr/>
        </p:nvSpPr>
        <p:spPr>
          <a:xfrm>
            <a:off x="3563888" y="5301208"/>
            <a:ext cx="5256584" cy="984885"/>
          </a:xfrm>
          <a:prstGeom prst="rect">
            <a:avLst/>
          </a:prstGeom>
          <a:noFill/>
        </p:spPr>
        <p:txBody>
          <a:bodyPr wrap="square" rtlCol="0">
            <a:spAutoFit/>
          </a:bodyPr>
          <a:lstStyle/>
          <a:p>
            <a:r>
              <a:rPr lang="en-US" sz="2000" dirty="0"/>
              <a:t>Why do customer pay this price? Clue: it isn’t made out of unicorn hide.</a:t>
            </a:r>
          </a:p>
          <a:p>
            <a:endParaRPr lang="en-GB" dirty="0"/>
          </a:p>
        </p:txBody>
      </p:sp>
    </p:spTree>
    <p:extLst>
      <p:ext uri="{BB962C8B-B14F-4D97-AF65-F5344CB8AC3E}">
        <p14:creationId xmlns:p14="http://schemas.microsoft.com/office/powerpoint/2010/main" val="116107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7"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2"/>
                </a:solidFill>
              </a:rPr>
              <a:t>Activity 1 (P1 and M1)</a:t>
            </a:r>
            <a:endParaRPr lang="en-GB" dirty="0"/>
          </a:p>
        </p:txBody>
      </p:sp>
      <p:sp>
        <p:nvSpPr>
          <p:cNvPr id="3" name="Content Placeholder 2"/>
          <p:cNvSpPr>
            <a:spLocks noGrp="1"/>
          </p:cNvSpPr>
          <p:nvPr>
            <p:ph idx="1"/>
          </p:nvPr>
        </p:nvSpPr>
        <p:spPr>
          <a:xfrm>
            <a:off x="822960" y="1100628"/>
            <a:ext cx="7520940" cy="4848652"/>
          </a:xfrm>
        </p:spPr>
        <p:txBody>
          <a:bodyPr/>
          <a:lstStyle/>
          <a:p>
            <a:r>
              <a:rPr lang="en-GB" sz="2000" b="0" dirty="0">
                <a:latin typeface="Arial" panose="020B0604020202020204" pitchFamily="34" charset="0"/>
                <a:cs typeface="Arial" panose="020B0604020202020204" pitchFamily="34" charset="0"/>
              </a:rPr>
              <a:t>Go to the P1 and M1 Student Instructions word document on GOL. </a:t>
            </a:r>
          </a:p>
          <a:p>
            <a:endParaRPr lang="en-GB" sz="2000" b="0" dirty="0">
              <a:latin typeface="Arial" panose="020B0604020202020204" pitchFamily="34" charset="0"/>
              <a:cs typeface="Arial" panose="020B0604020202020204" pitchFamily="34" charset="0"/>
            </a:endParaRPr>
          </a:p>
          <a:p>
            <a:r>
              <a:rPr lang="en-GB" sz="2000" b="0" dirty="0">
                <a:latin typeface="Arial" panose="020B0604020202020204" pitchFamily="34" charset="0"/>
                <a:cs typeface="Arial" panose="020B0604020202020204" pitchFamily="34" charset="0"/>
              </a:rPr>
              <a:t>Create a PowerPoint presentation that covers all elements outlined.</a:t>
            </a:r>
          </a:p>
          <a:p>
            <a:endParaRPr lang="en-GB" sz="2000" dirty="0"/>
          </a:p>
          <a:p>
            <a:endParaRPr lang="en-GB" dirty="0"/>
          </a:p>
        </p:txBody>
      </p:sp>
    </p:spTree>
    <p:extLst>
      <p:ext uri="{BB962C8B-B14F-4D97-AF65-F5344CB8AC3E}">
        <p14:creationId xmlns:p14="http://schemas.microsoft.com/office/powerpoint/2010/main" val="3499276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8964-4763-443C-B567-3A03F8FE34A5}"/>
              </a:ext>
            </a:extLst>
          </p:cNvPr>
          <p:cNvSpPr>
            <a:spLocks noGrp="1"/>
          </p:cNvSpPr>
          <p:nvPr>
            <p:ph type="title"/>
          </p:nvPr>
        </p:nvSpPr>
        <p:spPr/>
        <p:txBody>
          <a:bodyPr/>
          <a:lstStyle/>
          <a:p>
            <a:r>
              <a:rPr lang="en-GB" sz="1800" dirty="0">
                <a:solidFill>
                  <a:srgbClr val="000000"/>
                </a:solidFill>
                <a:effectLst/>
                <a:latin typeface="Arial" panose="020B0604020202020204" pitchFamily="34" charset="0"/>
                <a:ea typeface="Verdana" panose="020B0604030504040204" pitchFamily="34" charset="0"/>
                <a:cs typeface="Verdana" panose="020B0604030504040204" pitchFamily="34" charset="0"/>
              </a:rPr>
              <a:t>M1 similarities and differences</a:t>
            </a:r>
            <a:br>
              <a:rPr lang="en-GB" sz="1800" dirty="0">
                <a:solidFill>
                  <a:srgbClr val="000000"/>
                </a:solidFill>
                <a:effectLst/>
                <a:latin typeface="Arial" panose="020B0604020202020204" pitchFamily="34" charset="0"/>
                <a:ea typeface="Verdana" panose="020B0604030504040204" pitchFamily="34" charset="0"/>
                <a:cs typeface="Verdana" panose="020B0604030504040204" pitchFamily="34" charset="0"/>
              </a:rPr>
            </a:br>
            <a:endParaRPr lang="en-GB" dirty="0"/>
          </a:p>
        </p:txBody>
      </p:sp>
      <p:pic>
        <p:nvPicPr>
          <p:cNvPr id="7" name="Content Placeholder 6">
            <a:extLst>
              <a:ext uri="{FF2B5EF4-FFF2-40B4-BE49-F238E27FC236}">
                <a16:creationId xmlns:a16="http://schemas.microsoft.com/office/drawing/2014/main" id="{918C0036-BB28-49E2-AB95-9F6B41DA2AB0}"/>
              </a:ext>
            </a:extLst>
          </p:cNvPr>
          <p:cNvPicPr>
            <a:picLocks noGrp="1" noChangeAspect="1"/>
          </p:cNvPicPr>
          <p:nvPr>
            <p:ph sz="half" idx="2"/>
          </p:nvPr>
        </p:nvPicPr>
        <p:blipFill>
          <a:blip r:embed="rId3"/>
          <a:stretch>
            <a:fillRect/>
          </a:stretch>
        </p:blipFill>
        <p:spPr>
          <a:xfrm>
            <a:off x="1347787" y="2184400"/>
            <a:ext cx="2143125" cy="2143125"/>
          </a:xfrm>
          <a:prstGeom prst="rect">
            <a:avLst/>
          </a:prstGeom>
        </p:spPr>
      </p:pic>
      <p:pic>
        <p:nvPicPr>
          <p:cNvPr id="8" name="Content Placeholder 7">
            <a:extLst>
              <a:ext uri="{FF2B5EF4-FFF2-40B4-BE49-F238E27FC236}">
                <a16:creationId xmlns:a16="http://schemas.microsoft.com/office/drawing/2014/main" id="{4B7A0035-C56A-42D1-9A23-F748F6ADD2DB}"/>
              </a:ext>
            </a:extLst>
          </p:cNvPr>
          <p:cNvPicPr>
            <a:picLocks noGrp="1" noChangeAspect="1"/>
          </p:cNvPicPr>
          <p:nvPr>
            <p:ph sz="quarter" idx="4"/>
          </p:nvPr>
        </p:nvPicPr>
        <p:blipFill>
          <a:blip r:embed="rId4"/>
          <a:stretch>
            <a:fillRect/>
          </a:stretch>
        </p:blipFill>
        <p:spPr>
          <a:xfrm>
            <a:off x="4860032" y="1656335"/>
            <a:ext cx="3040383" cy="3040383"/>
          </a:xfrm>
          <a:prstGeom prst="rect">
            <a:avLst/>
          </a:prstGeom>
        </p:spPr>
      </p:pic>
    </p:spTree>
    <p:extLst>
      <p:ext uri="{BB962C8B-B14F-4D97-AF65-F5344CB8AC3E}">
        <p14:creationId xmlns:p14="http://schemas.microsoft.com/office/powerpoint/2010/main" val="4190065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8964-4763-443C-B567-3A03F8FE34A5}"/>
              </a:ext>
            </a:extLst>
          </p:cNvPr>
          <p:cNvSpPr>
            <a:spLocks noGrp="1"/>
          </p:cNvSpPr>
          <p:nvPr>
            <p:ph type="title"/>
          </p:nvPr>
        </p:nvSpPr>
        <p:spPr/>
        <p:txBody>
          <a:bodyPr/>
          <a:lstStyle/>
          <a:p>
            <a:r>
              <a:rPr lang="en-GB" sz="1800" dirty="0">
                <a:solidFill>
                  <a:srgbClr val="000000"/>
                </a:solidFill>
                <a:effectLst/>
                <a:latin typeface="Arial" panose="020B0604020202020204" pitchFamily="34" charset="0"/>
                <a:ea typeface="Verdana" panose="020B0604030504040204" pitchFamily="34" charset="0"/>
                <a:cs typeface="Verdana" panose="020B0604030504040204" pitchFamily="34" charset="0"/>
              </a:rPr>
              <a:t>M1 similarities</a:t>
            </a:r>
            <a:br>
              <a:rPr lang="en-GB" sz="1800" dirty="0">
                <a:solidFill>
                  <a:srgbClr val="000000"/>
                </a:solidFill>
                <a:effectLst/>
                <a:latin typeface="Arial" panose="020B0604020202020204" pitchFamily="34" charset="0"/>
                <a:ea typeface="Verdana" panose="020B0604030504040204" pitchFamily="34" charset="0"/>
                <a:cs typeface="Verdana" panose="020B0604030504040204" pitchFamily="34" charset="0"/>
              </a:rPr>
            </a:br>
            <a:endParaRPr lang="en-GB" dirty="0"/>
          </a:p>
        </p:txBody>
      </p:sp>
      <p:pic>
        <p:nvPicPr>
          <p:cNvPr id="7" name="Content Placeholder 6">
            <a:extLst>
              <a:ext uri="{FF2B5EF4-FFF2-40B4-BE49-F238E27FC236}">
                <a16:creationId xmlns:a16="http://schemas.microsoft.com/office/drawing/2014/main" id="{918C0036-BB28-49E2-AB95-9F6B41DA2AB0}"/>
              </a:ext>
            </a:extLst>
          </p:cNvPr>
          <p:cNvPicPr>
            <a:picLocks noGrp="1" noChangeAspect="1"/>
          </p:cNvPicPr>
          <p:nvPr>
            <p:ph sz="half" idx="2"/>
          </p:nvPr>
        </p:nvPicPr>
        <p:blipFill>
          <a:blip r:embed="rId3"/>
          <a:stretch>
            <a:fillRect/>
          </a:stretch>
        </p:blipFill>
        <p:spPr>
          <a:xfrm>
            <a:off x="1187624" y="1272390"/>
            <a:ext cx="2372920" cy="2372920"/>
          </a:xfrm>
          <a:prstGeom prst="rect">
            <a:avLst/>
          </a:prstGeom>
        </p:spPr>
      </p:pic>
      <p:pic>
        <p:nvPicPr>
          <p:cNvPr id="8" name="Content Placeholder 7">
            <a:extLst>
              <a:ext uri="{FF2B5EF4-FFF2-40B4-BE49-F238E27FC236}">
                <a16:creationId xmlns:a16="http://schemas.microsoft.com/office/drawing/2014/main" id="{4B7A0035-C56A-42D1-9A23-F748F6ADD2DB}"/>
              </a:ext>
            </a:extLst>
          </p:cNvPr>
          <p:cNvPicPr>
            <a:picLocks noGrp="1" noChangeAspect="1"/>
          </p:cNvPicPr>
          <p:nvPr>
            <p:ph sz="quarter" idx="4"/>
          </p:nvPr>
        </p:nvPicPr>
        <p:blipFill>
          <a:blip r:embed="rId4"/>
          <a:stretch>
            <a:fillRect/>
          </a:stretch>
        </p:blipFill>
        <p:spPr>
          <a:xfrm>
            <a:off x="4283968" y="914400"/>
            <a:ext cx="3043713" cy="3043713"/>
          </a:xfrm>
          <a:prstGeom prst="rect">
            <a:avLst/>
          </a:prstGeom>
        </p:spPr>
      </p:pic>
    </p:spTree>
    <p:extLst>
      <p:ext uri="{BB962C8B-B14F-4D97-AF65-F5344CB8AC3E}">
        <p14:creationId xmlns:p14="http://schemas.microsoft.com/office/powerpoint/2010/main" val="3623744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8964-4763-443C-B567-3A03F8FE34A5}"/>
              </a:ext>
            </a:extLst>
          </p:cNvPr>
          <p:cNvSpPr>
            <a:spLocks noGrp="1"/>
          </p:cNvSpPr>
          <p:nvPr>
            <p:ph type="title"/>
          </p:nvPr>
        </p:nvSpPr>
        <p:spPr/>
        <p:txBody>
          <a:bodyPr/>
          <a:lstStyle/>
          <a:p>
            <a:r>
              <a:rPr lang="en-GB" sz="1800" dirty="0">
                <a:solidFill>
                  <a:srgbClr val="000000"/>
                </a:solidFill>
                <a:effectLst/>
                <a:latin typeface="Arial" panose="020B0604020202020204" pitchFamily="34" charset="0"/>
                <a:ea typeface="Verdana" panose="020B0604030504040204" pitchFamily="34" charset="0"/>
                <a:cs typeface="Verdana" panose="020B0604030504040204" pitchFamily="34" charset="0"/>
              </a:rPr>
              <a:t>M1 similarities</a:t>
            </a:r>
            <a:br>
              <a:rPr lang="en-GB" sz="1800" dirty="0">
                <a:solidFill>
                  <a:srgbClr val="000000"/>
                </a:solidFill>
                <a:effectLst/>
                <a:latin typeface="Arial" panose="020B0604020202020204" pitchFamily="34" charset="0"/>
                <a:ea typeface="Verdana" panose="020B0604030504040204" pitchFamily="34" charset="0"/>
                <a:cs typeface="Verdana" panose="020B0604030504040204" pitchFamily="34" charset="0"/>
              </a:rPr>
            </a:br>
            <a:endParaRPr lang="en-GB" dirty="0"/>
          </a:p>
        </p:txBody>
      </p:sp>
      <p:pic>
        <p:nvPicPr>
          <p:cNvPr id="7" name="Content Placeholder 6">
            <a:extLst>
              <a:ext uri="{FF2B5EF4-FFF2-40B4-BE49-F238E27FC236}">
                <a16:creationId xmlns:a16="http://schemas.microsoft.com/office/drawing/2014/main" id="{918C0036-BB28-49E2-AB95-9F6B41DA2AB0}"/>
              </a:ext>
            </a:extLst>
          </p:cNvPr>
          <p:cNvPicPr>
            <a:picLocks noGrp="1" noChangeAspect="1"/>
          </p:cNvPicPr>
          <p:nvPr>
            <p:ph sz="half" idx="2"/>
          </p:nvPr>
        </p:nvPicPr>
        <p:blipFill>
          <a:blip r:embed="rId3"/>
          <a:stretch>
            <a:fillRect/>
          </a:stretch>
        </p:blipFill>
        <p:spPr>
          <a:xfrm>
            <a:off x="1187624" y="1272390"/>
            <a:ext cx="2372920" cy="2372920"/>
          </a:xfrm>
          <a:prstGeom prst="rect">
            <a:avLst/>
          </a:prstGeom>
        </p:spPr>
      </p:pic>
      <p:pic>
        <p:nvPicPr>
          <p:cNvPr id="8" name="Content Placeholder 7">
            <a:extLst>
              <a:ext uri="{FF2B5EF4-FFF2-40B4-BE49-F238E27FC236}">
                <a16:creationId xmlns:a16="http://schemas.microsoft.com/office/drawing/2014/main" id="{4B7A0035-C56A-42D1-9A23-F748F6ADD2DB}"/>
              </a:ext>
            </a:extLst>
          </p:cNvPr>
          <p:cNvPicPr>
            <a:picLocks noGrp="1" noChangeAspect="1"/>
          </p:cNvPicPr>
          <p:nvPr>
            <p:ph sz="quarter" idx="4"/>
          </p:nvPr>
        </p:nvPicPr>
        <p:blipFill>
          <a:blip r:embed="rId4"/>
          <a:stretch>
            <a:fillRect/>
          </a:stretch>
        </p:blipFill>
        <p:spPr>
          <a:xfrm>
            <a:off x="4283968" y="914400"/>
            <a:ext cx="3043713" cy="3043713"/>
          </a:xfrm>
          <a:prstGeom prst="rect">
            <a:avLst/>
          </a:prstGeom>
        </p:spPr>
      </p:pic>
    </p:spTree>
    <p:extLst>
      <p:ext uri="{BB962C8B-B14F-4D97-AF65-F5344CB8AC3E}">
        <p14:creationId xmlns:p14="http://schemas.microsoft.com/office/powerpoint/2010/main" val="665968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solidFill>
                <a:latin typeface="Arial" panose="020B0604020202020204" pitchFamily="34" charset="0"/>
                <a:cs typeface="Arial" panose="020B0604020202020204" pitchFamily="34" charset="0"/>
              </a:rPr>
              <a:t>What is a brand?</a:t>
            </a:r>
            <a:endParaRPr lang="en-GB" b="1" dirty="0">
              <a:solidFill>
                <a:schemeClr val="accent2"/>
              </a:solidFill>
            </a:endParaRPr>
          </a:p>
        </p:txBody>
      </p:sp>
      <p:sp>
        <p:nvSpPr>
          <p:cNvPr id="3" name="Content Placeholder 2"/>
          <p:cNvSpPr>
            <a:spLocks noGrp="1"/>
          </p:cNvSpPr>
          <p:nvPr>
            <p:ph idx="1"/>
          </p:nvPr>
        </p:nvSpPr>
        <p:spPr>
          <a:xfrm>
            <a:off x="822960" y="1100628"/>
            <a:ext cx="7520940" cy="4344596"/>
          </a:xfrm>
        </p:spPr>
        <p:txBody>
          <a:bodyPr>
            <a:noAutofit/>
          </a:bodyPr>
          <a:lstStyle/>
          <a:p>
            <a:pPr>
              <a:buFont typeface="Wingdings" panose="05000000000000000000" pitchFamily="2" charset="2"/>
              <a:buChar char="§"/>
            </a:pPr>
            <a:r>
              <a:rPr lang="en-GB" sz="2000" dirty="0">
                <a:latin typeface="Arial" panose="020B0604020202020204" pitchFamily="34" charset="0"/>
                <a:cs typeface="Arial" panose="020B0604020202020204" pitchFamily="34" charset="0"/>
              </a:rPr>
              <a:t>“A brand is much more than a product you buy.  It is much more than a name, a logo, a symbol or a trademark.  A brand has a unique set of values that defines its character and works like a contract, promising to deliver satisfaction by providing consistent quality each time it is bought, used or experienced.” </a:t>
            </a:r>
            <a:r>
              <a:rPr lang="en-GB" sz="2000" b="0" dirty="0">
                <a:latin typeface="Arial" panose="020B0604020202020204" pitchFamily="34" charset="0"/>
                <a:cs typeface="Arial" panose="020B0604020202020204" pitchFamily="34" charset="0"/>
              </a:rPr>
              <a:t>From </a:t>
            </a:r>
            <a:r>
              <a:rPr lang="en-GB" sz="2000" b="0" i="1" dirty="0">
                <a:latin typeface="Arial" panose="020B0604020202020204" pitchFamily="34" charset="0"/>
                <a:cs typeface="Arial" panose="020B0604020202020204" pitchFamily="34" charset="0"/>
              </a:rPr>
              <a:t>Creating a Brand Identity </a:t>
            </a:r>
            <a:r>
              <a:rPr lang="en-GB" sz="2000" b="0" dirty="0">
                <a:latin typeface="Arial" panose="020B0604020202020204" pitchFamily="34" charset="0"/>
                <a:cs typeface="Arial" panose="020B0604020202020204" pitchFamily="34" charset="0"/>
              </a:rPr>
              <a:t>by Catharine Slade-Brooking  </a:t>
            </a: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Brands seek to connect emotionally with their consumers and create lifelong relationships.</a:t>
            </a: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Brands are relevant to businesses as well as to services, they can be applied to ideas and </a:t>
            </a:r>
            <a:r>
              <a:rPr lang="en-GB" sz="2000" dirty="0" err="1">
                <a:latin typeface="Arial" panose="020B0604020202020204" pitchFamily="34" charset="0"/>
                <a:cs typeface="Arial" panose="020B0604020202020204" pitchFamily="34" charset="0"/>
              </a:rPr>
              <a:t>contects</a:t>
            </a:r>
            <a:r>
              <a:rPr lang="en-GB" sz="2000" dirty="0">
                <a:latin typeface="Arial" panose="020B0604020202020204" pitchFamily="34" charset="0"/>
                <a:cs typeface="Arial" panose="020B0604020202020204" pitchFamily="34" charset="0"/>
              </a:rPr>
              <a:t> as well as to products – a brand can even represent an individual celebrity.</a:t>
            </a:r>
            <a:endParaRPr lang="en-GB" sz="1400" dirty="0"/>
          </a:p>
        </p:txBody>
      </p:sp>
      <p:sp>
        <p:nvSpPr>
          <p:cNvPr id="4" name="TextBox 3">
            <a:extLst>
              <a:ext uri="{FF2B5EF4-FFF2-40B4-BE49-F238E27FC236}">
                <a16:creationId xmlns:a16="http://schemas.microsoft.com/office/drawing/2014/main" id="{527A5FE9-6DEB-45A5-B334-4FDFBE2BD0EB}"/>
              </a:ext>
            </a:extLst>
          </p:cNvPr>
          <p:cNvSpPr txBox="1"/>
          <p:nvPr/>
        </p:nvSpPr>
        <p:spPr>
          <a:xfrm>
            <a:off x="2987824" y="5517232"/>
            <a:ext cx="4464496" cy="646331"/>
          </a:xfrm>
          <a:prstGeom prst="rect">
            <a:avLst/>
          </a:prstGeom>
          <a:noFill/>
        </p:spPr>
        <p:txBody>
          <a:bodyPr wrap="square" rtlCol="0">
            <a:spAutoFit/>
          </a:bodyPr>
          <a:lstStyle/>
          <a:p>
            <a:r>
              <a:rPr lang="en-GB" dirty="0"/>
              <a:t>USEFUL FOR SLIDE 1 OF YOUR POWERPOINT</a:t>
            </a:r>
          </a:p>
        </p:txBody>
      </p:sp>
      <p:pic>
        <p:nvPicPr>
          <p:cNvPr id="6" name="Picture 5">
            <a:extLst>
              <a:ext uri="{FF2B5EF4-FFF2-40B4-BE49-F238E27FC236}">
                <a16:creationId xmlns:a16="http://schemas.microsoft.com/office/drawing/2014/main" id="{2B5BF75E-FF9B-4936-956B-E408FDB92553}"/>
              </a:ext>
            </a:extLst>
          </p:cNvPr>
          <p:cNvPicPr>
            <a:picLocks noChangeAspect="1"/>
          </p:cNvPicPr>
          <p:nvPr/>
        </p:nvPicPr>
        <p:blipFill>
          <a:blip r:embed="rId3"/>
          <a:stretch>
            <a:fillRect/>
          </a:stretch>
        </p:blipFill>
        <p:spPr>
          <a:xfrm>
            <a:off x="6804248" y="5087255"/>
            <a:ext cx="2116011" cy="1608269"/>
          </a:xfrm>
          <a:prstGeom prst="rect">
            <a:avLst/>
          </a:prstGeom>
        </p:spPr>
      </p:pic>
      <p:pic>
        <p:nvPicPr>
          <p:cNvPr id="8" name="Picture 7">
            <a:extLst>
              <a:ext uri="{FF2B5EF4-FFF2-40B4-BE49-F238E27FC236}">
                <a16:creationId xmlns:a16="http://schemas.microsoft.com/office/drawing/2014/main" id="{7FC54BD8-4DA1-4DEF-BC50-D7F35C310E14}"/>
              </a:ext>
            </a:extLst>
          </p:cNvPr>
          <p:cNvPicPr>
            <a:picLocks noChangeAspect="1"/>
          </p:cNvPicPr>
          <p:nvPr/>
        </p:nvPicPr>
        <p:blipFill>
          <a:blip r:embed="rId4"/>
          <a:stretch>
            <a:fillRect/>
          </a:stretch>
        </p:blipFill>
        <p:spPr>
          <a:xfrm>
            <a:off x="52451" y="5087255"/>
            <a:ext cx="2608425" cy="1775949"/>
          </a:xfrm>
          <a:prstGeom prst="rect">
            <a:avLst/>
          </a:prstGeom>
        </p:spPr>
      </p:pic>
    </p:spTree>
    <p:extLst>
      <p:ext uri="{BB962C8B-B14F-4D97-AF65-F5344CB8AC3E}">
        <p14:creationId xmlns:p14="http://schemas.microsoft.com/office/powerpoint/2010/main" val="412348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8964-4763-443C-B567-3A03F8FE34A5}"/>
              </a:ext>
            </a:extLst>
          </p:cNvPr>
          <p:cNvSpPr>
            <a:spLocks noGrp="1"/>
          </p:cNvSpPr>
          <p:nvPr>
            <p:ph type="title"/>
          </p:nvPr>
        </p:nvSpPr>
        <p:spPr/>
        <p:txBody>
          <a:bodyPr/>
          <a:lstStyle/>
          <a:p>
            <a:r>
              <a:rPr lang="en-GB" sz="1800" dirty="0">
                <a:solidFill>
                  <a:srgbClr val="000000"/>
                </a:solidFill>
                <a:effectLst/>
                <a:latin typeface="Arial" panose="020B0604020202020204" pitchFamily="34" charset="0"/>
                <a:ea typeface="Verdana" panose="020B0604030504040204" pitchFamily="34" charset="0"/>
                <a:cs typeface="Verdana" panose="020B0604030504040204" pitchFamily="34" charset="0"/>
              </a:rPr>
              <a:t>M1 DIFFERENCES</a:t>
            </a:r>
            <a:br>
              <a:rPr lang="en-GB" sz="1800" dirty="0">
                <a:solidFill>
                  <a:srgbClr val="000000"/>
                </a:solidFill>
                <a:effectLst/>
                <a:latin typeface="Arial" panose="020B0604020202020204" pitchFamily="34" charset="0"/>
                <a:ea typeface="Verdana" panose="020B0604030504040204" pitchFamily="34" charset="0"/>
                <a:cs typeface="Verdana" panose="020B0604030504040204" pitchFamily="34" charset="0"/>
              </a:rPr>
            </a:br>
            <a:endParaRPr lang="en-GB" dirty="0"/>
          </a:p>
        </p:txBody>
      </p:sp>
      <p:pic>
        <p:nvPicPr>
          <p:cNvPr id="7" name="Content Placeholder 6">
            <a:extLst>
              <a:ext uri="{FF2B5EF4-FFF2-40B4-BE49-F238E27FC236}">
                <a16:creationId xmlns:a16="http://schemas.microsoft.com/office/drawing/2014/main" id="{918C0036-BB28-49E2-AB95-9F6B41DA2AB0}"/>
              </a:ext>
            </a:extLst>
          </p:cNvPr>
          <p:cNvPicPr>
            <a:picLocks noGrp="1" noChangeAspect="1"/>
          </p:cNvPicPr>
          <p:nvPr>
            <p:ph sz="half" idx="2"/>
          </p:nvPr>
        </p:nvPicPr>
        <p:blipFill>
          <a:blip r:embed="rId3"/>
          <a:stretch>
            <a:fillRect/>
          </a:stretch>
        </p:blipFill>
        <p:spPr>
          <a:xfrm>
            <a:off x="1187624" y="1272390"/>
            <a:ext cx="2372920" cy="2372920"/>
          </a:xfrm>
          <a:prstGeom prst="rect">
            <a:avLst/>
          </a:prstGeom>
        </p:spPr>
      </p:pic>
      <p:pic>
        <p:nvPicPr>
          <p:cNvPr id="8" name="Content Placeholder 7">
            <a:extLst>
              <a:ext uri="{FF2B5EF4-FFF2-40B4-BE49-F238E27FC236}">
                <a16:creationId xmlns:a16="http://schemas.microsoft.com/office/drawing/2014/main" id="{4B7A0035-C56A-42D1-9A23-F748F6ADD2DB}"/>
              </a:ext>
            </a:extLst>
          </p:cNvPr>
          <p:cNvPicPr>
            <a:picLocks noGrp="1" noChangeAspect="1"/>
          </p:cNvPicPr>
          <p:nvPr>
            <p:ph sz="quarter" idx="4"/>
          </p:nvPr>
        </p:nvPicPr>
        <p:blipFill>
          <a:blip r:embed="rId4"/>
          <a:stretch>
            <a:fillRect/>
          </a:stretch>
        </p:blipFill>
        <p:spPr>
          <a:xfrm>
            <a:off x="4283968" y="914400"/>
            <a:ext cx="3043713" cy="3043713"/>
          </a:xfrm>
          <a:prstGeom prst="rect">
            <a:avLst/>
          </a:prstGeom>
        </p:spPr>
      </p:pic>
    </p:spTree>
    <p:extLst>
      <p:ext uri="{BB962C8B-B14F-4D97-AF65-F5344CB8AC3E}">
        <p14:creationId xmlns:p14="http://schemas.microsoft.com/office/powerpoint/2010/main" val="504391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4347944"/>
          </a:xfrm>
        </p:spPr>
        <p:txBody>
          <a:bodyPr>
            <a:normAutofit/>
          </a:bodyPr>
          <a:lstStyle/>
          <a:p>
            <a:pPr>
              <a:lnSpc>
                <a:spcPct val="90000"/>
              </a:lnSpc>
            </a:pPr>
            <a:r>
              <a:rPr lang="en-GB" sz="1500" b="0" dirty="0"/>
              <a:t>Things that contribute to a brand:</a:t>
            </a:r>
          </a:p>
          <a:p>
            <a:pPr marL="457200" indent="-457200">
              <a:lnSpc>
                <a:spcPct val="90000"/>
              </a:lnSpc>
              <a:buFont typeface="Arial" panose="020B0604020202020204" pitchFamily="34" charset="0"/>
              <a:buChar char="•"/>
            </a:pPr>
            <a:r>
              <a:rPr lang="en-GB" sz="1500" b="0" dirty="0"/>
              <a:t>Business Name</a:t>
            </a:r>
          </a:p>
          <a:p>
            <a:pPr marL="457200" indent="-457200">
              <a:lnSpc>
                <a:spcPct val="90000"/>
              </a:lnSpc>
              <a:buFont typeface="Arial" panose="020B0604020202020204" pitchFamily="34" charset="0"/>
              <a:buChar char="•"/>
            </a:pPr>
            <a:r>
              <a:rPr lang="en-GB" sz="1500" b="0" dirty="0"/>
              <a:t>Symbol</a:t>
            </a:r>
          </a:p>
          <a:p>
            <a:pPr marL="457200" indent="-457200">
              <a:lnSpc>
                <a:spcPct val="90000"/>
              </a:lnSpc>
              <a:buFont typeface="Arial" panose="020B0604020202020204" pitchFamily="34" charset="0"/>
              <a:buChar char="•"/>
            </a:pPr>
            <a:r>
              <a:rPr lang="en-GB" sz="1500" b="0" dirty="0"/>
              <a:t>Logo</a:t>
            </a:r>
          </a:p>
          <a:p>
            <a:pPr marL="457200" indent="-457200">
              <a:lnSpc>
                <a:spcPct val="90000"/>
              </a:lnSpc>
              <a:buFont typeface="Arial" panose="020B0604020202020204" pitchFamily="34" charset="0"/>
              <a:buChar char="•"/>
            </a:pPr>
            <a:r>
              <a:rPr lang="en-GB" sz="1500" b="0" dirty="0"/>
              <a:t>Package design</a:t>
            </a:r>
          </a:p>
          <a:p>
            <a:pPr marL="457200" indent="-457200">
              <a:lnSpc>
                <a:spcPct val="90000"/>
              </a:lnSpc>
              <a:buFont typeface="Arial" panose="020B0604020202020204" pitchFamily="34" charset="0"/>
              <a:buChar char="•"/>
            </a:pPr>
            <a:r>
              <a:rPr lang="en-GB" sz="1500" b="0" dirty="0"/>
              <a:t>Corporate colours</a:t>
            </a:r>
          </a:p>
          <a:p>
            <a:pPr marL="457200" indent="-457200">
              <a:lnSpc>
                <a:spcPct val="90000"/>
              </a:lnSpc>
              <a:buFont typeface="Arial" panose="020B0604020202020204" pitchFamily="34" charset="0"/>
              <a:buChar char="•"/>
            </a:pPr>
            <a:r>
              <a:rPr lang="en-GB" sz="1500" b="0" dirty="0"/>
              <a:t>Jingle </a:t>
            </a:r>
          </a:p>
          <a:p>
            <a:pPr marL="457200" indent="-457200">
              <a:lnSpc>
                <a:spcPct val="90000"/>
              </a:lnSpc>
              <a:buFont typeface="Arial" panose="020B0604020202020204" pitchFamily="34" charset="0"/>
              <a:buChar char="•"/>
            </a:pPr>
            <a:r>
              <a:rPr lang="en-GB" sz="1500" b="0" dirty="0"/>
              <a:t>Catchphrase / strapline</a:t>
            </a:r>
          </a:p>
          <a:p>
            <a:pPr marL="457200" indent="-457200">
              <a:lnSpc>
                <a:spcPct val="90000"/>
              </a:lnSpc>
              <a:buFont typeface="Arial" panose="020B0604020202020204" pitchFamily="34" charset="0"/>
              <a:buChar char="•"/>
            </a:pPr>
            <a:r>
              <a:rPr lang="en-GB" sz="1500" b="0" dirty="0"/>
              <a:t>Any feature to identify or differentiate products of one business from products of another business.</a:t>
            </a:r>
          </a:p>
          <a:p>
            <a:pPr marL="457200" indent="-457200">
              <a:lnSpc>
                <a:spcPct val="90000"/>
              </a:lnSpc>
              <a:buFont typeface="Arial" panose="020B0604020202020204" pitchFamily="34" charset="0"/>
              <a:buChar char="•"/>
            </a:pPr>
            <a:r>
              <a:rPr lang="en-GB" sz="1500" b="0" dirty="0"/>
              <a:t>How all these things together make a customer </a:t>
            </a:r>
            <a:r>
              <a:rPr lang="en-GB" sz="1500" b="0" i="1" dirty="0"/>
              <a:t>feel</a:t>
            </a:r>
          </a:p>
        </p:txBody>
      </p:sp>
      <p:pic>
        <p:nvPicPr>
          <p:cNvPr id="1026" name="Picture 2" descr="Coca-Cola - Wikipedia">
            <a:extLst>
              <a:ext uri="{FF2B5EF4-FFF2-40B4-BE49-F238E27FC236}">
                <a16:creationId xmlns:a16="http://schemas.microsoft.com/office/drawing/2014/main" id="{F4E509A0-44B2-473E-8875-B2DE0C4B13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64416" y="1844825"/>
            <a:ext cx="2683848" cy="887734"/>
          </a:xfrm>
          <a:prstGeom prst="rect">
            <a:avLst/>
          </a:prstGeom>
          <a:solidFill>
            <a:srgbClr val="FFFFFF"/>
          </a:solidFill>
        </p:spPr>
      </p:pic>
      <p:sp>
        <p:nvSpPr>
          <p:cNvPr id="2" name="Title 1"/>
          <p:cNvSpPr>
            <a:spLocks noGrp="1"/>
          </p:cNvSpPr>
          <p:nvPr>
            <p:ph type="title"/>
          </p:nvPr>
        </p:nvSpPr>
        <p:spPr>
          <a:xfrm>
            <a:off x="822960" y="365760"/>
            <a:ext cx="7520940" cy="548640"/>
          </a:xfrm>
        </p:spPr>
        <p:txBody>
          <a:bodyPr anchor="ctr">
            <a:normAutofit/>
          </a:bodyPr>
          <a:lstStyle/>
          <a:p>
            <a:r>
              <a:rPr lang="en-GB" b="1"/>
              <a:t>What is a brand?</a:t>
            </a:r>
          </a:p>
        </p:txBody>
      </p:sp>
      <p:pic>
        <p:nvPicPr>
          <p:cNvPr id="1028" name="Picture 4" descr="The Apple logo is (probably) going to start looking a little different |  Creative Bloq">
            <a:extLst>
              <a:ext uri="{FF2B5EF4-FFF2-40B4-BE49-F238E27FC236}">
                <a16:creationId xmlns:a16="http://schemas.microsoft.com/office/drawing/2014/main" id="{84927E3E-6CB0-4715-89F6-C5154813F5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7443" y="403890"/>
            <a:ext cx="1817173" cy="10210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1A404D1-F98F-4946-A9C2-EFA597353D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2" y="548680"/>
            <a:ext cx="1384176" cy="13841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9A3FBD9-9394-4D3C-AD01-A9A30CA4A68B}"/>
              </a:ext>
            </a:extLst>
          </p:cNvPr>
          <p:cNvPicPr>
            <a:picLocks noChangeAspect="1"/>
          </p:cNvPicPr>
          <p:nvPr/>
        </p:nvPicPr>
        <p:blipFill>
          <a:blip r:embed="rId6"/>
          <a:stretch>
            <a:fillRect/>
          </a:stretch>
        </p:blipFill>
        <p:spPr>
          <a:xfrm>
            <a:off x="4392271" y="3278220"/>
            <a:ext cx="3419872" cy="1352728"/>
          </a:xfrm>
          <a:prstGeom prst="rect">
            <a:avLst/>
          </a:prstGeom>
        </p:spPr>
      </p:pic>
      <p:pic>
        <p:nvPicPr>
          <p:cNvPr id="1032" name="Picture 8" descr="McDonald's (@McDonalds) | Twitter">
            <a:extLst>
              <a:ext uri="{FF2B5EF4-FFF2-40B4-BE49-F238E27FC236}">
                <a16:creationId xmlns:a16="http://schemas.microsoft.com/office/drawing/2014/main" id="{1479FE01-9528-4EC1-8CA6-4FBAC87C37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328" y="2348880"/>
            <a:ext cx="1021021" cy="10210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98DD33-CB35-4C9A-895B-3616DB9228BB}"/>
              </a:ext>
            </a:extLst>
          </p:cNvPr>
          <p:cNvSpPr txBox="1"/>
          <p:nvPr/>
        </p:nvSpPr>
        <p:spPr>
          <a:xfrm>
            <a:off x="3779912" y="5517232"/>
            <a:ext cx="4464496" cy="646331"/>
          </a:xfrm>
          <a:prstGeom prst="rect">
            <a:avLst/>
          </a:prstGeom>
          <a:noFill/>
        </p:spPr>
        <p:txBody>
          <a:bodyPr wrap="square" rtlCol="0">
            <a:spAutoFit/>
          </a:bodyPr>
          <a:lstStyle/>
          <a:p>
            <a:r>
              <a:rPr lang="en-GB" dirty="0"/>
              <a:t>USEFUL FOR SLIDE 1 OF YOUR POWERPOINT</a:t>
            </a:r>
          </a:p>
        </p:txBody>
      </p:sp>
    </p:spTree>
    <p:extLst>
      <p:ext uri="{BB962C8B-B14F-4D97-AF65-F5344CB8AC3E}">
        <p14:creationId xmlns:p14="http://schemas.microsoft.com/office/powerpoint/2010/main" val="3210884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520940" cy="548640"/>
          </a:xfrm>
        </p:spPr>
        <p:txBody>
          <a:bodyPr/>
          <a:lstStyle/>
          <a:p>
            <a:br>
              <a:rPr lang="en-GB" dirty="0">
                <a:latin typeface="Arial" panose="020B0604020202020204" pitchFamily="34" charset="0"/>
                <a:cs typeface="Arial" panose="020B0604020202020204" pitchFamily="34" charset="0"/>
              </a:rPr>
            </a:br>
            <a:r>
              <a:rPr lang="en-GB" b="1" dirty="0">
                <a:solidFill>
                  <a:schemeClr val="accent2"/>
                </a:solidFill>
                <a:latin typeface="Arial" panose="020B0604020202020204" pitchFamily="34" charset="0"/>
                <a:cs typeface="Arial" panose="020B0604020202020204" pitchFamily="34" charset="0"/>
              </a:rPr>
              <a:t>What is a brand? </a:t>
            </a:r>
            <a:br>
              <a:rPr lang="en-GB" dirty="0">
                <a:latin typeface="Arial" panose="020B0604020202020204" pitchFamily="34" charset="0"/>
                <a:cs typeface="Arial" panose="020B0604020202020204" pitchFamily="34" charset="0"/>
              </a:rPr>
            </a:br>
            <a:endParaRPr lang="en-GB" dirty="0">
              <a:solidFill>
                <a:schemeClr val="accent2"/>
              </a:solidFill>
            </a:endParaRPr>
          </a:p>
        </p:txBody>
      </p:sp>
      <p:sp>
        <p:nvSpPr>
          <p:cNvPr id="3" name="Content Placeholder 2"/>
          <p:cNvSpPr>
            <a:spLocks noGrp="1"/>
          </p:cNvSpPr>
          <p:nvPr>
            <p:ph idx="1"/>
          </p:nvPr>
        </p:nvSpPr>
        <p:spPr>
          <a:xfrm>
            <a:off x="822960" y="908720"/>
            <a:ext cx="7520940" cy="4176464"/>
          </a:xfrm>
        </p:spPr>
        <p:txBody>
          <a:bodyPr>
            <a:normAutofit/>
          </a:bodyPr>
          <a:lstStyle/>
          <a:p>
            <a:pPr>
              <a:buFont typeface="Wingdings" panose="05000000000000000000" pitchFamily="2" charset="2"/>
              <a:buChar char="§"/>
            </a:pPr>
            <a:r>
              <a:rPr lang="en-GB" sz="2400" dirty="0">
                <a:latin typeface="Arial" panose="020B0604020202020204" pitchFamily="34" charset="0"/>
                <a:cs typeface="Arial" panose="020B0604020202020204" pitchFamily="34" charset="0"/>
              </a:rPr>
              <a:t>Perception of customer </a:t>
            </a:r>
            <a:r>
              <a:rPr lang="en-GB" sz="2400" b="0" dirty="0">
                <a:latin typeface="Arial" panose="020B0604020202020204" pitchFamily="34" charset="0"/>
                <a:cs typeface="Arial" panose="020B0604020202020204" pitchFamily="34" charset="0"/>
              </a:rPr>
              <a:t>e.g. Innocent drinks has a pure &amp; natural brand image.</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A logo </a:t>
            </a:r>
            <a:r>
              <a:rPr lang="en-GB" sz="2400" b="0" dirty="0">
                <a:latin typeface="Arial" panose="020B0604020202020204" pitchFamily="34" charset="0"/>
                <a:cs typeface="Arial" panose="020B0604020202020204" pitchFamily="34" charset="0"/>
              </a:rPr>
              <a:t>– symbol placed on product e.g. Nike</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A legal instrument </a:t>
            </a:r>
            <a:r>
              <a:rPr lang="en-GB" sz="2400" b="0" dirty="0">
                <a:latin typeface="Arial" panose="020B0604020202020204" pitchFamily="34" charset="0"/>
                <a:cs typeface="Arial" panose="020B0604020202020204" pitchFamily="34" charset="0"/>
              </a:rPr>
              <a:t>– exclusive property of its owners</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A company </a:t>
            </a:r>
            <a:r>
              <a:rPr lang="en-GB" sz="2400" b="0" dirty="0">
                <a:latin typeface="Arial" panose="020B0604020202020204" pitchFamily="34" charset="0"/>
                <a:cs typeface="Arial" panose="020B0604020202020204" pitchFamily="34" charset="0"/>
              </a:rPr>
              <a:t>e.g. Virgin applies its name to a range of different companies, all of which benefit from the name.</a:t>
            </a:r>
          </a:p>
        </p:txBody>
      </p:sp>
      <p:sp>
        <p:nvSpPr>
          <p:cNvPr id="5" name="TextBox 4">
            <a:extLst>
              <a:ext uri="{FF2B5EF4-FFF2-40B4-BE49-F238E27FC236}">
                <a16:creationId xmlns:a16="http://schemas.microsoft.com/office/drawing/2014/main" id="{EE96B8B8-CB1E-40F7-874F-C228578F0424}"/>
              </a:ext>
            </a:extLst>
          </p:cNvPr>
          <p:cNvSpPr txBox="1"/>
          <p:nvPr/>
        </p:nvSpPr>
        <p:spPr>
          <a:xfrm>
            <a:off x="3779912" y="5517232"/>
            <a:ext cx="4464496" cy="646331"/>
          </a:xfrm>
          <a:prstGeom prst="rect">
            <a:avLst/>
          </a:prstGeom>
          <a:noFill/>
        </p:spPr>
        <p:txBody>
          <a:bodyPr wrap="square" rtlCol="0">
            <a:spAutoFit/>
          </a:bodyPr>
          <a:lstStyle/>
          <a:p>
            <a:r>
              <a:rPr lang="en-GB" dirty="0"/>
              <a:t>USEFUL FOR SLIDE 1 OF YOUR POWERPOINT</a:t>
            </a:r>
          </a:p>
        </p:txBody>
      </p:sp>
    </p:spTree>
    <p:extLst>
      <p:ext uri="{BB962C8B-B14F-4D97-AF65-F5344CB8AC3E}">
        <p14:creationId xmlns:p14="http://schemas.microsoft.com/office/powerpoint/2010/main" val="738996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solidFill>
                <a:latin typeface="Arial" panose="020B0604020202020204" pitchFamily="34" charset="0"/>
                <a:cs typeface="Arial" panose="020B0604020202020204" pitchFamily="34" charset="0"/>
              </a:rPr>
              <a:t>What is a brand?</a:t>
            </a:r>
            <a:endParaRPr lang="en-GB" b="1" dirty="0">
              <a:solidFill>
                <a:schemeClr val="accent2"/>
              </a:solidFill>
            </a:endParaRPr>
          </a:p>
        </p:txBody>
      </p:sp>
      <p:sp>
        <p:nvSpPr>
          <p:cNvPr id="3" name="Content Placeholder 2"/>
          <p:cNvSpPr>
            <a:spLocks noGrp="1"/>
          </p:cNvSpPr>
          <p:nvPr>
            <p:ph idx="1"/>
          </p:nvPr>
        </p:nvSpPr>
        <p:spPr>
          <a:xfrm>
            <a:off x="822960" y="1100628"/>
            <a:ext cx="7520940" cy="4344596"/>
          </a:xfrm>
        </p:spPr>
        <p:txBody>
          <a:bodyPr>
            <a:noAutofit/>
          </a:bodyPr>
          <a:lstStyle/>
          <a:p>
            <a:pPr>
              <a:buFont typeface="Wingdings" panose="05000000000000000000" pitchFamily="2" charset="2"/>
              <a:buChar char="§"/>
            </a:pPr>
            <a:r>
              <a:rPr lang="en-GB" sz="2400" dirty="0">
                <a:latin typeface="Arial" panose="020B0604020202020204" pitchFamily="34" charset="0"/>
                <a:cs typeface="Arial" panose="020B0604020202020204" pitchFamily="34" charset="0"/>
              </a:rPr>
              <a:t>A personality </a:t>
            </a:r>
            <a:r>
              <a:rPr lang="en-GB" sz="2400" b="0" dirty="0">
                <a:latin typeface="Arial" panose="020B0604020202020204" pitchFamily="34" charset="0"/>
                <a:cs typeface="Arial" panose="020B0604020202020204" pitchFamily="34" charset="0"/>
              </a:rPr>
              <a:t>– customer perceptions of a brand include how they feel a brand may behave </a:t>
            </a:r>
            <a:r>
              <a:rPr lang="en-GB" sz="2400" b="0" dirty="0" err="1">
                <a:latin typeface="Arial" panose="020B0604020202020204" pitchFamily="34" charset="0"/>
                <a:cs typeface="Arial" panose="020B0604020202020204" pitchFamily="34" charset="0"/>
              </a:rPr>
              <a:t>e.g</a:t>
            </a:r>
            <a:r>
              <a:rPr lang="en-GB" sz="2400" b="0" dirty="0">
                <a:latin typeface="Arial" panose="020B0604020202020204" pitchFamily="34" charset="0"/>
                <a:cs typeface="Arial" panose="020B0604020202020204" pitchFamily="34" charset="0"/>
              </a:rPr>
              <a:t> Innocent as quirky &amp; imaginative.</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A vision</a:t>
            </a:r>
            <a:r>
              <a:rPr lang="en-GB" sz="2400" b="0" dirty="0">
                <a:latin typeface="Arial" panose="020B0604020202020204" pitchFamily="34" charset="0"/>
                <a:cs typeface="Arial" panose="020B0604020202020204" pitchFamily="34" charset="0"/>
              </a:rPr>
              <a:t> - </a:t>
            </a:r>
            <a:r>
              <a:rPr lang="en-GB" sz="2400" dirty="0">
                <a:latin typeface="Arial" panose="020B0604020202020204" pitchFamily="34" charset="0"/>
                <a:cs typeface="Arial" panose="020B0604020202020204" pitchFamily="34" charset="0"/>
              </a:rPr>
              <a:t> </a:t>
            </a:r>
            <a:r>
              <a:rPr lang="en-GB" sz="2400" b="0" dirty="0">
                <a:latin typeface="Arial" panose="020B0604020202020204" pitchFamily="34" charset="0"/>
                <a:cs typeface="Arial" panose="020B0604020202020204" pitchFamily="34" charset="0"/>
              </a:rPr>
              <a:t>brands can be created with the intention of using them on a whole range of brands </a:t>
            </a:r>
            <a:r>
              <a:rPr lang="en-GB" sz="2400" b="0" dirty="0" err="1">
                <a:latin typeface="Arial" panose="020B0604020202020204" pitchFamily="34" charset="0"/>
                <a:cs typeface="Arial" panose="020B0604020202020204" pitchFamily="34" charset="0"/>
              </a:rPr>
              <a:t>e.g</a:t>
            </a:r>
            <a:r>
              <a:rPr lang="en-GB" sz="2400" b="0" dirty="0">
                <a:latin typeface="Arial" panose="020B0604020202020204" pitchFamily="34" charset="0"/>
                <a:cs typeface="Arial" panose="020B0604020202020204" pitchFamily="34" charset="0"/>
              </a:rPr>
              <a:t> Nestle.</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An image </a:t>
            </a:r>
            <a:r>
              <a:rPr lang="en-GB" sz="2400" b="0" dirty="0" err="1">
                <a:latin typeface="Arial" panose="020B0604020202020204" pitchFamily="34" charset="0"/>
                <a:cs typeface="Arial" panose="020B0604020202020204" pitchFamily="34" charset="0"/>
              </a:rPr>
              <a:t>e.g</a:t>
            </a:r>
            <a:r>
              <a:rPr lang="en-GB" sz="2400" b="0" dirty="0">
                <a:latin typeface="Arial" panose="020B0604020202020204" pitchFamily="34" charset="0"/>
                <a:cs typeface="Arial" panose="020B0604020202020204" pitchFamily="34" charset="0"/>
              </a:rPr>
              <a:t> BMW has an image of reliability.</a:t>
            </a:r>
          </a:p>
          <a:p>
            <a:pPr>
              <a:buFont typeface="Wingdings" panose="05000000000000000000" pitchFamily="2" charset="2"/>
              <a:buChar char="§"/>
            </a:pPr>
            <a:endParaRPr lang="en-GB" b="0" dirty="0">
              <a:latin typeface="Arial" panose="020B0604020202020204" pitchFamily="34" charset="0"/>
              <a:cs typeface="Arial" panose="020B0604020202020204" pitchFamily="34" charset="0"/>
            </a:endParaRPr>
          </a:p>
          <a:p>
            <a:endParaRPr lang="en-GB" b="0" dirty="0"/>
          </a:p>
        </p:txBody>
      </p:sp>
      <p:sp>
        <p:nvSpPr>
          <p:cNvPr id="4" name="TextBox 3">
            <a:extLst>
              <a:ext uri="{FF2B5EF4-FFF2-40B4-BE49-F238E27FC236}">
                <a16:creationId xmlns:a16="http://schemas.microsoft.com/office/drawing/2014/main" id="{527A5FE9-6DEB-45A5-B334-4FDFBE2BD0EB}"/>
              </a:ext>
            </a:extLst>
          </p:cNvPr>
          <p:cNvSpPr txBox="1"/>
          <p:nvPr/>
        </p:nvSpPr>
        <p:spPr>
          <a:xfrm>
            <a:off x="3779912" y="5517232"/>
            <a:ext cx="4464496" cy="646331"/>
          </a:xfrm>
          <a:prstGeom prst="rect">
            <a:avLst/>
          </a:prstGeom>
          <a:noFill/>
        </p:spPr>
        <p:txBody>
          <a:bodyPr wrap="square" rtlCol="0">
            <a:spAutoFit/>
          </a:bodyPr>
          <a:lstStyle/>
          <a:p>
            <a:r>
              <a:rPr lang="en-GB" dirty="0"/>
              <a:t>USEFUL FOR SLIDE 1 OF YOUR POWERPOINT</a:t>
            </a:r>
          </a:p>
        </p:txBody>
      </p:sp>
    </p:spTree>
    <p:extLst>
      <p:ext uri="{BB962C8B-B14F-4D97-AF65-F5344CB8AC3E}">
        <p14:creationId xmlns:p14="http://schemas.microsoft.com/office/powerpoint/2010/main" val="2935389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FCF5A-E13B-49B4-BBC8-9B00922710E9}"/>
              </a:ext>
            </a:extLst>
          </p:cNvPr>
          <p:cNvSpPr>
            <a:spLocks noGrp="1"/>
          </p:cNvSpPr>
          <p:nvPr>
            <p:ph type="title"/>
          </p:nvPr>
        </p:nvSpPr>
        <p:spPr/>
        <p:txBody>
          <a:bodyPr/>
          <a:lstStyle/>
          <a:p>
            <a:r>
              <a:rPr lang="en-GB" dirty="0"/>
              <a:t>What is THE Brand DEFINITION?</a:t>
            </a:r>
          </a:p>
        </p:txBody>
      </p:sp>
      <p:graphicFrame>
        <p:nvGraphicFramePr>
          <p:cNvPr id="4" name="Content Placeholder 3">
            <a:extLst>
              <a:ext uri="{FF2B5EF4-FFF2-40B4-BE49-F238E27FC236}">
                <a16:creationId xmlns:a16="http://schemas.microsoft.com/office/drawing/2014/main" id="{32383F05-D109-4B66-B406-B0969EB6BD2B}"/>
              </a:ext>
            </a:extLst>
          </p:cNvPr>
          <p:cNvGraphicFramePr>
            <a:graphicFrameLocks noGrp="1"/>
          </p:cNvGraphicFramePr>
          <p:nvPr>
            <p:ph idx="1"/>
            <p:extLst>
              <p:ext uri="{D42A27DB-BD31-4B8C-83A1-F6EECF244321}">
                <p14:modId xmlns:p14="http://schemas.microsoft.com/office/powerpoint/2010/main" val="3696763627"/>
              </p:ext>
            </p:extLst>
          </p:nvPr>
        </p:nvGraphicFramePr>
        <p:xfrm>
          <a:off x="822325" y="1100138"/>
          <a:ext cx="7521575" cy="3579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3138FEA-6034-4F15-9E29-69422A98DC8C}"/>
              </a:ext>
            </a:extLst>
          </p:cNvPr>
          <p:cNvSpPr txBox="1"/>
          <p:nvPr/>
        </p:nvSpPr>
        <p:spPr>
          <a:xfrm>
            <a:off x="3779912" y="5517232"/>
            <a:ext cx="4464496" cy="646331"/>
          </a:xfrm>
          <a:prstGeom prst="rect">
            <a:avLst/>
          </a:prstGeom>
          <a:noFill/>
        </p:spPr>
        <p:txBody>
          <a:bodyPr wrap="square" rtlCol="0">
            <a:spAutoFit/>
          </a:bodyPr>
          <a:lstStyle/>
          <a:p>
            <a:r>
              <a:rPr lang="en-GB" dirty="0"/>
              <a:t>USEFUL FOR SLIDE 2 OF YOUR POWERPOINT</a:t>
            </a:r>
          </a:p>
        </p:txBody>
      </p:sp>
    </p:spTree>
    <p:extLst>
      <p:ext uri="{BB962C8B-B14F-4D97-AF65-F5344CB8AC3E}">
        <p14:creationId xmlns:p14="http://schemas.microsoft.com/office/powerpoint/2010/main" val="1932918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7A91E-66B4-4EE5-9887-0DD9B93F8101}"/>
              </a:ext>
            </a:extLst>
          </p:cNvPr>
          <p:cNvSpPr>
            <a:spLocks noGrp="1"/>
          </p:cNvSpPr>
          <p:nvPr>
            <p:ph type="title"/>
          </p:nvPr>
        </p:nvSpPr>
        <p:spPr>
          <a:xfrm>
            <a:off x="822960" y="188640"/>
            <a:ext cx="7520940" cy="725760"/>
          </a:xfrm>
        </p:spPr>
        <p:txBody>
          <a:bodyPr anchor="ctr">
            <a:normAutofit fontScale="90000"/>
          </a:bodyPr>
          <a:lstStyle/>
          <a:p>
            <a:r>
              <a:rPr lang="en-GB" dirty="0"/>
              <a:t>What is brand PERSONALITY? When products are based upon human characteristics </a:t>
            </a:r>
          </a:p>
        </p:txBody>
      </p:sp>
      <p:sp>
        <p:nvSpPr>
          <p:cNvPr id="7" name="TextBox 6">
            <a:extLst>
              <a:ext uri="{FF2B5EF4-FFF2-40B4-BE49-F238E27FC236}">
                <a16:creationId xmlns:a16="http://schemas.microsoft.com/office/drawing/2014/main" id="{B2D92426-2EF0-4013-9CDD-E6918849EF28}"/>
              </a:ext>
            </a:extLst>
          </p:cNvPr>
          <p:cNvSpPr txBox="1"/>
          <p:nvPr/>
        </p:nvSpPr>
        <p:spPr>
          <a:xfrm>
            <a:off x="5862308" y="6023029"/>
            <a:ext cx="3168352" cy="646331"/>
          </a:xfrm>
          <a:prstGeom prst="rect">
            <a:avLst/>
          </a:prstGeom>
          <a:noFill/>
        </p:spPr>
        <p:txBody>
          <a:bodyPr wrap="square" rtlCol="0">
            <a:spAutoFit/>
          </a:bodyPr>
          <a:lstStyle/>
          <a:p>
            <a:r>
              <a:rPr lang="en-GB" dirty="0"/>
              <a:t>USEFUL FOR SLIDE 2 OF YOUR POWERPOINT</a:t>
            </a:r>
          </a:p>
        </p:txBody>
      </p:sp>
      <p:sp>
        <p:nvSpPr>
          <p:cNvPr id="8" name="TextBox 7">
            <a:extLst>
              <a:ext uri="{FF2B5EF4-FFF2-40B4-BE49-F238E27FC236}">
                <a16:creationId xmlns:a16="http://schemas.microsoft.com/office/drawing/2014/main" id="{3D5590ED-0BCD-43CB-9465-D6A682E3E725}"/>
              </a:ext>
            </a:extLst>
          </p:cNvPr>
          <p:cNvSpPr txBox="1"/>
          <p:nvPr/>
        </p:nvSpPr>
        <p:spPr>
          <a:xfrm>
            <a:off x="395536" y="5963946"/>
            <a:ext cx="5112568" cy="707886"/>
          </a:xfrm>
          <a:prstGeom prst="rect">
            <a:avLst/>
          </a:prstGeom>
          <a:noFill/>
        </p:spPr>
        <p:txBody>
          <a:bodyPr wrap="square" rtlCol="0">
            <a:spAutoFit/>
          </a:bodyPr>
          <a:lstStyle/>
          <a:p>
            <a:r>
              <a:rPr lang="en-GB" sz="2000" b="1" dirty="0">
                <a:solidFill>
                  <a:srgbClr val="FFFF00"/>
                </a:solidFill>
              </a:rPr>
              <a:t>Can you think of any brands that have each ‘Personality’?</a:t>
            </a:r>
          </a:p>
        </p:txBody>
      </p:sp>
      <p:sp>
        <p:nvSpPr>
          <p:cNvPr id="6" name="Content Placeholder 2">
            <a:extLst>
              <a:ext uri="{FF2B5EF4-FFF2-40B4-BE49-F238E27FC236}">
                <a16:creationId xmlns:a16="http://schemas.microsoft.com/office/drawing/2014/main" id="{225C557E-B70C-4145-964E-4A1ED41C3DC0}"/>
              </a:ext>
            </a:extLst>
          </p:cNvPr>
          <p:cNvSpPr>
            <a:spLocks noGrp="1"/>
          </p:cNvSpPr>
          <p:nvPr>
            <p:ph idx="1"/>
          </p:nvPr>
        </p:nvSpPr>
        <p:spPr>
          <a:xfrm>
            <a:off x="822960" y="1100628"/>
            <a:ext cx="7520940" cy="4344596"/>
          </a:xfrm>
        </p:spPr>
        <p:txBody>
          <a:bodyPr>
            <a:noAutofit/>
          </a:bodyPr>
          <a:lstStyle/>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The idea of brand personality was first developed by the advertising agency, J Walter Thompson, who said brands should be given personality traits – like people – to help them stand out from the crowd.  For example, a brand could be a hero, a villain, an underdog.  </a:t>
            </a:r>
          </a:p>
          <a:p>
            <a:pPr>
              <a:buFont typeface="Wingdings" panose="05000000000000000000" pitchFamily="2" charset="2"/>
              <a:buChar char="§"/>
            </a:pPr>
            <a:r>
              <a:rPr lang="en-GB" sz="2400" b="0" dirty="0">
                <a:latin typeface="Arial" panose="020B0604020202020204" pitchFamily="34" charset="0"/>
                <a:cs typeface="Arial" panose="020B0604020202020204" pitchFamily="34" charset="0"/>
              </a:rPr>
              <a:t>What’s the personality of the two brands you’ve chosen to write about?  (see next slide)</a:t>
            </a:r>
          </a:p>
          <a:p>
            <a:pPr>
              <a:buFont typeface="Wingdings" panose="05000000000000000000" pitchFamily="2" charset="2"/>
              <a:buChar char="§"/>
            </a:pPr>
            <a:endParaRPr lang="en-GB" b="0" dirty="0">
              <a:latin typeface="Arial" panose="020B0604020202020204" pitchFamily="34" charset="0"/>
              <a:cs typeface="Arial" panose="020B0604020202020204" pitchFamily="34" charset="0"/>
            </a:endParaRPr>
          </a:p>
          <a:p>
            <a:endParaRPr lang="en-GB" b="0" dirty="0"/>
          </a:p>
        </p:txBody>
      </p:sp>
    </p:spTree>
    <p:extLst>
      <p:ext uri="{BB962C8B-B14F-4D97-AF65-F5344CB8AC3E}">
        <p14:creationId xmlns:p14="http://schemas.microsoft.com/office/powerpoint/2010/main" val="267309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C641E281-DEE9-44B2-A435-B639DD68CFA7}"/>
              </a:ext>
            </a:extLst>
          </p:cNvPr>
          <p:cNvPicPr>
            <a:picLocks noChangeAspect="1"/>
          </p:cNvPicPr>
          <p:nvPr/>
        </p:nvPicPr>
        <p:blipFill>
          <a:blip r:embed="rId3"/>
          <a:stretch>
            <a:fillRect/>
          </a:stretch>
        </p:blipFill>
        <p:spPr>
          <a:xfrm>
            <a:off x="208055" y="996751"/>
            <a:ext cx="8822605" cy="4896544"/>
          </a:xfrm>
          <a:prstGeom prst="rect">
            <a:avLst/>
          </a:prstGeom>
          <a:noFill/>
        </p:spPr>
      </p:pic>
      <p:sp>
        <p:nvSpPr>
          <p:cNvPr id="2" name="Title 1">
            <a:extLst>
              <a:ext uri="{FF2B5EF4-FFF2-40B4-BE49-F238E27FC236}">
                <a16:creationId xmlns:a16="http://schemas.microsoft.com/office/drawing/2014/main" id="{1FC7A91E-66B4-4EE5-9887-0DD9B93F8101}"/>
              </a:ext>
            </a:extLst>
          </p:cNvPr>
          <p:cNvSpPr>
            <a:spLocks noGrp="1"/>
          </p:cNvSpPr>
          <p:nvPr>
            <p:ph type="title"/>
          </p:nvPr>
        </p:nvSpPr>
        <p:spPr>
          <a:xfrm>
            <a:off x="822960" y="188640"/>
            <a:ext cx="7520940" cy="725760"/>
          </a:xfrm>
        </p:spPr>
        <p:txBody>
          <a:bodyPr anchor="ctr">
            <a:normAutofit fontScale="90000"/>
          </a:bodyPr>
          <a:lstStyle/>
          <a:p>
            <a:r>
              <a:rPr lang="en-GB" dirty="0"/>
              <a:t>What is brand PERSONALITY? When products are based upon human characteristics </a:t>
            </a:r>
          </a:p>
        </p:txBody>
      </p:sp>
      <p:sp>
        <p:nvSpPr>
          <p:cNvPr id="7" name="TextBox 6">
            <a:extLst>
              <a:ext uri="{FF2B5EF4-FFF2-40B4-BE49-F238E27FC236}">
                <a16:creationId xmlns:a16="http://schemas.microsoft.com/office/drawing/2014/main" id="{B2D92426-2EF0-4013-9CDD-E6918849EF28}"/>
              </a:ext>
            </a:extLst>
          </p:cNvPr>
          <p:cNvSpPr txBox="1"/>
          <p:nvPr/>
        </p:nvSpPr>
        <p:spPr>
          <a:xfrm>
            <a:off x="5862308" y="6023029"/>
            <a:ext cx="3168352" cy="646331"/>
          </a:xfrm>
          <a:prstGeom prst="rect">
            <a:avLst/>
          </a:prstGeom>
          <a:noFill/>
        </p:spPr>
        <p:txBody>
          <a:bodyPr wrap="square" rtlCol="0">
            <a:spAutoFit/>
          </a:bodyPr>
          <a:lstStyle/>
          <a:p>
            <a:r>
              <a:rPr lang="en-GB" dirty="0"/>
              <a:t>USEFUL FOR SLIDE 2 OF YOUR POWERPOINT</a:t>
            </a:r>
          </a:p>
        </p:txBody>
      </p:sp>
      <p:sp>
        <p:nvSpPr>
          <p:cNvPr id="8" name="TextBox 7">
            <a:extLst>
              <a:ext uri="{FF2B5EF4-FFF2-40B4-BE49-F238E27FC236}">
                <a16:creationId xmlns:a16="http://schemas.microsoft.com/office/drawing/2014/main" id="{3D5590ED-0BCD-43CB-9465-D6A682E3E725}"/>
              </a:ext>
            </a:extLst>
          </p:cNvPr>
          <p:cNvSpPr txBox="1"/>
          <p:nvPr/>
        </p:nvSpPr>
        <p:spPr>
          <a:xfrm>
            <a:off x="395536" y="5963946"/>
            <a:ext cx="5112568" cy="707886"/>
          </a:xfrm>
          <a:prstGeom prst="rect">
            <a:avLst/>
          </a:prstGeom>
          <a:noFill/>
        </p:spPr>
        <p:txBody>
          <a:bodyPr wrap="square" rtlCol="0">
            <a:spAutoFit/>
          </a:bodyPr>
          <a:lstStyle/>
          <a:p>
            <a:r>
              <a:rPr lang="en-US" sz="2000" b="1" dirty="0">
                <a:solidFill>
                  <a:srgbClr val="FFFF00"/>
                </a:solidFill>
              </a:rPr>
              <a:t>From the above, what is the personality like of each of the brands you’re writing about?</a:t>
            </a:r>
            <a:endParaRPr lang="en-GB" sz="2000" b="1" dirty="0">
              <a:solidFill>
                <a:srgbClr val="FFFF00"/>
              </a:solidFill>
            </a:endParaRPr>
          </a:p>
        </p:txBody>
      </p:sp>
    </p:spTree>
    <p:extLst>
      <p:ext uri="{BB962C8B-B14F-4D97-AF65-F5344CB8AC3E}">
        <p14:creationId xmlns:p14="http://schemas.microsoft.com/office/powerpoint/2010/main" val="390308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solidFill>
              </a:rPr>
              <a:t>Types of Branding</a:t>
            </a:r>
          </a:p>
        </p:txBody>
      </p:sp>
      <p:sp>
        <p:nvSpPr>
          <p:cNvPr id="3" name="Content Placeholder 2"/>
          <p:cNvSpPr>
            <a:spLocks noGrp="1"/>
          </p:cNvSpPr>
          <p:nvPr>
            <p:ph idx="1"/>
          </p:nvPr>
        </p:nvSpPr>
        <p:spPr/>
        <p:txBody>
          <a:bodyPr>
            <a:normAutofit lnSpcReduction="10000"/>
          </a:bodyPr>
          <a:lstStyle/>
          <a:p>
            <a:r>
              <a:rPr lang="en-GB" sz="2400" b="0" dirty="0">
                <a:latin typeface="Arial" panose="020B0604020202020204" pitchFamily="34" charset="0"/>
                <a:cs typeface="Arial" panose="020B0604020202020204" pitchFamily="34" charset="0"/>
              </a:rPr>
              <a:t>Businesses use different types of branding:</a:t>
            </a:r>
          </a:p>
          <a:p>
            <a:endParaRPr lang="en-GB" dirty="0"/>
          </a:p>
          <a:p>
            <a:pPr>
              <a:buFont typeface="Arial" panose="020B0604020202020204" pitchFamily="34" charset="0"/>
              <a:buChar char="•"/>
            </a:pPr>
            <a:r>
              <a:rPr lang="en-GB" sz="2400" dirty="0">
                <a:latin typeface="Arial" panose="020B0604020202020204" pitchFamily="34" charset="0"/>
                <a:cs typeface="Arial" panose="020B0604020202020204" pitchFamily="34" charset="0"/>
              </a:rPr>
              <a:t>Product Branding </a:t>
            </a:r>
            <a:r>
              <a:rPr lang="en-GB" sz="2400" b="0" dirty="0">
                <a:latin typeface="Arial" panose="020B0604020202020204" pitchFamily="34" charset="0"/>
                <a:cs typeface="Arial" panose="020B0604020202020204" pitchFamily="34" charset="0"/>
              </a:rPr>
              <a:t>– this brand represents a specific product e.g. Jaffa cakes. </a:t>
            </a:r>
          </a:p>
          <a:p>
            <a:pPr>
              <a:buFont typeface="Arial" panose="020B0604020202020204" pitchFamily="34" charset="0"/>
              <a:buChar char="•"/>
            </a:pPr>
            <a:r>
              <a:rPr lang="en-GB" sz="2400" dirty="0">
                <a:latin typeface="Arial" panose="020B0604020202020204" pitchFamily="34" charset="0"/>
                <a:cs typeface="Arial" panose="020B0604020202020204" pitchFamily="34" charset="0"/>
              </a:rPr>
              <a:t>Service Branding </a:t>
            </a:r>
            <a:r>
              <a:rPr lang="en-GB" sz="2400" b="0" dirty="0">
                <a:latin typeface="Arial" panose="020B0604020202020204" pitchFamily="34" charset="0"/>
                <a:cs typeface="Arial" panose="020B0604020202020204" pitchFamily="34" charset="0"/>
              </a:rPr>
              <a:t>– this brand represents a specific service e.g. Netflix.</a:t>
            </a:r>
          </a:p>
          <a:p>
            <a:pPr>
              <a:buFont typeface="Arial" panose="020B0604020202020204" pitchFamily="34" charset="0"/>
              <a:buChar char="•"/>
            </a:pPr>
            <a:r>
              <a:rPr lang="en-GB" sz="2400" dirty="0">
                <a:latin typeface="Arial" panose="020B0604020202020204" pitchFamily="34" charset="0"/>
                <a:cs typeface="Arial" panose="020B0604020202020204" pitchFamily="34" charset="0"/>
              </a:rPr>
              <a:t>Corporate Branding </a:t>
            </a:r>
            <a:r>
              <a:rPr lang="en-GB" sz="2400" b="0" dirty="0">
                <a:latin typeface="Arial" panose="020B0604020202020204" pitchFamily="34" charset="0"/>
                <a:cs typeface="Arial" panose="020B0604020202020204" pitchFamily="34" charset="0"/>
              </a:rPr>
              <a:t>– this brand represents a company and can be applied to all their products and services e.g. Kellogg's and Nestle.</a:t>
            </a:r>
          </a:p>
        </p:txBody>
      </p:sp>
      <p:sp>
        <p:nvSpPr>
          <p:cNvPr id="4" name="TextBox 3">
            <a:extLst>
              <a:ext uri="{FF2B5EF4-FFF2-40B4-BE49-F238E27FC236}">
                <a16:creationId xmlns:a16="http://schemas.microsoft.com/office/drawing/2014/main" id="{8E71D160-1C94-4CA8-BE68-AB93BA285BD4}"/>
              </a:ext>
            </a:extLst>
          </p:cNvPr>
          <p:cNvSpPr txBox="1"/>
          <p:nvPr/>
        </p:nvSpPr>
        <p:spPr>
          <a:xfrm>
            <a:off x="5076056" y="5589240"/>
            <a:ext cx="3168352" cy="646331"/>
          </a:xfrm>
          <a:prstGeom prst="rect">
            <a:avLst/>
          </a:prstGeom>
          <a:noFill/>
        </p:spPr>
        <p:txBody>
          <a:bodyPr wrap="square" rtlCol="0">
            <a:spAutoFit/>
          </a:bodyPr>
          <a:lstStyle/>
          <a:p>
            <a:r>
              <a:rPr lang="en-GB" dirty="0"/>
              <a:t>USEFUL FOR SLIDE 3 OF YOUR POWERPOINT</a:t>
            </a:r>
          </a:p>
        </p:txBody>
      </p:sp>
    </p:spTree>
    <p:extLst>
      <p:ext uri="{BB962C8B-B14F-4D97-AF65-F5344CB8AC3E}">
        <p14:creationId xmlns:p14="http://schemas.microsoft.com/office/powerpoint/2010/main" val="11046857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50FD9C82C27343B0FF0DDB522586CE" ma:contentTypeVersion="1" ma:contentTypeDescription="Create a new document." ma:contentTypeScope="" ma:versionID="8a41fbb90c1d8aef20dd7e9b54020906">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11A435-C2DD-43AE-9707-49AB6E958F26}">
  <ds:schemaRefs>
    <ds:schemaRef ds:uri="http://schemas.microsoft.com/sharepoint/v3"/>
    <ds:schemaRef ds:uri="http://schemas.microsoft.com/office/infopath/2007/PartnerControls"/>
    <ds:schemaRef ds:uri="http://schemas.microsoft.com/office/2006/metadata/properties"/>
    <ds:schemaRef ds:uri="http://purl.org/dc/dcmitype/"/>
    <ds:schemaRef ds:uri="http://purl.org/dc/terms/"/>
    <ds:schemaRef ds:uri="http://purl.org/dc/elements/1.1/"/>
    <ds:schemaRef ds:uri="http://schemas.openxmlformats.org/package/2006/metadata/core-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4EFE445A-A6A2-4AD4-97E2-DBAE45A73C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BC6EAA-1AA3-4FC8-AF86-CC1EB59920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TotalTime>
  <Words>2125</Words>
  <Application>Microsoft Office PowerPoint</Application>
  <PresentationFormat>On-screen Show (4:3)</PresentationFormat>
  <Paragraphs>137</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Franklin Gothic Book</vt:lpstr>
      <vt:lpstr>Franklin Gothic Medium</vt:lpstr>
      <vt:lpstr>Wingdings</vt:lpstr>
      <vt:lpstr>Angles</vt:lpstr>
      <vt:lpstr>UNIT 4</vt:lpstr>
      <vt:lpstr>What is a brand?</vt:lpstr>
      <vt:lpstr>What is a brand?</vt:lpstr>
      <vt:lpstr> What is a brand?  </vt:lpstr>
      <vt:lpstr>What is a brand?</vt:lpstr>
      <vt:lpstr>What is THE Brand DEFINITION?</vt:lpstr>
      <vt:lpstr>What is brand PERSONALITY? When products are based upon human characteristics </vt:lpstr>
      <vt:lpstr>What is brand PERSONALITY? When products are based upon human characteristics </vt:lpstr>
      <vt:lpstr>Types of Branding</vt:lpstr>
      <vt:lpstr>Why businesses use branding</vt:lpstr>
      <vt:lpstr>The importance of branding to business</vt:lpstr>
      <vt:lpstr>Benefits of successful branding</vt:lpstr>
      <vt:lpstr>Benefits of successful branding</vt:lpstr>
      <vt:lpstr>Adding Value</vt:lpstr>
      <vt:lpstr>Example of added value through branding</vt:lpstr>
      <vt:lpstr>Activity 1 (P1 and M1)</vt:lpstr>
      <vt:lpstr>M1 similarities and differences </vt:lpstr>
      <vt:lpstr>M1 similarities </vt:lpstr>
      <vt:lpstr>M1 similarities </vt:lpstr>
      <vt:lpstr>M1 DIFFERENCES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dc:title>
  <dc:creator>Anne E Lomas</dc:creator>
  <cp:lastModifiedBy>Ilse Howling</cp:lastModifiedBy>
  <cp:revision>5</cp:revision>
  <dcterms:created xsi:type="dcterms:W3CDTF">2021-02-01T16:46:08Z</dcterms:created>
  <dcterms:modified xsi:type="dcterms:W3CDTF">2022-05-24T10:31:10Z</dcterms:modified>
</cp:coreProperties>
</file>