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sldIdLst>
    <p:sldId id="257" r:id="rId2"/>
    <p:sldId id="258" r:id="rId3"/>
    <p:sldId id="303" r:id="rId4"/>
    <p:sldId id="308" r:id="rId5"/>
    <p:sldId id="259" r:id="rId6"/>
    <p:sldId id="265" r:id="rId7"/>
    <p:sldId id="267" r:id="rId8"/>
    <p:sldId id="269" r:id="rId9"/>
    <p:sldId id="268" r:id="rId10"/>
    <p:sldId id="266" r:id="rId11"/>
    <p:sldId id="271" r:id="rId12"/>
    <p:sldId id="270" r:id="rId13"/>
    <p:sldId id="272" r:id="rId14"/>
    <p:sldId id="273" r:id="rId15"/>
    <p:sldId id="304" r:id="rId16"/>
    <p:sldId id="274" r:id="rId17"/>
    <p:sldId id="275" r:id="rId18"/>
    <p:sldId id="276" r:id="rId19"/>
    <p:sldId id="277" r:id="rId20"/>
    <p:sldId id="278" r:id="rId21"/>
    <p:sldId id="279" r:id="rId22"/>
    <p:sldId id="280" r:id="rId23"/>
    <p:sldId id="281" r:id="rId24"/>
    <p:sldId id="282" r:id="rId25"/>
    <p:sldId id="309" r:id="rId26"/>
    <p:sldId id="305" r:id="rId27"/>
    <p:sldId id="284" r:id="rId28"/>
    <p:sldId id="285" r:id="rId29"/>
    <p:sldId id="286" r:id="rId30"/>
    <p:sldId id="287" r:id="rId31"/>
    <p:sldId id="307" r:id="rId32"/>
    <p:sldId id="296" r:id="rId33"/>
    <p:sldId id="297" r:id="rId34"/>
    <p:sldId id="298" r:id="rId35"/>
    <p:sldId id="299" r:id="rId36"/>
    <p:sldId id="300" r:id="rId37"/>
    <p:sldId id="301" r:id="rId38"/>
    <p:sldId id="302" r:id="rId3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3" roundtripDataSignature="AMtx7mhKY4WRJPsfRvdfnWK0zXQaAsFuG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CC2CDF8-783E-4E11-96CA-97C19126A987}">
  <a:tblStyle styleId="{4CC2CDF8-783E-4E11-96CA-97C19126A987}"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BF5"/>
          </a:solidFill>
        </a:fill>
      </a:tcStyle>
    </a:wholeTbl>
    <a:band1H>
      <a:tcTxStyle b="off" i="off"/>
      <a:tcStyle>
        <a:tcBdr/>
        <a:fill>
          <a:solidFill>
            <a:srgbClr val="CDD4EA"/>
          </a:solidFill>
        </a:fill>
      </a:tcStyle>
    </a:band1H>
    <a:band2H>
      <a:tcTxStyle b="off" i="off"/>
      <a:tcStyle>
        <a:tcBdr/>
      </a:tcStyle>
    </a:band2H>
    <a:band1V>
      <a:tcTxStyle b="off" i="off"/>
      <a:tcStyle>
        <a:tcBdr/>
        <a:fill>
          <a:solidFill>
            <a:srgbClr val="CDD4E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75233" autoAdjust="0"/>
  </p:normalViewPr>
  <p:slideViewPr>
    <p:cSldViewPr snapToGrid="0">
      <p:cViewPr varScale="1">
        <p:scale>
          <a:sx n="86" d="100"/>
          <a:sy n="86" d="100"/>
        </p:scale>
        <p:origin x="15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3"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5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92" name="Google Shape;92;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0" name="Google Shape;150;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Surveys are usually carried out as a quantitative research method based on a questionnaire given to a large sample of people.  Questionnaires are one of the most widely used research methods in the travel and tourism industry because they are relatively quick and easy to administer and analyse.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The success of a survey depends to a large extent upon the quality of the questionnaire used.  A well-designed questionnaire, including structured questions with answers classified into predetermined categories is quick to administer and the resulting data easy to process.</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Compiling a questionnaire is a skilled process that needs careful consideration.  One of the most difficult aspects of compiling an effective questionnaire is writing questions that are easily understood and interpreted in the same way by all respondents.  If you really want to ensure that your questionnaire is effective you need to carry out a pilot survey.  This means testing the questionnaire on a small group of respondents to make sure that all of the questions are easily understood and cannot be misinterpreted.  Once you have carried out the pilot you will probably find that some of the questions will need re-wording to make them more effective.</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GB"/>
              <a:t>There are three main ways (contact methods) in which survey information can be gathered:</a:t>
            </a:r>
            <a:endParaRPr/>
          </a:p>
          <a:p>
            <a:pPr marL="171450" lvl="0" indent="-171450" algn="l" rtl="0">
              <a:lnSpc>
                <a:spcPct val="100000"/>
              </a:lnSpc>
              <a:spcBef>
                <a:spcPts val="0"/>
              </a:spcBef>
              <a:spcAft>
                <a:spcPts val="0"/>
              </a:spcAft>
              <a:buClr>
                <a:schemeClr val="dk1"/>
              </a:buClr>
              <a:buSzPts val="1200"/>
              <a:buFont typeface="Arial"/>
              <a:buChar char="•"/>
            </a:pPr>
            <a:r>
              <a:rPr lang="en-GB"/>
              <a:t>By mail</a:t>
            </a:r>
            <a:endParaRPr/>
          </a:p>
          <a:p>
            <a:pPr marL="171450" lvl="0" indent="-171450" algn="l" rtl="0">
              <a:lnSpc>
                <a:spcPct val="100000"/>
              </a:lnSpc>
              <a:spcBef>
                <a:spcPts val="0"/>
              </a:spcBef>
              <a:spcAft>
                <a:spcPts val="0"/>
              </a:spcAft>
              <a:buClr>
                <a:schemeClr val="dk1"/>
              </a:buClr>
              <a:buSzPts val="1200"/>
              <a:buFont typeface="Arial"/>
              <a:buChar char="•"/>
            </a:pPr>
            <a:r>
              <a:rPr lang="en-GB"/>
              <a:t>By telephone</a:t>
            </a:r>
            <a:endParaRPr/>
          </a:p>
          <a:p>
            <a:pPr marL="171450" lvl="0" indent="-171450" algn="l" rtl="0">
              <a:lnSpc>
                <a:spcPct val="100000"/>
              </a:lnSpc>
              <a:spcBef>
                <a:spcPts val="0"/>
              </a:spcBef>
              <a:spcAft>
                <a:spcPts val="0"/>
              </a:spcAft>
              <a:buClr>
                <a:schemeClr val="dk1"/>
              </a:buClr>
              <a:buSzPts val="1200"/>
              <a:buFont typeface="Arial"/>
              <a:buChar char="•"/>
            </a:pPr>
            <a:r>
              <a:rPr lang="en-GB"/>
              <a:t>By personal contact.</a:t>
            </a:r>
            <a:endParaRPr/>
          </a:p>
          <a:p>
            <a:pPr marL="0" lvl="0" indent="0" algn="l" rtl="0">
              <a:lnSpc>
                <a:spcPct val="100000"/>
              </a:lnSpc>
              <a:spcBef>
                <a:spcPts val="0"/>
              </a:spcBef>
              <a:spcAft>
                <a:spcPts val="0"/>
              </a:spcAft>
              <a:buClr>
                <a:schemeClr val="dk1"/>
              </a:buClr>
              <a:buSzPts val="1200"/>
              <a:buFont typeface="Arial"/>
              <a:buNone/>
            </a:pPr>
            <a:endParaRPr/>
          </a:p>
          <a:p>
            <a:pPr marL="0" lvl="0" indent="0" algn="l" rtl="0">
              <a:lnSpc>
                <a:spcPct val="100000"/>
              </a:lnSpc>
              <a:spcBef>
                <a:spcPts val="0"/>
              </a:spcBef>
              <a:spcAft>
                <a:spcPts val="0"/>
              </a:spcAft>
              <a:buClr>
                <a:schemeClr val="dk1"/>
              </a:buClr>
              <a:buSzPts val="1200"/>
              <a:buFont typeface="Arial"/>
              <a:buNone/>
            </a:pPr>
            <a:r>
              <a:rPr lang="en-GB"/>
              <a:t>Many organisations send questionnaires through the post.  The advantage of this method of research is that it is quick to administer and that a large sample can be reached relatively cheaply.  The drawback is that the reply rate can be very poor – as low as three per cent in many cases.  Some organisations carry out surverys by asking respondents questions over the telephone.  This is more expensive and time-consuming than using the mail but usually has a higher response rate.  However, because so many organisations use the phone as a sales tool, responders are often suspicious, thinking that the purpose is to sell them something.  A further method is through personal contact between the researcher and the respondent.   Face-to-face contact is clearly more time-consuming and therefore expensive, but the response rate is usually higher than responses from mail and telephone surveys.  The contact method used depends largely on the type of research being conducted and the amount of time and money available.</a:t>
            </a:r>
            <a:endParaRPr/>
          </a:p>
        </p:txBody>
      </p:sp>
      <p:sp>
        <p:nvSpPr>
          <p:cNvPr id="151" name="Google Shape;151;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Observation is a research method in which information is obtained by observing customers’ behaviour or events taking place.  For example, much research into visitor traffic is conducted by local tourism departments counting the number of cars that pass different points at various times.  In travel and tourism there are many different situations in which observation methods can be used to provide valuable information.  For example, observational research has shown that up to 90% of customers automatically go to the right when entering a souvenir shop.  This is valuable information for providers in terms of what they decide to display at the first point of customer contact.</a:t>
            </a:r>
            <a:endParaRPr/>
          </a:p>
        </p:txBody>
      </p:sp>
      <p:sp>
        <p:nvSpPr>
          <p:cNvPr id="185" name="Google Shape;185;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Focus group research is when a group of people is encouraged to discuss their opinions and feelings about a particular organisation, product or service, or a topic that affects the organisation’s marketing activities.  It has the great advantage that the information collected is qualitative and therefore very detailed.  However, it is extremely expensive and the information collected is based on a very small selection of respondents.  You should also appreciate that a focus group research is a highly skilled research technique that is often carried out by qualified psychologists.  This is because the researcher must be able to encourage the respondents to talk freely about the topics that are of interest without leading them to say something that they do not really mean.</a:t>
            </a:r>
            <a:endParaRPr dirty="0"/>
          </a:p>
        </p:txBody>
      </p:sp>
      <p:sp>
        <p:nvSpPr>
          <p:cNvPr id="178" name="Google Shape;178;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1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Secondary market research is also known as desk research and refers to information from sources that are already published or easily accessible.  Secondary research is economical and comparatively quick to undertake.  It has the advantage that it can be conducted with complete confidentiality – in other words; without competitors finding out!  On the other hand, because the information yielded by secondary research is not generated for the particular purposes of an organisation, it may not be sufficiently relevant and more specific (primary) research may be required.  There are two main sources of secondary information</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Internal</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External</a:t>
            </a:r>
            <a:endParaRPr dirty="0"/>
          </a:p>
          <a:p>
            <a:pPr marL="171450" lvl="0" indent="-95250" algn="l" rtl="0">
              <a:lnSpc>
                <a:spcPct val="100000"/>
              </a:lnSpc>
              <a:spcBef>
                <a:spcPts val="0"/>
              </a:spcBef>
              <a:spcAft>
                <a:spcPts val="0"/>
              </a:spcAft>
              <a:buClr>
                <a:schemeClr val="dk1"/>
              </a:buClr>
              <a:buSzPts val="1200"/>
              <a:buFont typeface="Arial"/>
              <a:buNone/>
            </a:pPr>
            <a:endParaRPr dirty="0"/>
          </a:p>
          <a:p>
            <a:pPr marL="0" lvl="0" indent="0" algn="l" rtl="0">
              <a:lnSpc>
                <a:spcPct val="100000"/>
              </a:lnSpc>
              <a:spcBef>
                <a:spcPts val="0"/>
              </a:spcBef>
              <a:spcAft>
                <a:spcPts val="0"/>
              </a:spcAft>
              <a:buClr>
                <a:schemeClr val="dk1"/>
              </a:buClr>
              <a:buSzPts val="1200"/>
              <a:buFont typeface="Arial"/>
              <a:buNone/>
            </a:pPr>
            <a:endParaRPr b="1" dirty="0"/>
          </a:p>
        </p:txBody>
      </p:sp>
      <p:sp>
        <p:nvSpPr>
          <p:cNvPr id="192" name="Google Shape;192;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8" name="Google Shape;198;p1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1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4" name="Google Shape;204;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An internal source of information refers to information that an organisation already has.  Most organisations can avoid much of the need for expensive marketing research if they use internal sources of information wisely.  For example, a conference centre might look at their customer database to identify which regions the majority of their customers come from and promote heavily in these areas.  Some of the most commonly used sources of internal market research are mentioned in the next few slides.</a:t>
            </a:r>
            <a:endParaRPr dirty="0"/>
          </a:p>
        </p:txBody>
      </p:sp>
      <p:sp>
        <p:nvSpPr>
          <p:cNvPr id="205" name="Google Shape;205;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16</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10" name="Google Shape;210;p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6" name="Google Shape;216;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Provides information on the quantity and frequency of products sold over a given period and can often be used to provide a comparison between current and past performance.  Information is available from a number of sources, such as customer bills and cash till records.</a:t>
            </a:r>
            <a:endParaRPr/>
          </a:p>
        </p:txBody>
      </p:sp>
      <p:sp>
        <p:nvSpPr>
          <p:cNvPr id="217" name="Google Shape;217;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18</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1"/>
        <p:cNvGrpSpPr/>
        <p:nvPr/>
      </p:nvGrpSpPr>
      <p:grpSpPr>
        <a:xfrm>
          <a:off x="0" y="0"/>
          <a:ext cx="0" cy="0"/>
          <a:chOff x="0" y="0"/>
          <a:chExt cx="0" cy="0"/>
        </a:xfrm>
      </p:grpSpPr>
      <p:sp>
        <p:nvSpPr>
          <p:cNvPr id="222" name="Google Shape;222;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3" name="Google Shape;223;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29" name="Google Shape;22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8" name="Google Shape;98;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p2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5" name="Google Shape;235;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An external source of information refers to information that has been gathered by a third party – they are mentioned in the next couple of slides.</a:t>
            </a:r>
            <a:endParaRPr dirty="0"/>
          </a:p>
          <a:p>
            <a:pPr marL="0" lvl="0" indent="0" algn="l" rtl="0">
              <a:lnSpc>
                <a:spcPct val="100000"/>
              </a:lnSpc>
              <a:spcBef>
                <a:spcPts val="0"/>
              </a:spcBef>
              <a:spcAft>
                <a:spcPts val="0"/>
              </a:spcAft>
              <a:buSzPts val="1400"/>
              <a:buNone/>
            </a:pPr>
            <a:endParaRPr dirty="0"/>
          </a:p>
          <a:p>
            <a:pPr marL="0" lvl="0" indent="0" algn="l" rtl="0">
              <a:lnSpc>
                <a:spcPct val="100000"/>
              </a:lnSpc>
              <a:spcBef>
                <a:spcPts val="0"/>
              </a:spcBef>
              <a:spcAft>
                <a:spcPts val="0"/>
              </a:spcAft>
              <a:buSzPts val="1400"/>
              <a:buNone/>
            </a:pPr>
            <a:r>
              <a:rPr lang="en-GB" dirty="0"/>
              <a:t>External sources also include:</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Books</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Trade journals</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Newspapers</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Online media</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Television programmes</a:t>
            </a:r>
            <a:endParaRPr dirty="0"/>
          </a:p>
          <a:p>
            <a:pPr marL="0" lvl="0" indent="0" algn="l" rtl="0">
              <a:lnSpc>
                <a:spcPct val="100000"/>
              </a:lnSpc>
              <a:spcBef>
                <a:spcPts val="0"/>
              </a:spcBef>
              <a:spcAft>
                <a:spcPts val="0"/>
              </a:spcAft>
              <a:buClr>
                <a:schemeClr val="dk1"/>
              </a:buClr>
              <a:buSzPts val="1200"/>
              <a:buFont typeface="Arial"/>
              <a:buNone/>
            </a:pPr>
            <a:endParaRPr dirty="0"/>
          </a:p>
        </p:txBody>
      </p:sp>
      <p:sp>
        <p:nvSpPr>
          <p:cNvPr id="236" name="Google Shape;236;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21</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Online sources of information you may find helpful include:</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Department for Digital, Culture, Media and Sport – www.culture.gov.uk</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Tourist board for Great Britain and Northern Ireland – www.visitbritain.com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English Tourist Board – www.visitEngland.com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Northern Irish tourist board – www.discovernorthernireland.com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Scottish tourist board – www.visitscotland.com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Welsh tourist board – www.visitWales.com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British Association of Leisure Parks, Piers and Attractions – www.balppa.org</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FCO travel advice – www.gov.uk/government/organisations/foreign-commonwealth-office</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Association of British Travel Agents – www.abta.com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Association of Independent Tour Operators – www.aito.com</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Civil Aviation Authority – www.caa.co.uk</a:t>
            </a:r>
            <a:endParaRPr dirty="0"/>
          </a:p>
        </p:txBody>
      </p:sp>
      <p:sp>
        <p:nvSpPr>
          <p:cNvPr id="242" name="Google Shape;242;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22</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8" name="Google Shape;248;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Both central and local government carry out research and publish the results.  The Office for National Statistics (ONS) publishes several very useful volumes of statistics, trends, demographic and census-related data.  In all, the government publishes 400 sets of statistics, and many publications have specific sections on travel and tourism.</a:t>
            </a:r>
            <a:endParaRPr/>
          </a:p>
        </p:txBody>
      </p:sp>
      <p:sp>
        <p:nvSpPr>
          <p:cNvPr id="249" name="Google Shape;249;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23</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6" name="Google Shape;256;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7"/>
        <p:cNvGrpSpPr/>
        <p:nvPr/>
      </p:nvGrpSpPr>
      <p:grpSpPr>
        <a:xfrm>
          <a:off x="0" y="0"/>
          <a:ext cx="0" cy="0"/>
          <a:chOff x="0" y="0"/>
          <a:chExt cx="0" cy="0"/>
        </a:xfrm>
      </p:grpSpPr>
      <p:sp>
        <p:nvSpPr>
          <p:cNvPr id="268" name="Google Shape;268;p2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9" name="Google Shape;269;p2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5" name="Google Shape;275;p3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6" name="Google Shape;276;p3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28</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p3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2" name="Google Shape;282;p3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288" name="Google Shape;288;p3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Calibri"/>
                <a:ea typeface="Calibri"/>
                <a:cs typeface="Calibri"/>
                <a:sym typeface="Calibri"/>
              </a:rPr>
              <a:t>31</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930796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Google Shape;342;p4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3" name="Google Shape;343;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Qualitative research provides an understanding of how or why things are as they are.  This involves the study of attitudes or motivation.  It relates specifically to consumer preferences and opinions and generates data through the use of open-ended questions.  Unlike quantitative research there is no fixed set of questions to use in qualitative research.  Much of this type of research is carried out in the belief that a customer engaged in a tourism activity is best placed to comment on their own experience and that this experience is best communicated using the customer’s own words.  Research of this sort is mostly done face-to-face, through interviews, or focus group discussions.</a:t>
            </a:r>
            <a:endParaRPr/>
          </a:p>
        </p:txBody>
      </p:sp>
      <p:sp>
        <p:nvSpPr>
          <p:cNvPr id="344" name="Google Shape;344;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Calibri"/>
                <a:ea typeface="Calibri"/>
                <a:cs typeface="Calibri"/>
                <a:sym typeface="Calibri"/>
              </a:rPr>
              <a:t>3</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7390879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0" name="Google Shape;350;p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6" name="Google Shape;356;p4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p4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2" name="Google Shape;362;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Quantitative research is numerically oriented, focuses on the measurement of market data and involves statistical analysis.  For example, an airline might ask its customers to rate its overall service as either excellent, good, poor or very poor.  This will provide quantitative information that can be analysed statistically.  The main rule with quantitative that can be analysed statistically.  The main rule with quantitative research is that every respondent is asked the same series of questions.  The approach is very structured and normally involves large numbers of interviews/questionnaires.  Surveys are the most common form of quantitative research carried out.</a:t>
            </a:r>
            <a:endParaRPr/>
          </a:p>
        </p:txBody>
      </p:sp>
      <p:sp>
        <p:nvSpPr>
          <p:cNvPr id="363" name="Google Shape;363;p4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35</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9" name="Google Shape;369;p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4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5" name="Google Shape;375;p4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81" name="Google Shape;381;p4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GB" sz="1200" b="0" i="0" u="none" strike="noStrike" cap="none" smtClean="0">
                <a:solidFill>
                  <a:schemeClr val="dk1"/>
                </a:solidFill>
                <a:latin typeface="Calibri"/>
                <a:ea typeface="Calibri"/>
                <a:cs typeface="Calibri"/>
                <a:sym typeface="Calibri"/>
              </a:rPr>
              <a:t>4</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35217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4" name="Google Shape;104;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GB" dirty="0"/>
              <a:t>Travel and tourism organisations need to know who their customers are and the type of products and services they want.  In addition, organisations seek to evaluate the effectiveness of their promotional activities to ensure that future promotions are appropriate.  To achieve this it is crucial that effective market research is one of their key marketing activities. </a:t>
            </a:r>
            <a:endParaRPr dirty="0"/>
          </a:p>
          <a:p>
            <a:pPr marL="0" marR="0" lvl="0" indent="0" algn="l" rtl="0">
              <a:lnSpc>
                <a:spcPct val="100000"/>
              </a:lnSpc>
              <a:spcBef>
                <a:spcPts val="0"/>
              </a:spcBef>
              <a:spcAft>
                <a:spcPts val="0"/>
              </a:spcAft>
              <a:buClr>
                <a:schemeClr val="dk1"/>
              </a:buClr>
              <a:buSzPts val="1200"/>
              <a:buFont typeface="Calibri"/>
              <a:buNone/>
            </a:pPr>
            <a:endParaRPr dirty="0"/>
          </a:p>
          <a:p>
            <a:pPr marL="0" marR="0" lvl="0" indent="0" algn="l" rtl="0">
              <a:lnSpc>
                <a:spcPct val="100000"/>
              </a:lnSpc>
              <a:spcBef>
                <a:spcPts val="0"/>
              </a:spcBef>
              <a:spcAft>
                <a:spcPts val="0"/>
              </a:spcAft>
              <a:buClr>
                <a:schemeClr val="dk1"/>
              </a:buClr>
              <a:buSzPts val="1200"/>
              <a:buFont typeface="Calibri"/>
              <a:buNone/>
            </a:pPr>
            <a:r>
              <a:rPr lang="en-GB" dirty="0"/>
              <a:t> </a:t>
            </a:r>
            <a:r>
              <a:rPr lang="en-GB" b="1" dirty="0"/>
              <a:t>Market research </a:t>
            </a:r>
            <a:r>
              <a:rPr lang="en-GB" dirty="0"/>
              <a:t>is the planned process of collecting, analysing and evaluating information and data about customers and markets.  Effective market research helps organisations to make decisions about the types of products their customers want, the price they are prepared to pay, where they prefer to buy the product and how it should be promoted.  The market research process is therefore closely linked to the development of an effective marketing mix and underpins an organisation’s </a:t>
            </a:r>
            <a:r>
              <a:rPr lang="en-GB" b="1" dirty="0"/>
              <a:t>marketing strategy</a:t>
            </a:r>
            <a:r>
              <a:rPr lang="en-GB" dirty="0"/>
              <a:t>.</a:t>
            </a:r>
            <a:endParaRPr dirty="0"/>
          </a:p>
          <a:p>
            <a:pPr marL="0" lvl="0" indent="0" algn="l" rtl="0">
              <a:lnSpc>
                <a:spcPct val="100000"/>
              </a:lnSpc>
              <a:spcBef>
                <a:spcPts val="0"/>
              </a:spcBef>
              <a:spcAft>
                <a:spcPts val="0"/>
              </a:spcAft>
              <a:buSzPts val="1400"/>
              <a:buNone/>
            </a:pPr>
            <a:endParaRPr dirty="0"/>
          </a:p>
        </p:txBody>
      </p:sp>
      <p:sp>
        <p:nvSpPr>
          <p:cNvPr id="105" name="Google Shape;105;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3" name="Google Shape;143;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Primary market research is also known as field research.  It refers to any research that involves contact with past, existing or potential customers.  Primary market research is what most people think of as market research and includes methods such as:</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Surveys</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Observation</a:t>
            </a:r>
            <a:endParaRPr dirty="0"/>
          </a:p>
          <a:p>
            <a:pPr marL="171450" lvl="0" indent="-171450" algn="l" rtl="0">
              <a:lnSpc>
                <a:spcPct val="100000"/>
              </a:lnSpc>
              <a:spcBef>
                <a:spcPts val="0"/>
              </a:spcBef>
              <a:spcAft>
                <a:spcPts val="0"/>
              </a:spcAft>
              <a:buClr>
                <a:schemeClr val="dk1"/>
              </a:buClr>
              <a:buSzPts val="1200"/>
              <a:buFont typeface="Arial"/>
              <a:buChar char="•"/>
            </a:pPr>
            <a:r>
              <a:rPr lang="en-GB" dirty="0"/>
              <a:t>Focus groups</a:t>
            </a:r>
            <a:endParaRPr dirty="0"/>
          </a:p>
          <a:p>
            <a:pPr marL="0" lvl="0" indent="0" algn="l" rtl="0">
              <a:lnSpc>
                <a:spcPct val="100000"/>
              </a:lnSpc>
              <a:spcBef>
                <a:spcPts val="0"/>
              </a:spcBef>
              <a:spcAft>
                <a:spcPts val="0"/>
              </a:spcAft>
              <a:buClr>
                <a:schemeClr val="dk1"/>
              </a:buClr>
              <a:buSzPts val="1200"/>
              <a:buFont typeface="Arial"/>
              <a:buNone/>
            </a:pPr>
            <a:endParaRPr dirty="0"/>
          </a:p>
          <a:p>
            <a:pPr marL="0" lvl="0" indent="0" algn="l" rtl="0">
              <a:lnSpc>
                <a:spcPct val="100000"/>
              </a:lnSpc>
              <a:spcBef>
                <a:spcPts val="0"/>
              </a:spcBef>
              <a:spcAft>
                <a:spcPts val="0"/>
              </a:spcAft>
              <a:buClr>
                <a:schemeClr val="dk1"/>
              </a:buClr>
              <a:buSzPts val="1200"/>
              <a:buFont typeface="Arial"/>
              <a:buNone/>
            </a:pPr>
            <a:r>
              <a:rPr lang="en-GB" dirty="0"/>
              <a:t>Primary research methods include </a:t>
            </a:r>
            <a:r>
              <a:rPr lang="en-GB" b="1" dirty="0"/>
              <a:t>self-completion questionnaires</a:t>
            </a:r>
            <a:r>
              <a:rPr lang="en-GB" b="0" dirty="0"/>
              <a:t> which are a series of open ended, closed or multiple choice questions which is given directly to the customer or potential customer to fill in.  </a:t>
            </a:r>
            <a:r>
              <a:rPr lang="en-GB" b="1" dirty="0" err="1"/>
              <a:t>Telelphone</a:t>
            </a:r>
            <a:r>
              <a:rPr lang="en-GB" b="1" dirty="0"/>
              <a:t> surveys and Internet surveys</a:t>
            </a:r>
            <a:r>
              <a:rPr lang="en-GB" b="0" dirty="0"/>
              <a:t> are also common forms of primary research in which existing or potential customers are contacted either by telephone or by email or are randomly targeted when visiting a website on the internet and asked questions relating to travel and tourism products or services.</a:t>
            </a:r>
            <a:endParaRPr dirty="0"/>
          </a:p>
          <a:p>
            <a:pPr marL="0" lvl="0" indent="0" algn="l" rtl="0">
              <a:lnSpc>
                <a:spcPct val="100000"/>
              </a:lnSpc>
              <a:spcBef>
                <a:spcPts val="0"/>
              </a:spcBef>
              <a:spcAft>
                <a:spcPts val="0"/>
              </a:spcAft>
              <a:buClr>
                <a:schemeClr val="dk1"/>
              </a:buClr>
              <a:buSzPts val="1200"/>
              <a:buFont typeface="Arial"/>
              <a:buNone/>
            </a:pPr>
            <a:r>
              <a:rPr lang="en-GB" b="1" dirty="0"/>
              <a:t>Exit surveys</a:t>
            </a:r>
            <a:r>
              <a:rPr lang="en-GB" b="0" dirty="0"/>
              <a:t> are carried out as a visitor leaves an attraction in which opinions about the overall visitor experience whilst at a particular facility are sought.  This may be done through </a:t>
            </a:r>
            <a:r>
              <a:rPr lang="en-GB" b="1" dirty="0"/>
              <a:t>face-to-face interview</a:t>
            </a:r>
            <a:r>
              <a:rPr lang="en-GB" b="0" dirty="0"/>
              <a:t> with a member of staff at the facility, asking direct questions of a visitor.  </a:t>
            </a:r>
            <a:r>
              <a:rPr lang="en-GB" b="1" dirty="0"/>
              <a:t>Postal Surveys</a:t>
            </a:r>
            <a:r>
              <a:rPr lang="en-GB" b="0" dirty="0"/>
              <a:t> are also sometimes carried out, although the response rate for these is often very poor; relying on the customer to fill them out in their own time and then take responsibility for returning them.  </a:t>
            </a:r>
            <a:r>
              <a:rPr lang="en-GB" b="1" dirty="0"/>
              <a:t>Focus groups</a:t>
            </a:r>
            <a:r>
              <a:rPr lang="en-GB" b="0" dirty="0"/>
              <a:t> are sometimes called together by an organisation, where a number of customers are led by a member of staff to discuss their views of a certain product or service.  These are costly and take time to organise.</a:t>
            </a:r>
            <a:endParaRPr b="1" dirty="0"/>
          </a:p>
        </p:txBody>
      </p:sp>
      <p:sp>
        <p:nvSpPr>
          <p:cNvPr id="144" name="Google Shape;144;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7" name="Google Shape;157;p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1" name="Google Shape;171;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a:t>A personal interview involves a researcher talking to individual visitors to find out about customer preferences of buying behaviour.  These may be carried out at the tourist information centre or elsewhere.  Most interviews are short and tend to rely on closed questions.  The interviewer can assist the respondents by clarifying any misunderstood questions.  This could however lead to unintentional bias.</a:t>
            </a:r>
            <a:endParaRPr/>
          </a:p>
        </p:txBody>
      </p:sp>
      <p:sp>
        <p:nvSpPr>
          <p:cNvPr id="164" name="Google Shape;164;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9"/>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49"/>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4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5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5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5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5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5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5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5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5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5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5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5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5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5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5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5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5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5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5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5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5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5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5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5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5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5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5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5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5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5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5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5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5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5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5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5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5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5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5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5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5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5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57"/>
          <p:cNvSpPr>
            <a:spLocks noGrp="1"/>
          </p:cNvSpPr>
          <p:nvPr>
            <p:ph type="pic" idx="2"/>
          </p:nvPr>
        </p:nvSpPr>
        <p:spPr>
          <a:xfrm>
            <a:off x="5183188" y="987425"/>
            <a:ext cx="6172200" cy="4873625"/>
          </a:xfrm>
          <a:prstGeom prst="rect">
            <a:avLst/>
          </a:prstGeom>
          <a:noFill/>
          <a:ln>
            <a:noFill/>
          </a:ln>
        </p:spPr>
      </p:sp>
      <p:sp>
        <p:nvSpPr>
          <p:cNvPr id="68" name="Google Shape;68;p5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5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5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5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4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4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4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4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6000"/>
              <a:buFont typeface="Calibri"/>
              <a:buNone/>
            </a:pPr>
            <a:r>
              <a:rPr lang="en-GB" dirty="0"/>
              <a:t>Learning Aim </a:t>
            </a:r>
            <a:r>
              <a:rPr lang="en-GB" dirty="0" smtClean="0"/>
              <a:t>C</a:t>
            </a:r>
            <a:br>
              <a:rPr lang="en-GB" dirty="0" smtClean="0"/>
            </a:br>
            <a:r>
              <a:rPr lang="en-GB" dirty="0" smtClean="0"/>
              <a:t>Collecting Market Research</a:t>
            </a:r>
            <a:endParaRPr dirty="0"/>
          </a:p>
        </p:txBody>
      </p:sp>
      <p:sp>
        <p:nvSpPr>
          <p:cNvPr id="95" name="Google Shape;95;p1"/>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GB" dirty="0"/>
              <a:t>Develop a marketing plan using research data that provides a viable business case.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10"/>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dirty="0" smtClean="0">
                <a:solidFill>
                  <a:srgbClr val="FF0000"/>
                </a:solidFill>
              </a:rPr>
              <a:t>Telephone Interview</a:t>
            </a:r>
            <a:endParaRPr dirty="0"/>
          </a:p>
        </p:txBody>
      </p:sp>
      <p:graphicFrame>
        <p:nvGraphicFramePr>
          <p:cNvPr id="154" name="Google Shape;154;p10"/>
          <p:cNvGraphicFramePr/>
          <p:nvPr/>
        </p:nvGraphicFramePr>
        <p:xfrm>
          <a:off x="838200" y="1825625"/>
          <a:ext cx="10515600" cy="262130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3200"/>
                        <a:buFont typeface="Arial"/>
                        <a:buNone/>
                      </a:pPr>
                      <a:r>
                        <a:rPr lang="en-GB" sz="3200" u="none" strike="noStrike" cap="none"/>
                        <a:t>Advantages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3200"/>
                        <a:buFont typeface="Arial"/>
                        <a:buNone/>
                      </a:pPr>
                      <a:r>
                        <a:rPr lang="en-GB" sz="32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3200"/>
                        <a:buFont typeface="Arial"/>
                        <a:buNone/>
                      </a:pPr>
                      <a:r>
                        <a:rPr lang="en-GB" sz="3200" u="none" strike="noStrike" cap="none"/>
                        <a:t>Can reach a large geographical area</a:t>
                      </a:r>
                      <a:endParaRPr sz="1400" u="none" strike="noStrike" cap="none"/>
                    </a:p>
                    <a:p>
                      <a:pPr marL="0" marR="0" lvl="0" indent="0" algn="l" rtl="0">
                        <a:lnSpc>
                          <a:spcPct val="100000"/>
                        </a:lnSpc>
                        <a:spcBef>
                          <a:spcPts val="0"/>
                        </a:spcBef>
                        <a:spcAft>
                          <a:spcPts val="0"/>
                        </a:spcAft>
                        <a:buClr>
                          <a:srgbClr val="000000"/>
                        </a:buClr>
                        <a:buSzPts val="3200"/>
                        <a:buFont typeface="Arial"/>
                        <a:buNone/>
                      </a:pPr>
                      <a:endParaRPr sz="3200" u="none" strike="noStrike" cap="none"/>
                    </a:p>
                    <a:p>
                      <a:pPr marL="0" marR="0" lvl="0" indent="0" algn="l" rtl="0">
                        <a:lnSpc>
                          <a:spcPct val="100000"/>
                        </a:lnSpc>
                        <a:spcBef>
                          <a:spcPts val="0"/>
                        </a:spcBef>
                        <a:spcAft>
                          <a:spcPts val="0"/>
                        </a:spcAft>
                        <a:buClr>
                          <a:srgbClr val="000000"/>
                        </a:buClr>
                        <a:buSzPts val="3200"/>
                        <a:buFont typeface="Arial"/>
                        <a:buNone/>
                      </a:pPr>
                      <a:r>
                        <a:rPr lang="en-GB" sz="3200" u="none" strike="noStrike" cap="none"/>
                        <a:t>Inexpensive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3200"/>
                        <a:buFont typeface="Arial"/>
                        <a:buNone/>
                      </a:pPr>
                      <a:r>
                        <a:rPr lang="en-GB" sz="3200" u="none" strike="noStrike" cap="none"/>
                        <a:t>Response rate may be low as people may view it as a ‘nuisance call’</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5"/>
          <p:cNvSpPr txBox="1">
            <a:spLocks noGrp="1"/>
          </p:cNvSpPr>
          <p:nvPr>
            <p:ph type="title"/>
          </p:nvPr>
        </p:nvSpPr>
        <p:spPr>
          <a:xfrm>
            <a:off x="838200" y="232121"/>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Observation</a:t>
            </a:r>
            <a:endParaRPr/>
          </a:p>
        </p:txBody>
      </p:sp>
      <p:graphicFrame>
        <p:nvGraphicFramePr>
          <p:cNvPr id="188" name="Google Shape;188;p15"/>
          <p:cNvGraphicFramePr/>
          <p:nvPr/>
        </p:nvGraphicFramePr>
        <p:xfrm>
          <a:off x="838200" y="1825625"/>
          <a:ext cx="10515600" cy="274322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Advantage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Quantitative information gathered</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Real life and behaviours in action</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Samples are often random and not representative of all customers</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Only shows actions, does not explain attitudes and feelings.</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4"/>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lvl="0">
              <a:buClr>
                <a:srgbClr val="FF0000"/>
              </a:buClr>
              <a:buSzPts val="4400"/>
            </a:pPr>
            <a:r>
              <a:rPr lang="en-GB" b="1" u="sng" dirty="0">
                <a:solidFill>
                  <a:srgbClr val="FF0000"/>
                </a:solidFill>
              </a:rPr>
              <a:t>Focus </a:t>
            </a:r>
            <a:r>
              <a:rPr lang="en-GB" b="1" u="sng" dirty="0" smtClean="0">
                <a:solidFill>
                  <a:srgbClr val="FF0000"/>
                </a:solidFill>
              </a:rPr>
              <a:t>group</a:t>
            </a:r>
            <a:br>
              <a:rPr lang="en-GB" b="1" u="sng" dirty="0" smtClean="0">
                <a:solidFill>
                  <a:srgbClr val="FF0000"/>
                </a:solidFill>
              </a:rPr>
            </a:br>
            <a:r>
              <a:rPr lang="en-GB" sz="1600" dirty="0">
                <a:solidFill>
                  <a:srgbClr val="000000"/>
                </a:solidFill>
              </a:rPr>
              <a:t>Focus group research is when a group of people is encouraged to discuss their opinions and feelings about a particular organisation, product or service, or a topic that affects the organisation’s marketing activities</a:t>
            </a:r>
            <a:endParaRPr sz="5400" dirty="0"/>
          </a:p>
        </p:txBody>
      </p:sp>
      <p:graphicFrame>
        <p:nvGraphicFramePr>
          <p:cNvPr id="181" name="Google Shape;181;p14"/>
          <p:cNvGraphicFramePr/>
          <p:nvPr/>
        </p:nvGraphicFramePr>
        <p:xfrm>
          <a:off x="838200" y="1825625"/>
          <a:ext cx="10515600" cy="316994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Advantages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Qualitative information provided in the form of opinions, feelings and attitudes</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Topics can be explored in some depth</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Can be difficult to analyse qualitative information</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Expensive</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16"/>
          <p:cNvSpPr txBox="1">
            <a:spLocks noGrp="1"/>
          </p:cNvSpPr>
          <p:nvPr>
            <p:ph type="title"/>
          </p:nvPr>
        </p:nvSpPr>
        <p:spPr>
          <a:xfrm>
            <a:off x="838200" y="315249"/>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fontScale="90000"/>
          </a:bodyPr>
          <a:lstStyle/>
          <a:p>
            <a:pPr lvl="0">
              <a:buClr>
                <a:srgbClr val="FF0000"/>
              </a:buClr>
              <a:buSzPts val="4400"/>
            </a:pPr>
            <a:r>
              <a:rPr lang="en-GB" b="1" u="sng" dirty="0">
                <a:solidFill>
                  <a:srgbClr val="FF0000"/>
                </a:solidFill>
              </a:rPr>
              <a:t>Secondary </a:t>
            </a:r>
            <a:r>
              <a:rPr lang="en-GB" b="1" u="sng" dirty="0" smtClean="0">
                <a:solidFill>
                  <a:srgbClr val="FF0000"/>
                </a:solidFill>
              </a:rPr>
              <a:t>research</a:t>
            </a:r>
            <a:br>
              <a:rPr lang="en-GB" b="1" u="sng" dirty="0" smtClean="0">
                <a:solidFill>
                  <a:srgbClr val="FF0000"/>
                </a:solidFill>
              </a:rPr>
            </a:br>
            <a:endParaRPr sz="6000" dirty="0"/>
          </a:p>
        </p:txBody>
      </p:sp>
      <p:sp>
        <p:nvSpPr>
          <p:cNvPr id="195" name="Google Shape;195;p16"/>
          <p:cNvSpPr txBox="1">
            <a:spLocks noGrp="1"/>
          </p:cNvSpPr>
          <p:nvPr>
            <p:ph type="body" idx="1"/>
          </p:nvPr>
        </p:nvSpPr>
        <p:spPr>
          <a:xfrm>
            <a:off x="838200" y="1825625"/>
            <a:ext cx="10515600" cy="4351338"/>
          </a:xfrm>
          <a:prstGeom prst="rect">
            <a:avLst/>
          </a:prstGeom>
          <a:noFill/>
          <a:ln w="57150" cap="flat" cmpd="sng">
            <a:solidFill>
              <a:schemeClr val="dk1"/>
            </a:solidFill>
            <a:prstDash val="solid"/>
            <a:round/>
            <a:headEnd type="none" w="sm" len="sm"/>
            <a:tailEnd type="none" w="sm" len="sm"/>
          </a:ln>
        </p:spPr>
        <p:txBody>
          <a:bodyPr spcFirstLastPara="1" wrap="square" lIns="91425" tIns="45700" rIns="91425" bIns="45700" anchor="t" anchorCtr="0">
            <a:normAutofit fontScale="92500"/>
          </a:bodyPr>
          <a:lstStyle/>
          <a:p>
            <a:pPr marL="228600" lvl="0" indent="-228600">
              <a:buSzPts val="2800"/>
            </a:pPr>
            <a:r>
              <a:rPr lang="en-GB" dirty="0">
                <a:solidFill>
                  <a:srgbClr val="000000"/>
                </a:solidFill>
              </a:rPr>
              <a:t>Secondary market research is also known as desk research and refers to information from sources that are already published or easily accessible. </a:t>
            </a:r>
            <a:endParaRPr lang="en-GB" dirty="0" smtClean="0">
              <a:solidFill>
                <a:srgbClr val="000000"/>
              </a:solidFill>
            </a:endParaRPr>
          </a:p>
          <a:p>
            <a:pPr marL="228600" lvl="0" indent="-228600">
              <a:buSzPts val="2800"/>
            </a:pPr>
            <a:r>
              <a:rPr lang="en-GB" dirty="0" smtClean="0"/>
              <a:t>A </a:t>
            </a:r>
            <a:r>
              <a:rPr lang="en-GB" dirty="0"/>
              <a:t>business might use sources such as the internet, newspapers or company reports to gather information. For example, if a retailer is considering opening a store in a particular shopping centre, they can undertake internet research to obtain information such as customer profiles or the annual footfall (by visiting the website of the shopping centre). </a:t>
            </a:r>
            <a:endParaRPr dirty="0"/>
          </a:p>
          <a:p>
            <a:pPr marL="228600" lvl="0" indent="-228600" algn="l" rtl="0">
              <a:lnSpc>
                <a:spcPct val="90000"/>
              </a:lnSpc>
              <a:spcBef>
                <a:spcPts val="1000"/>
              </a:spcBef>
              <a:spcAft>
                <a:spcPts val="0"/>
              </a:spcAft>
              <a:buClr>
                <a:schemeClr val="dk1"/>
              </a:buClr>
              <a:buSzPts val="2800"/>
              <a:buChar char="•"/>
            </a:pPr>
            <a:r>
              <a:rPr lang="en-GB" dirty="0"/>
              <a:t>It is quicker and more cost effective for the retailer to use this secondary research rather than undertaking their own (primary research).</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17"/>
          <p:cNvSpPr txBox="1">
            <a:spLocks noGrp="1"/>
          </p:cNvSpPr>
          <p:nvPr>
            <p:ph type="title"/>
          </p:nvPr>
        </p:nvSpPr>
        <p:spPr>
          <a:xfrm>
            <a:off x="838200" y="365125"/>
            <a:ext cx="10515600" cy="1325563"/>
          </a:xfrm>
          <a:prstGeom prst="rect">
            <a:avLst/>
          </a:prstGeom>
          <a:noFill/>
          <a:ln w="5715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Secondary research</a:t>
            </a:r>
            <a:endParaRPr/>
          </a:p>
        </p:txBody>
      </p:sp>
      <p:graphicFrame>
        <p:nvGraphicFramePr>
          <p:cNvPr id="201" name="Google Shape;201;p17"/>
          <p:cNvGraphicFramePr/>
          <p:nvPr/>
        </p:nvGraphicFramePr>
        <p:xfrm>
          <a:off x="838200" y="1825625"/>
          <a:ext cx="10515600" cy="316994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Advantages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Saves time</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Relatively inexpensive</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Widely available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Not specifically gathered for the business</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May be out of date</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 May contain bias</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4746" y="1614062"/>
            <a:ext cx="10515600" cy="3604709"/>
          </a:xfrm>
        </p:spPr>
        <p:txBody>
          <a:bodyPr>
            <a:normAutofit/>
          </a:bodyPr>
          <a:lstStyle/>
          <a:p>
            <a:r>
              <a:rPr lang="en-GB" b="1" u="sng" dirty="0">
                <a:solidFill>
                  <a:schemeClr val="tx1"/>
                </a:solidFill>
              </a:rPr>
              <a:t>There are two main sources of secondary information:</a:t>
            </a:r>
            <a:r>
              <a:rPr lang="en-GB" b="1" u="sng" dirty="0">
                <a:solidFill>
                  <a:srgbClr val="FF0000"/>
                </a:solidFill>
              </a:rPr>
              <a:t/>
            </a:r>
            <a:br>
              <a:rPr lang="en-GB" b="1" u="sng" dirty="0">
                <a:solidFill>
                  <a:srgbClr val="FF0000"/>
                </a:solidFill>
              </a:rPr>
            </a:br>
            <a:r>
              <a:rPr lang="en-GB" b="1" u="sng" dirty="0">
                <a:solidFill>
                  <a:srgbClr val="FF0000"/>
                </a:solidFill>
              </a:rPr>
              <a:t>Internal &amp; External</a:t>
            </a:r>
            <a:endParaRPr lang="en-GB" dirty="0"/>
          </a:p>
        </p:txBody>
      </p:sp>
    </p:spTree>
    <p:extLst>
      <p:ext uri="{BB962C8B-B14F-4D97-AF65-F5344CB8AC3E}">
        <p14:creationId xmlns:p14="http://schemas.microsoft.com/office/powerpoint/2010/main" val="262916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8"/>
          <p:cNvSpPr txBox="1">
            <a:spLocks noGrp="1"/>
          </p:cNvSpPr>
          <p:nvPr>
            <p:ph type="ctrTitle"/>
          </p:nvPr>
        </p:nvSpPr>
        <p:spPr>
          <a:xfrm>
            <a:off x="1524000" y="680224"/>
            <a:ext cx="9144000" cy="1067846"/>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b" anchorCtr="0">
            <a:normAutofit fontScale="90000"/>
          </a:bodyPr>
          <a:lstStyle/>
          <a:p>
            <a:pPr lvl="0">
              <a:buClr>
                <a:srgbClr val="FF0000"/>
              </a:buClr>
            </a:pPr>
            <a:r>
              <a:rPr lang="en-GB" b="1" u="sng" dirty="0">
                <a:solidFill>
                  <a:srgbClr val="FF0000"/>
                </a:solidFill>
              </a:rPr>
              <a:t/>
            </a:r>
            <a:br>
              <a:rPr lang="en-GB" b="1" u="sng" dirty="0">
                <a:solidFill>
                  <a:srgbClr val="FF0000"/>
                </a:solidFill>
              </a:rPr>
            </a:br>
            <a:r>
              <a:rPr lang="en-GB" b="1" u="sng" dirty="0" smtClean="0">
                <a:solidFill>
                  <a:srgbClr val="FF0000"/>
                </a:solidFill>
              </a:rPr>
              <a:t>Internal</a:t>
            </a:r>
            <a:endParaRPr dirty="0"/>
          </a:p>
        </p:txBody>
      </p:sp>
      <p:sp>
        <p:nvSpPr>
          <p:cNvPr id="3" name="Subtitle 2"/>
          <p:cNvSpPr>
            <a:spLocks noGrp="1"/>
          </p:cNvSpPr>
          <p:nvPr>
            <p:ph type="subTitle" idx="1"/>
          </p:nvPr>
        </p:nvSpPr>
        <p:spPr>
          <a:xfrm>
            <a:off x="1524000" y="2141034"/>
            <a:ext cx="9144000" cy="3116766"/>
          </a:xfrm>
        </p:spPr>
        <p:txBody>
          <a:bodyPr>
            <a:normAutofit/>
          </a:bodyPr>
          <a:lstStyle/>
          <a:p>
            <a:r>
              <a:rPr lang="en-GB" dirty="0"/>
              <a:t>An internal source of information refers to information that an organisation already has.  Most organisations can avoid much of the need for expensive marketing research if they use internal sources of information wisely.  For example, a conference centre might look at their customer database to identify which regions the majority of their customers come from and promote heavily in these areas.  Some of the most commonly used sources of internal market research are mentioned in the next few slides.</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p19"/>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Loyalty schemes</a:t>
            </a:r>
            <a:endParaRPr/>
          </a:p>
        </p:txBody>
      </p:sp>
      <p:sp>
        <p:nvSpPr>
          <p:cNvPr id="213" name="Google Shape;213;p19"/>
          <p:cNvSpPr txBox="1">
            <a:spLocks noGrp="1"/>
          </p:cNvSpPr>
          <p:nvPr>
            <p:ph type="body" idx="1"/>
          </p:nvPr>
        </p:nvSpPr>
        <p:spPr>
          <a:xfrm>
            <a:off x="838200" y="1690688"/>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Many retailers use loyalty schemes based on their customers’ spending habits.</a:t>
            </a:r>
            <a:endParaRPr/>
          </a:p>
          <a:p>
            <a:pPr marL="228600" lvl="0" indent="-228600" algn="l" rtl="0">
              <a:lnSpc>
                <a:spcPct val="90000"/>
              </a:lnSpc>
              <a:spcBef>
                <a:spcPts val="1000"/>
              </a:spcBef>
              <a:spcAft>
                <a:spcPts val="0"/>
              </a:spcAft>
              <a:buClr>
                <a:schemeClr val="dk1"/>
              </a:buClr>
              <a:buSzPts val="2800"/>
              <a:buChar char="•"/>
            </a:pPr>
            <a:r>
              <a:rPr lang="en-GB"/>
              <a:t>These businesses can track the spending behaviour of their customers.</a:t>
            </a:r>
            <a:endParaRPr/>
          </a:p>
          <a:p>
            <a:pPr marL="228600" lvl="0" indent="-228600" algn="l" rtl="0">
              <a:lnSpc>
                <a:spcPct val="90000"/>
              </a:lnSpc>
              <a:spcBef>
                <a:spcPts val="1000"/>
              </a:spcBef>
              <a:spcAft>
                <a:spcPts val="0"/>
              </a:spcAft>
              <a:buClr>
                <a:schemeClr val="dk1"/>
              </a:buClr>
              <a:buSzPts val="2800"/>
              <a:buChar char="•"/>
            </a:pPr>
            <a:r>
              <a:rPr lang="en-GB"/>
              <a:t>Think loyalty cards that are used by supermarkets such as Sainsbury’s Nectar Card or Tesco Clubcard.</a:t>
            </a:r>
            <a:endParaRPr/>
          </a:p>
          <a:p>
            <a:pPr marL="228600" lvl="0" indent="-228600" algn="l" rtl="0">
              <a:lnSpc>
                <a:spcPct val="90000"/>
              </a:lnSpc>
              <a:spcBef>
                <a:spcPts val="1000"/>
              </a:spcBef>
              <a:spcAft>
                <a:spcPts val="0"/>
              </a:spcAft>
              <a:buClr>
                <a:schemeClr val="dk1"/>
              </a:buClr>
              <a:buSzPts val="2800"/>
              <a:buChar char="•"/>
            </a:pPr>
            <a:r>
              <a:rPr lang="en-GB"/>
              <a:t>Companies send their customers money off coupons or targeted emails, based on each customers spending habits which have been identified through the use of the loyalty card.</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20"/>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EPOS (Electronic Point of Sale) Records </a:t>
            </a:r>
            <a:endParaRPr/>
          </a:p>
        </p:txBody>
      </p:sp>
      <p:sp>
        <p:nvSpPr>
          <p:cNvPr id="220" name="Google Shape;220;p20"/>
          <p:cNvSpPr txBox="1">
            <a:spLocks noGrp="1"/>
          </p:cNvSpPr>
          <p:nvPr>
            <p:ph type="body" idx="1"/>
          </p:nvPr>
        </p:nvSpPr>
        <p:spPr>
          <a:xfrm>
            <a:off x="838200" y="1825625"/>
            <a:ext cx="10515600" cy="4351338"/>
          </a:xfrm>
          <a:prstGeom prst="rect">
            <a:avLst/>
          </a:prstGeom>
          <a:noFill/>
          <a:ln w="28575"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This is a computerised system that records the sale of goods or services to customers.</a:t>
            </a:r>
            <a:endParaRPr/>
          </a:p>
          <a:p>
            <a:pPr marL="228600" lvl="0" indent="-228600" algn="l" rtl="0">
              <a:lnSpc>
                <a:spcPct val="90000"/>
              </a:lnSpc>
              <a:spcBef>
                <a:spcPts val="1000"/>
              </a:spcBef>
              <a:spcAft>
                <a:spcPts val="0"/>
              </a:spcAft>
              <a:buClr>
                <a:schemeClr val="dk1"/>
              </a:buClr>
              <a:buSzPts val="2800"/>
              <a:buChar char="•"/>
            </a:pPr>
            <a:r>
              <a:rPr lang="en-GB"/>
              <a:t>It is a self-contained system that can take all methods of payments including bank and credit card sales, verifying them as part of the purchase.</a:t>
            </a:r>
            <a:endParaRPr/>
          </a:p>
          <a:p>
            <a:pPr marL="228600" lvl="0" indent="-228600" algn="l" rtl="0">
              <a:lnSpc>
                <a:spcPct val="90000"/>
              </a:lnSpc>
              <a:spcBef>
                <a:spcPts val="1000"/>
              </a:spcBef>
              <a:spcAft>
                <a:spcPts val="0"/>
              </a:spcAft>
              <a:buClr>
                <a:schemeClr val="dk1"/>
              </a:buClr>
              <a:buSzPts val="2800"/>
              <a:buChar char="•"/>
            </a:pPr>
            <a:r>
              <a:rPr lang="en-GB"/>
              <a:t>It can also manage and report on other functions such as stock control. </a:t>
            </a:r>
            <a:endParaRPr/>
          </a:p>
          <a:p>
            <a:pPr marL="228600" lvl="0" indent="-228600" algn="l" rtl="0">
              <a:lnSpc>
                <a:spcPct val="90000"/>
              </a:lnSpc>
              <a:spcBef>
                <a:spcPts val="1000"/>
              </a:spcBef>
              <a:spcAft>
                <a:spcPts val="0"/>
              </a:spcAft>
              <a:buClr>
                <a:schemeClr val="dk1"/>
              </a:buClr>
              <a:buSzPts val="2800"/>
              <a:buChar char="•"/>
            </a:pPr>
            <a:r>
              <a:rPr lang="en-GB"/>
              <a:t>Businesses can gather historical data from an EPOS system, for example which are the most popular products and at what time of year are sales the highest. </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24"/>
        <p:cNvGrpSpPr/>
        <p:nvPr/>
      </p:nvGrpSpPr>
      <p:grpSpPr>
        <a:xfrm>
          <a:off x="0" y="0"/>
          <a:ext cx="0" cy="0"/>
          <a:chOff x="0" y="0"/>
          <a:chExt cx="0" cy="0"/>
        </a:xfrm>
      </p:grpSpPr>
      <p:sp>
        <p:nvSpPr>
          <p:cNvPr id="225" name="Google Shape;225;p21"/>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Website monitoring</a:t>
            </a:r>
            <a:endParaRPr/>
          </a:p>
        </p:txBody>
      </p:sp>
      <p:sp>
        <p:nvSpPr>
          <p:cNvPr id="226" name="Google Shape;226;p21"/>
          <p:cNvSpPr txBox="1">
            <a:spLocks noGrp="1"/>
          </p:cNvSpPr>
          <p:nvPr>
            <p:ph type="body" idx="1"/>
          </p:nvPr>
        </p:nvSpPr>
        <p:spPr>
          <a:xfrm>
            <a:off x="838200" y="1825625"/>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Businesses use cookies to track how people are using their website.</a:t>
            </a:r>
            <a:endParaRPr/>
          </a:p>
          <a:p>
            <a:pPr marL="228600" lvl="0" indent="-228600" algn="l" rtl="0">
              <a:lnSpc>
                <a:spcPct val="90000"/>
              </a:lnSpc>
              <a:spcBef>
                <a:spcPts val="1000"/>
              </a:spcBef>
              <a:spcAft>
                <a:spcPts val="0"/>
              </a:spcAft>
              <a:buClr>
                <a:schemeClr val="dk1"/>
              </a:buClr>
              <a:buSzPts val="2800"/>
              <a:buChar char="•"/>
            </a:pPr>
            <a:r>
              <a:rPr lang="en-GB"/>
              <a:t>They can identify the amount of time a visitor spends on the website and which pages they go to. </a:t>
            </a:r>
            <a:endParaRPr/>
          </a:p>
          <a:p>
            <a:pPr marL="228600" lvl="0" indent="-228600" algn="l" rtl="0">
              <a:lnSpc>
                <a:spcPct val="90000"/>
              </a:lnSpc>
              <a:spcBef>
                <a:spcPts val="1000"/>
              </a:spcBef>
              <a:spcAft>
                <a:spcPts val="0"/>
              </a:spcAft>
              <a:buClr>
                <a:schemeClr val="dk1"/>
              </a:buClr>
              <a:buSzPts val="2800"/>
              <a:buChar char="•"/>
            </a:pPr>
            <a:r>
              <a:rPr lang="en-GB"/>
              <a:t>The number of visitors to a website can also be tracked.</a:t>
            </a:r>
            <a:endParaRPr/>
          </a:p>
          <a:p>
            <a:pPr marL="228600" lvl="0" indent="-228600" algn="l" rtl="0">
              <a:lnSpc>
                <a:spcPct val="90000"/>
              </a:lnSpc>
              <a:spcBef>
                <a:spcPts val="1000"/>
              </a:spcBef>
              <a:spcAft>
                <a:spcPts val="0"/>
              </a:spcAft>
              <a:buClr>
                <a:schemeClr val="dk1"/>
              </a:buClr>
              <a:buSzPts val="2800"/>
              <a:buChar char="•"/>
            </a:pPr>
            <a:r>
              <a:rPr lang="en-GB"/>
              <a:t>You are likely, to have seen the pop- up message that appears when you go onto certain websites, advising you that they are using cookies.</a:t>
            </a:r>
            <a:endParaRPr/>
          </a:p>
          <a:p>
            <a:pPr marL="0" lvl="0" indent="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a:solidFill>
                  <a:srgbClr val="FF0000"/>
                </a:solidFill>
              </a:rPr>
              <a:t>What will I need to produce for coursework evidence?</a:t>
            </a:r>
            <a:endParaRPr/>
          </a:p>
        </p:txBody>
      </p:sp>
      <p:sp>
        <p:nvSpPr>
          <p:cNvPr id="101" name="Google Shape;101;p2"/>
          <p:cNvSpPr txBox="1">
            <a:spLocks noGrp="1"/>
          </p:cNvSpPr>
          <p:nvPr>
            <p:ph type="body" idx="1"/>
          </p:nvPr>
        </p:nvSpPr>
        <p:spPr>
          <a:xfrm>
            <a:off x="838200" y="1825625"/>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0000"/>
              </a:buClr>
              <a:buSzPts val="2800"/>
              <a:buNone/>
            </a:pPr>
            <a:r>
              <a:rPr lang="en-GB" b="1" u="sng">
                <a:solidFill>
                  <a:srgbClr val="FF0000"/>
                </a:solidFill>
              </a:rPr>
              <a:t>P5- </a:t>
            </a:r>
            <a:r>
              <a:rPr lang="en-GB">
                <a:solidFill>
                  <a:srgbClr val="FF0000"/>
                </a:solidFill>
              </a:rPr>
              <a:t> </a:t>
            </a:r>
            <a:r>
              <a:rPr lang="en-GB"/>
              <a:t>Identify a new travel and tourism product or service through the </a:t>
            </a:r>
            <a:r>
              <a:rPr lang="en-GB" b="1">
                <a:solidFill>
                  <a:srgbClr val="FF0000"/>
                </a:solidFill>
              </a:rPr>
              <a:t>use</a:t>
            </a:r>
            <a:r>
              <a:rPr lang="en-GB"/>
              <a:t> of data obtained from primary and secondary market research.</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rgbClr val="FF0000"/>
              </a:buClr>
              <a:buSzPts val="2800"/>
              <a:buNone/>
            </a:pPr>
            <a:r>
              <a:rPr lang="en-GB" b="1" u="sng">
                <a:solidFill>
                  <a:srgbClr val="FF0000"/>
                </a:solidFill>
              </a:rPr>
              <a:t>M3- </a:t>
            </a:r>
            <a:r>
              <a:rPr lang="en-GB"/>
              <a:t>Identify a new travel and tourism product through the </a:t>
            </a:r>
            <a:r>
              <a:rPr lang="en-GB" b="1">
                <a:solidFill>
                  <a:srgbClr val="FF0000"/>
                </a:solidFill>
              </a:rPr>
              <a:t>analysis</a:t>
            </a:r>
            <a:r>
              <a:rPr lang="en-GB"/>
              <a:t> of data obtained from primary and secondary market research.</a:t>
            </a:r>
            <a:endParaRPr/>
          </a:p>
          <a:p>
            <a:pPr marL="0" lvl="0" indent="0" algn="l" rtl="0">
              <a:lnSpc>
                <a:spcPct val="90000"/>
              </a:lnSpc>
              <a:spcBef>
                <a:spcPts val="1000"/>
              </a:spcBef>
              <a:spcAft>
                <a:spcPts val="0"/>
              </a:spcAft>
              <a:buClr>
                <a:schemeClr val="dk1"/>
              </a:buClr>
              <a:buSzPts val="2800"/>
              <a:buNone/>
            </a:pPr>
            <a:endParaRPr/>
          </a:p>
          <a:p>
            <a:pPr marL="0" lvl="0" indent="0" algn="l" rtl="0">
              <a:lnSpc>
                <a:spcPct val="90000"/>
              </a:lnSpc>
              <a:spcBef>
                <a:spcPts val="1000"/>
              </a:spcBef>
              <a:spcAft>
                <a:spcPts val="0"/>
              </a:spcAft>
              <a:buClr>
                <a:srgbClr val="FF0000"/>
              </a:buClr>
              <a:buSzPts val="2800"/>
              <a:buNone/>
            </a:pPr>
            <a:r>
              <a:rPr lang="en-GB" b="1" u="sng">
                <a:solidFill>
                  <a:srgbClr val="FF0000"/>
                </a:solidFill>
              </a:rPr>
              <a:t>D3- </a:t>
            </a:r>
            <a:r>
              <a:rPr lang="en-GB"/>
              <a:t>Identify a new travel and tourism product or service, </a:t>
            </a:r>
            <a:r>
              <a:rPr lang="en-GB" b="1">
                <a:solidFill>
                  <a:srgbClr val="FF0000"/>
                </a:solidFill>
              </a:rPr>
              <a:t>justifying</a:t>
            </a:r>
            <a:r>
              <a:rPr lang="en-GB"/>
              <a:t> the data obtained from primary and secondary market research.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2"/>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Accounting records</a:t>
            </a:r>
            <a:endParaRPr/>
          </a:p>
        </p:txBody>
      </p:sp>
      <p:sp>
        <p:nvSpPr>
          <p:cNvPr id="232" name="Google Shape;232;p22"/>
          <p:cNvSpPr txBox="1">
            <a:spLocks noGrp="1"/>
          </p:cNvSpPr>
          <p:nvPr>
            <p:ph type="body" idx="1"/>
          </p:nvPr>
        </p:nvSpPr>
        <p:spPr>
          <a:xfrm>
            <a:off x="838200" y="1825625"/>
            <a:ext cx="10515600" cy="2070966"/>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This historical data can be used by businesses to identify the spending and ordering habits of their customers. </a:t>
            </a:r>
            <a:endParaRPr/>
          </a:p>
          <a:p>
            <a:pPr marL="228600" lvl="0" indent="-228600" algn="l" rtl="0">
              <a:lnSpc>
                <a:spcPct val="90000"/>
              </a:lnSpc>
              <a:spcBef>
                <a:spcPts val="1000"/>
              </a:spcBef>
              <a:spcAft>
                <a:spcPts val="0"/>
              </a:spcAft>
              <a:buClr>
                <a:schemeClr val="dk1"/>
              </a:buClr>
              <a:buSzPts val="2800"/>
              <a:buChar char="•"/>
            </a:pPr>
            <a:r>
              <a:rPr lang="en-GB"/>
              <a:t>This will tell them when to expect busy times in order to ensure they are fully stocked  and staffed to be able to deal with demand. </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3"/>
          <p:cNvSpPr txBox="1">
            <a:spLocks noGrp="1"/>
          </p:cNvSpPr>
          <p:nvPr>
            <p:ph type="title"/>
          </p:nvPr>
        </p:nvSpPr>
        <p:spPr>
          <a:xfrm>
            <a:off x="831850" y="1003610"/>
            <a:ext cx="10515600" cy="3558865"/>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b" anchorCtr="0">
            <a:normAutofit fontScale="90000"/>
          </a:bodyPr>
          <a:lstStyle/>
          <a:p>
            <a:pPr lvl="0">
              <a:buClr>
                <a:srgbClr val="FF0000"/>
              </a:buClr>
            </a:pPr>
            <a:r>
              <a:rPr lang="en-GB" b="1" u="sng" dirty="0" smtClean="0">
                <a:solidFill>
                  <a:srgbClr val="FF0000"/>
                </a:solidFill>
              </a:rPr>
              <a:t>External</a:t>
            </a:r>
            <a:br>
              <a:rPr lang="en-GB" b="1" u="sng" dirty="0" smtClean="0">
                <a:solidFill>
                  <a:srgbClr val="FF0000"/>
                </a:solidFill>
              </a:rPr>
            </a:br>
            <a:r>
              <a:rPr lang="en-GB" dirty="0" smtClean="0"/>
              <a:t>An </a:t>
            </a:r>
            <a:r>
              <a:rPr lang="en-GB" dirty="0"/>
              <a:t>external source of information refers to information that has been gathered by a third party </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p24"/>
          <p:cNvSpPr txBox="1">
            <a:spLocks noGrp="1"/>
          </p:cNvSpPr>
          <p:nvPr>
            <p:ph type="title"/>
          </p:nvPr>
        </p:nvSpPr>
        <p:spPr>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Internet</a:t>
            </a:r>
            <a:endParaRPr/>
          </a:p>
        </p:txBody>
      </p:sp>
      <p:sp>
        <p:nvSpPr>
          <p:cNvPr id="245" name="Google Shape;245;p24"/>
          <p:cNvSpPr txBox="1">
            <a:spLocks noGrp="1"/>
          </p:cNvSpPr>
          <p:nvPr>
            <p:ph type="body" idx="1"/>
          </p:nvPr>
        </p:nvSpPr>
        <p:spPr>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fontScale="92500" lnSpcReduction="10000"/>
          </a:bodyPr>
          <a:lstStyle/>
          <a:p>
            <a:pPr marL="228600" lvl="0" indent="-228600" algn="l" rtl="0">
              <a:lnSpc>
                <a:spcPct val="90000"/>
              </a:lnSpc>
              <a:spcBef>
                <a:spcPts val="0"/>
              </a:spcBef>
              <a:spcAft>
                <a:spcPts val="0"/>
              </a:spcAft>
              <a:buClr>
                <a:schemeClr val="dk1"/>
              </a:buClr>
              <a:buSzPts val="2800"/>
              <a:buChar char="•"/>
            </a:pPr>
            <a:r>
              <a:rPr lang="en-GB" dirty="0"/>
              <a:t>There is a vast amount of information concerning market research available on the internet.</a:t>
            </a:r>
            <a:endParaRPr dirty="0"/>
          </a:p>
          <a:p>
            <a:pPr marL="228600" lvl="0" indent="-228600" algn="l" rtl="0">
              <a:lnSpc>
                <a:spcPct val="90000"/>
              </a:lnSpc>
              <a:spcBef>
                <a:spcPts val="1000"/>
              </a:spcBef>
              <a:spcAft>
                <a:spcPts val="0"/>
              </a:spcAft>
              <a:buClr>
                <a:schemeClr val="dk1"/>
              </a:buClr>
              <a:buSzPts val="2800"/>
              <a:buChar char="•"/>
            </a:pPr>
            <a:r>
              <a:rPr lang="en-GB" dirty="0"/>
              <a:t>It is important that the information and data being used is reliable and up to date.</a:t>
            </a:r>
            <a:endParaRPr dirty="0"/>
          </a:p>
          <a:p>
            <a:pPr marL="228600" lvl="0" indent="-228600" algn="l" rtl="0">
              <a:lnSpc>
                <a:spcPct val="90000"/>
              </a:lnSpc>
              <a:spcBef>
                <a:spcPts val="1000"/>
              </a:spcBef>
              <a:spcAft>
                <a:spcPts val="0"/>
              </a:spcAft>
              <a:buClr>
                <a:schemeClr val="dk1"/>
              </a:buClr>
              <a:buSzPts val="2800"/>
              <a:buChar char="•"/>
            </a:pPr>
            <a:r>
              <a:rPr lang="en-GB" dirty="0"/>
              <a:t>It is a good idea to use other sources of market research as well as the internet.</a:t>
            </a:r>
            <a:endParaRPr dirty="0"/>
          </a:p>
          <a:p>
            <a:pPr marL="228600" lvl="0" indent="-228600" algn="l" rtl="0">
              <a:lnSpc>
                <a:spcPct val="90000"/>
              </a:lnSpc>
              <a:spcBef>
                <a:spcPts val="1000"/>
              </a:spcBef>
              <a:spcAft>
                <a:spcPts val="0"/>
              </a:spcAft>
              <a:buClr>
                <a:schemeClr val="dk1"/>
              </a:buClr>
              <a:buSzPts val="2800"/>
              <a:buChar char="•"/>
            </a:pPr>
            <a:r>
              <a:rPr lang="en-GB" dirty="0"/>
              <a:t>However, using the internet effectively can cut down on the amount of time and money spent.</a:t>
            </a:r>
            <a:endParaRPr dirty="0"/>
          </a:p>
        </p:txBody>
      </p:sp>
      <p:pic>
        <p:nvPicPr>
          <p:cNvPr id="3" name="Picture 2"/>
          <p:cNvPicPr>
            <a:picLocks noChangeAspect="1"/>
          </p:cNvPicPr>
          <p:nvPr/>
        </p:nvPicPr>
        <p:blipFill>
          <a:blip r:embed="rId3"/>
          <a:stretch>
            <a:fillRect/>
          </a:stretch>
        </p:blipFill>
        <p:spPr>
          <a:xfrm>
            <a:off x="6173680" y="2803932"/>
            <a:ext cx="6018320" cy="2394724"/>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p25"/>
          <p:cNvSpPr txBox="1">
            <a:spLocks noGrp="1"/>
          </p:cNvSpPr>
          <p:nvPr>
            <p:ph type="title"/>
          </p:nvPr>
        </p:nvSpPr>
        <p:spPr>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Government statistics</a:t>
            </a:r>
            <a:endParaRPr/>
          </a:p>
        </p:txBody>
      </p:sp>
      <p:sp>
        <p:nvSpPr>
          <p:cNvPr id="252" name="Google Shape;252;p25"/>
          <p:cNvSpPr txBox="1">
            <a:spLocks noGrp="1"/>
          </p:cNvSpPr>
          <p:nvPr>
            <p:ph type="body" idx="1"/>
          </p:nvPr>
        </p:nvSpPr>
        <p:spPr>
          <a:xfrm>
            <a:off x="838200" y="1825625"/>
            <a:ext cx="10515600" cy="1597799"/>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dirty="0"/>
              <a:t>These are available on government websites and cover a whole range of topics that would be useful in market research such as population and demographics of regions across the country. </a:t>
            </a:r>
            <a:endParaRPr dirty="0"/>
          </a:p>
        </p:txBody>
      </p:sp>
      <p:pic>
        <p:nvPicPr>
          <p:cNvPr id="3" name="Picture 2"/>
          <p:cNvPicPr>
            <a:picLocks noChangeAspect="1"/>
          </p:cNvPicPr>
          <p:nvPr/>
        </p:nvPicPr>
        <p:blipFill>
          <a:blip r:embed="rId3"/>
          <a:stretch>
            <a:fillRect/>
          </a:stretch>
        </p:blipFill>
        <p:spPr>
          <a:xfrm>
            <a:off x="900217" y="3891776"/>
            <a:ext cx="10391565" cy="1628948"/>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26"/>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Competitors reports </a:t>
            </a:r>
            <a:endParaRPr/>
          </a:p>
        </p:txBody>
      </p:sp>
      <p:sp>
        <p:nvSpPr>
          <p:cNvPr id="259" name="Google Shape;259;p26"/>
          <p:cNvSpPr txBox="1">
            <a:spLocks noGrp="1"/>
          </p:cNvSpPr>
          <p:nvPr>
            <p:ph type="body" idx="1"/>
          </p:nvPr>
        </p:nvSpPr>
        <p:spPr>
          <a:xfrm>
            <a:off x="838200" y="1825625"/>
            <a:ext cx="10515600" cy="1967057"/>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These are often available on the internet, for example the accounts that registered businesses must submit to Companies House.</a:t>
            </a:r>
            <a:endParaRPr/>
          </a:p>
          <a:p>
            <a:pPr marL="228600" lvl="0" indent="-228600" algn="l" rtl="0">
              <a:lnSpc>
                <a:spcPct val="90000"/>
              </a:lnSpc>
              <a:spcBef>
                <a:spcPts val="1000"/>
              </a:spcBef>
              <a:spcAft>
                <a:spcPts val="0"/>
              </a:spcAft>
              <a:buClr>
                <a:schemeClr val="dk1"/>
              </a:buClr>
              <a:buSzPts val="2800"/>
              <a:buChar char="•"/>
            </a:pPr>
            <a:r>
              <a:rPr lang="en-GB"/>
              <a:t>This information can be purchased through a variety of websites.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Sources …… </a:t>
            </a:r>
            <a:endParaRPr lang="en-GB" dirty="0"/>
          </a:p>
        </p:txBody>
      </p:sp>
      <p:pic>
        <p:nvPicPr>
          <p:cNvPr id="4" name="Picture 3"/>
          <p:cNvPicPr>
            <a:picLocks noChangeAspect="1"/>
          </p:cNvPicPr>
          <p:nvPr/>
        </p:nvPicPr>
        <p:blipFill>
          <a:blip r:embed="rId2"/>
          <a:stretch>
            <a:fillRect/>
          </a:stretch>
        </p:blipFill>
        <p:spPr>
          <a:xfrm>
            <a:off x="693235" y="1538868"/>
            <a:ext cx="5866414" cy="4635191"/>
          </a:xfrm>
          <a:prstGeom prst="rect">
            <a:avLst/>
          </a:prstGeom>
        </p:spPr>
      </p:pic>
      <p:pic>
        <p:nvPicPr>
          <p:cNvPr id="5" name="Picture 4"/>
          <p:cNvPicPr>
            <a:picLocks noChangeAspect="1"/>
          </p:cNvPicPr>
          <p:nvPr/>
        </p:nvPicPr>
        <p:blipFill>
          <a:blip r:embed="rId3"/>
          <a:stretch>
            <a:fillRect/>
          </a:stretch>
        </p:blipFill>
        <p:spPr>
          <a:xfrm>
            <a:off x="6633116" y="1538868"/>
            <a:ext cx="4865649" cy="1179287"/>
          </a:xfrm>
          <a:prstGeom prst="rect">
            <a:avLst/>
          </a:prstGeom>
        </p:spPr>
      </p:pic>
    </p:spTree>
    <p:extLst>
      <p:ext uri="{BB962C8B-B14F-4D97-AF65-F5344CB8AC3E}">
        <p14:creationId xmlns:p14="http://schemas.microsoft.com/office/powerpoint/2010/main" val="3519147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595" y="2729184"/>
            <a:ext cx="10515600" cy="1325563"/>
          </a:xfrm>
        </p:spPr>
        <p:txBody>
          <a:bodyPr>
            <a:noAutofit/>
          </a:bodyPr>
          <a:lstStyle/>
          <a:p>
            <a:r>
              <a:rPr lang="en-GB" sz="6000" dirty="0" smtClean="0">
                <a:solidFill>
                  <a:srgbClr val="FF0000"/>
                </a:solidFill>
              </a:rPr>
              <a:t>Issues with research methods…..?</a:t>
            </a:r>
            <a:endParaRPr lang="en-GB" sz="6000" dirty="0">
              <a:solidFill>
                <a:srgbClr val="FF0000"/>
              </a:solidFill>
            </a:endParaRPr>
          </a:p>
        </p:txBody>
      </p:sp>
    </p:spTree>
    <p:extLst>
      <p:ext uri="{BB962C8B-B14F-4D97-AF65-F5344CB8AC3E}">
        <p14:creationId xmlns:p14="http://schemas.microsoft.com/office/powerpoint/2010/main" val="2581417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sp>
        <p:nvSpPr>
          <p:cNvPr id="271" name="Google Shape;271;p29"/>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Cost</a:t>
            </a:r>
            <a:endParaRPr/>
          </a:p>
        </p:txBody>
      </p:sp>
      <p:sp>
        <p:nvSpPr>
          <p:cNvPr id="272" name="Google Shape;272;p29"/>
          <p:cNvSpPr txBox="1">
            <a:spLocks noGrp="1"/>
          </p:cNvSpPr>
          <p:nvPr>
            <p:ph type="body" idx="1"/>
          </p:nvPr>
        </p:nvSpPr>
        <p:spPr>
          <a:xfrm>
            <a:off x="838200" y="1825625"/>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70000"/>
              </a:lnSpc>
              <a:spcBef>
                <a:spcPts val="0"/>
              </a:spcBef>
              <a:spcAft>
                <a:spcPts val="0"/>
              </a:spcAft>
              <a:buClr>
                <a:schemeClr val="dk1"/>
              </a:buClr>
              <a:buSzPts val="2590"/>
              <a:buChar char="•"/>
            </a:pPr>
            <a:r>
              <a:rPr lang="en-GB" sz="2590"/>
              <a:t>Some methods of research are very expensive, while others can be undertaken with little cost attached.</a:t>
            </a:r>
            <a:endParaRPr/>
          </a:p>
          <a:p>
            <a:pPr marL="228600" lvl="0" indent="-228600" algn="l" rtl="0">
              <a:lnSpc>
                <a:spcPct val="70000"/>
              </a:lnSpc>
              <a:spcBef>
                <a:spcPts val="1000"/>
              </a:spcBef>
              <a:spcAft>
                <a:spcPts val="0"/>
              </a:spcAft>
              <a:buClr>
                <a:schemeClr val="dk1"/>
              </a:buClr>
              <a:buSzPts val="2590"/>
              <a:buChar char="•"/>
            </a:pPr>
            <a:r>
              <a:rPr lang="en-GB" sz="2590"/>
              <a:t>Gathering primary data by stopping people in the street to ask specific questions, or by observing how many customers walk through a shop door is both time consuming and costly.</a:t>
            </a:r>
            <a:endParaRPr/>
          </a:p>
          <a:p>
            <a:pPr marL="228600" lvl="0" indent="-228600" algn="l" rtl="0">
              <a:lnSpc>
                <a:spcPct val="70000"/>
              </a:lnSpc>
              <a:spcBef>
                <a:spcPts val="1000"/>
              </a:spcBef>
              <a:spcAft>
                <a:spcPts val="0"/>
              </a:spcAft>
              <a:buClr>
                <a:schemeClr val="dk1"/>
              </a:buClr>
              <a:buSzPts val="2590"/>
              <a:buChar char="•"/>
            </a:pPr>
            <a:r>
              <a:rPr lang="en-GB" sz="2590"/>
              <a:t>By contrast, undertaking secondary research on the internet using data that has already been gathered from another source, is much quicker to obtain and does not tie up a member of staff for days at a time. </a:t>
            </a:r>
            <a:endParaRPr/>
          </a:p>
          <a:p>
            <a:pPr marL="228600" lvl="0" indent="-228600" algn="l" rtl="0">
              <a:lnSpc>
                <a:spcPct val="70000"/>
              </a:lnSpc>
              <a:spcBef>
                <a:spcPts val="1000"/>
              </a:spcBef>
              <a:spcAft>
                <a:spcPts val="0"/>
              </a:spcAft>
              <a:buClr>
                <a:schemeClr val="dk1"/>
              </a:buClr>
              <a:buSzPts val="2590"/>
              <a:buChar char="•"/>
            </a:pPr>
            <a:r>
              <a:rPr lang="en-GB" sz="2590"/>
              <a:t>However, if a business wanted to use a specialist market research agency, then there would be significant cost involved. </a:t>
            </a:r>
            <a:endParaRPr/>
          </a:p>
          <a:p>
            <a:pPr marL="228600" lvl="0" indent="-228600" algn="l" rtl="0">
              <a:lnSpc>
                <a:spcPct val="70000"/>
              </a:lnSpc>
              <a:spcBef>
                <a:spcPts val="1000"/>
              </a:spcBef>
              <a:spcAft>
                <a:spcPts val="0"/>
              </a:spcAft>
              <a:buClr>
                <a:schemeClr val="dk1"/>
              </a:buClr>
              <a:buSzPts val="2590"/>
              <a:buChar char="•"/>
            </a:pPr>
            <a:r>
              <a:rPr lang="en-GB" sz="2590"/>
              <a:t>Businesses need to consider the scope of the research they wish to undertake to ensure that the best option is chosen, in relation to cost.</a:t>
            </a:r>
            <a:endParaRPr/>
          </a:p>
          <a:p>
            <a:pPr marL="228600" lvl="0" indent="-228600" algn="l" rtl="0">
              <a:lnSpc>
                <a:spcPct val="70000"/>
              </a:lnSpc>
              <a:spcBef>
                <a:spcPts val="1000"/>
              </a:spcBef>
              <a:spcAft>
                <a:spcPts val="0"/>
              </a:spcAft>
              <a:buClr>
                <a:schemeClr val="dk1"/>
              </a:buClr>
              <a:buSzPts val="2590"/>
              <a:buChar char="•"/>
            </a:pPr>
            <a:r>
              <a:rPr lang="en-GB" sz="2590"/>
              <a:t>Most market research will have a budget that must be considered.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Google Shape;278;p30"/>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Accuracy </a:t>
            </a:r>
            <a:endParaRPr/>
          </a:p>
        </p:txBody>
      </p:sp>
      <p:sp>
        <p:nvSpPr>
          <p:cNvPr id="279" name="Google Shape;279;p30"/>
          <p:cNvSpPr txBox="1">
            <a:spLocks noGrp="1"/>
          </p:cNvSpPr>
          <p:nvPr>
            <p:ph type="body" idx="1"/>
          </p:nvPr>
        </p:nvSpPr>
        <p:spPr>
          <a:xfrm>
            <a:off x="838200" y="1825625"/>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80000"/>
              </a:lnSpc>
              <a:spcBef>
                <a:spcPts val="0"/>
              </a:spcBef>
              <a:spcAft>
                <a:spcPts val="0"/>
              </a:spcAft>
              <a:buClr>
                <a:schemeClr val="dk1"/>
              </a:buClr>
              <a:buSzPts val="2590"/>
              <a:buChar char="•"/>
            </a:pPr>
            <a:r>
              <a:rPr lang="en-GB" sz="2590"/>
              <a:t>Secondary research must be verified to ensure that the data is accurate.</a:t>
            </a:r>
            <a:endParaRPr/>
          </a:p>
          <a:p>
            <a:pPr marL="228600" lvl="0" indent="-228600" algn="l" rtl="0">
              <a:lnSpc>
                <a:spcPct val="80000"/>
              </a:lnSpc>
              <a:spcBef>
                <a:spcPts val="1000"/>
              </a:spcBef>
              <a:spcAft>
                <a:spcPts val="0"/>
              </a:spcAft>
              <a:buClr>
                <a:schemeClr val="dk1"/>
              </a:buClr>
              <a:buSzPts val="2590"/>
              <a:buChar char="•"/>
            </a:pPr>
            <a:r>
              <a:rPr lang="en-GB" sz="2590"/>
              <a:t>When using surveys and questionnaires, businesses must be aware of who is responding to their questions and be sure that the answers that are given by the respondents are an accurate reflection of what they are really thinking. </a:t>
            </a:r>
            <a:endParaRPr/>
          </a:p>
          <a:p>
            <a:pPr marL="228600" lvl="0" indent="-228600" algn="l" rtl="0">
              <a:lnSpc>
                <a:spcPct val="80000"/>
              </a:lnSpc>
              <a:spcBef>
                <a:spcPts val="1000"/>
              </a:spcBef>
              <a:spcAft>
                <a:spcPts val="0"/>
              </a:spcAft>
              <a:buClr>
                <a:schemeClr val="dk1"/>
              </a:buClr>
              <a:buSzPts val="2590"/>
              <a:buChar char="•"/>
            </a:pPr>
            <a:r>
              <a:rPr lang="en-GB" sz="2590"/>
              <a:t>For example, an online survey might seem less reliable than a focus group, but you would need to consider who else is involved in the focus group.</a:t>
            </a:r>
            <a:endParaRPr/>
          </a:p>
          <a:p>
            <a:pPr marL="228600" lvl="0" indent="-228600" algn="l" rtl="0">
              <a:lnSpc>
                <a:spcPct val="80000"/>
              </a:lnSpc>
              <a:spcBef>
                <a:spcPts val="1000"/>
              </a:spcBef>
              <a:spcAft>
                <a:spcPts val="0"/>
              </a:spcAft>
              <a:buClr>
                <a:schemeClr val="dk1"/>
              </a:buClr>
              <a:buSzPts val="2590"/>
              <a:buChar char="•"/>
            </a:pPr>
            <a:r>
              <a:rPr lang="en-GB" sz="2590"/>
              <a:t>People may be less inclined to speak their mind about sensitive topics in front of other people. In some instances, anonymity, e.g. via an online survey, might produce more honest replies. Ensure that any survey questions will not result in ambiguous (vague/ uncertain) answers.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31"/>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Timelines</a:t>
            </a:r>
            <a:endParaRPr/>
          </a:p>
        </p:txBody>
      </p:sp>
      <p:sp>
        <p:nvSpPr>
          <p:cNvPr id="285" name="Google Shape;285;p31"/>
          <p:cNvSpPr txBox="1">
            <a:spLocks noGrp="1"/>
          </p:cNvSpPr>
          <p:nvPr>
            <p:ph type="body" idx="1"/>
          </p:nvPr>
        </p:nvSpPr>
        <p:spPr>
          <a:xfrm>
            <a:off x="838200" y="1825625"/>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80000"/>
              </a:lnSpc>
              <a:spcBef>
                <a:spcPts val="0"/>
              </a:spcBef>
              <a:spcAft>
                <a:spcPts val="0"/>
              </a:spcAft>
              <a:buClr>
                <a:schemeClr val="dk1"/>
              </a:buClr>
              <a:buSzPts val="2590"/>
              <a:buChar char="•"/>
            </a:pPr>
            <a:r>
              <a:rPr lang="en-GB" sz="2590"/>
              <a:t>An adequate amount of time must be allowed to ensure that the data can be collected, collated and analysed for the research to be meaningful.</a:t>
            </a:r>
            <a:endParaRPr/>
          </a:p>
          <a:p>
            <a:pPr marL="228600" lvl="0" indent="-228600" algn="l" rtl="0">
              <a:lnSpc>
                <a:spcPct val="80000"/>
              </a:lnSpc>
              <a:spcBef>
                <a:spcPts val="1000"/>
              </a:spcBef>
              <a:spcAft>
                <a:spcPts val="0"/>
              </a:spcAft>
              <a:buClr>
                <a:schemeClr val="dk1"/>
              </a:buClr>
              <a:buSzPts val="2590"/>
              <a:buChar char="•"/>
            </a:pPr>
            <a:r>
              <a:rPr lang="en-GB" sz="2590"/>
              <a:t>When undertaking primary research, is there enough time to distribute surveys and then wait for the responses to come in, to conduct consumer interviews, or to set up a focus group? </a:t>
            </a:r>
            <a:endParaRPr/>
          </a:p>
          <a:p>
            <a:pPr marL="228600" lvl="0" indent="-228600" algn="l" rtl="0">
              <a:lnSpc>
                <a:spcPct val="80000"/>
              </a:lnSpc>
              <a:spcBef>
                <a:spcPts val="1000"/>
              </a:spcBef>
              <a:spcAft>
                <a:spcPts val="0"/>
              </a:spcAft>
              <a:buClr>
                <a:schemeClr val="dk1"/>
              </a:buClr>
              <a:buSzPts val="2590"/>
              <a:buChar char="•"/>
            </a:pPr>
            <a:r>
              <a:rPr lang="en-GB" sz="2590"/>
              <a:t>Timelines are also important when completing secondary research to ensure that there is sufficient time to browse the internet, newspapers or libraries.</a:t>
            </a:r>
            <a:endParaRPr/>
          </a:p>
          <a:p>
            <a:pPr marL="228600" lvl="0" indent="-228600" algn="l" rtl="0">
              <a:lnSpc>
                <a:spcPct val="80000"/>
              </a:lnSpc>
              <a:spcBef>
                <a:spcPts val="1000"/>
              </a:spcBef>
              <a:spcAft>
                <a:spcPts val="0"/>
              </a:spcAft>
              <a:buClr>
                <a:schemeClr val="dk1"/>
              </a:buClr>
              <a:buSzPts val="2590"/>
              <a:buChar char="•"/>
            </a:pPr>
            <a:r>
              <a:rPr lang="en-GB" sz="2590"/>
              <a:t>Many businesses will conduct market research to a specific schedule to ensure they get the result they need prior to their next action, for example a product proposal or new marketing campaign.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market research? </a:t>
            </a:r>
            <a:endParaRPr lang="en-GB" dirty="0"/>
          </a:p>
        </p:txBody>
      </p:sp>
      <p:sp>
        <p:nvSpPr>
          <p:cNvPr id="3" name="Text Placeholder 2"/>
          <p:cNvSpPr>
            <a:spLocks noGrp="1"/>
          </p:cNvSpPr>
          <p:nvPr>
            <p:ph type="body" idx="1"/>
          </p:nvPr>
        </p:nvSpPr>
        <p:spPr/>
        <p:txBody>
          <a:bodyPr/>
          <a:lstStyle/>
          <a:p>
            <a:pPr marL="114300" indent="0">
              <a:buNone/>
            </a:pPr>
            <a:r>
              <a:rPr lang="en-GB" dirty="0">
                <a:solidFill>
                  <a:srgbClr val="FF0000"/>
                </a:solidFill>
              </a:rPr>
              <a:t>Market research </a:t>
            </a:r>
            <a:r>
              <a:rPr lang="en-GB" dirty="0"/>
              <a:t>is the planned process of collecting, analysing and evaluating information and data about customers and markets.  Effective market research helps organisations to make decisions about the types of </a:t>
            </a:r>
            <a:r>
              <a:rPr lang="en-GB" dirty="0">
                <a:solidFill>
                  <a:srgbClr val="FF0000"/>
                </a:solidFill>
              </a:rPr>
              <a:t>products</a:t>
            </a:r>
            <a:r>
              <a:rPr lang="en-GB" dirty="0"/>
              <a:t> their customers want, the </a:t>
            </a:r>
            <a:r>
              <a:rPr lang="en-GB" dirty="0">
                <a:solidFill>
                  <a:srgbClr val="FF0000"/>
                </a:solidFill>
              </a:rPr>
              <a:t>price</a:t>
            </a:r>
            <a:r>
              <a:rPr lang="en-GB" dirty="0"/>
              <a:t> they are prepared to pay, </a:t>
            </a:r>
            <a:r>
              <a:rPr lang="en-GB" dirty="0">
                <a:solidFill>
                  <a:srgbClr val="FF0000"/>
                </a:solidFill>
              </a:rPr>
              <a:t>where</a:t>
            </a:r>
            <a:r>
              <a:rPr lang="en-GB" dirty="0"/>
              <a:t> they prefer to buy the product and how it should be </a:t>
            </a:r>
            <a:r>
              <a:rPr lang="en-GB" dirty="0" smtClean="0">
                <a:solidFill>
                  <a:srgbClr val="FF0000"/>
                </a:solidFill>
              </a:rPr>
              <a:t>promoted</a:t>
            </a:r>
            <a:r>
              <a:rPr lang="en-GB" dirty="0" smtClean="0"/>
              <a:t> (the 4P’s).  </a:t>
            </a:r>
            <a:r>
              <a:rPr lang="en-GB" dirty="0"/>
              <a:t>The market research process is therefore closely linked to the development of an effective </a:t>
            </a:r>
            <a:r>
              <a:rPr lang="en-GB" dirty="0">
                <a:solidFill>
                  <a:srgbClr val="FF0000"/>
                </a:solidFill>
              </a:rPr>
              <a:t>marketing mix </a:t>
            </a:r>
            <a:r>
              <a:rPr lang="en-GB" dirty="0"/>
              <a:t>and underpins an organisation’s </a:t>
            </a:r>
            <a:r>
              <a:rPr lang="en-GB" dirty="0">
                <a:solidFill>
                  <a:srgbClr val="FF0000"/>
                </a:solidFill>
              </a:rPr>
              <a:t>marketing strategy</a:t>
            </a:r>
            <a:r>
              <a:rPr lang="en-GB" dirty="0"/>
              <a:t>.</a:t>
            </a:r>
          </a:p>
          <a:p>
            <a:endParaRPr lang="en-GB" dirty="0"/>
          </a:p>
        </p:txBody>
      </p:sp>
    </p:spTree>
    <p:extLst>
      <p:ext uri="{BB962C8B-B14F-4D97-AF65-F5344CB8AC3E}">
        <p14:creationId xmlns:p14="http://schemas.microsoft.com/office/powerpoint/2010/main" val="11890886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2"/>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Response rates</a:t>
            </a:r>
            <a:endParaRPr/>
          </a:p>
        </p:txBody>
      </p:sp>
      <p:sp>
        <p:nvSpPr>
          <p:cNvPr id="291" name="Google Shape;291;p32"/>
          <p:cNvSpPr txBox="1">
            <a:spLocks noGrp="1"/>
          </p:cNvSpPr>
          <p:nvPr>
            <p:ph type="body" idx="1"/>
          </p:nvPr>
        </p:nvSpPr>
        <p:spPr>
          <a:xfrm>
            <a:off x="838200" y="1825625"/>
            <a:ext cx="10515600" cy="1043699"/>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Certain factors must be taken into consideration that could affect the response rate to any questionnaire or survey. </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097282" y="858644"/>
            <a:ext cx="10420853" cy="4939989"/>
          </a:xfrm>
          <a:prstGeom prst="rect">
            <a:avLst/>
          </a:prstGeom>
        </p:spPr>
      </p:pic>
    </p:spTree>
    <p:extLst>
      <p:ext uri="{BB962C8B-B14F-4D97-AF65-F5344CB8AC3E}">
        <p14:creationId xmlns:p14="http://schemas.microsoft.com/office/powerpoint/2010/main" val="21640778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0"/>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Qualitative research</a:t>
            </a:r>
            <a:endParaRPr/>
          </a:p>
        </p:txBody>
      </p:sp>
      <p:sp>
        <p:nvSpPr>
          <p:cNvPr id="347" name="Google Shape;347;p40"/>
          <p:cNvSpPr txBox="1">
            <a:spLocks noGrp="1"/>
          </p:cNvSpPr>
          <p:nvPr>
            <p:ph type="body" idx="1"/>
          </p:nvPr>
        </p:nvSpPr>
        <p:spPr>
          <a:xfrm>
            <a:off x="838200" y="1825625"/>
            <a:ext cx="10515600" cy="3364561"/>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This is used to gain an understanding of what customers are thinking and motivates them. </a:t>
            </a:r>
            <a:endParaRPr/>
          </a:p>
          <a:p>
            <a:pPr marL="228600" lvl="0" indent="-228600" algn="l" rtl="0">
              <a:lnSpc>
                <a:spcPct val="90000"/>
              </a:lnSpc>
              <a:spcBef>
                <a:spcPts val="1000"/>
              </a:spcBef>
              <a:spcAft>
                <a:spcPts val="0"/>
              </a:spcAft>
              <a:buClr>
                <a:schemeClr val="dk1"/>
              </a:buClr>
              <a:buSzPts val="2800"/>
              <a:buChar char="•"/>
            </a:pPr>
            <a:r>
              <a:rPr lang="en-GB"/>
              <a:t>It can provide an insight into a problem or it can help to develop ideas.</a:t>
            </a:r>
            <a:endParaRPr/>
          </a:p>
          <a:p>
            <a:pPr marL="228600" lvl="0" indent="-228600" algn="l" rtl="0">
              <a:lnSpc>
                <a:spcPct val="90000"/>
              </a:lnSpc>
              <a:spcBef>
                <a:spcPts val="1000"/>
              </a:spcBef>
              <a:spcAft>
                <a:spcPts val="0"/>
              </a:spcAft>
              <a:buClr>
                <a:schemeClr val="dk1"/>
              </a:buClr>
              <a:buSzPts val="2800"/>
              <a:buChar char="•"/>
            </a:pPr>
            <a:r>
              <a:rPr lang="en-GB"/>
              <a:t>Quite often Qualitative research is gathered through face-to-face interviews or focus groups where respondents are encouraged to elaborate on their answers.</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41"/>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Advantages</a:t>
            </a:r>
            <a:endParaRPr/>
          </a:p>
        </p:txBody>
      </p:sp>
      <p:sp>
        <p:nvSpPr>
          <p:cNvPr id="353" name="Google Shape;353;p41"/>
          <p:cNvSpPr txBox="1">
            <a:spLocks noGrp="1"/>
          </p:cNvSpPr>
          <p:nvPr>
            <p:ph type="body" idx="1"/>
          </p:nvPr>
        </p:nvSpPr>
        <p:spPr>
          <a:xfrm>
            <a:off x="838200" y="1966459"/>
            <a:ext cx="10515600" cy="4351338"/>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This can capture changing attitudes within a target group such as consumers of a product or service, or attitudes in the workplace. </a:t>
            </a:r>
            <a:endParaRPr/>
          </a:p>
          <a:p>
            <a:pPr marL="228600" lvl="0" indent="-228600" algn="l" rtl="0">
              <a:lnSpc>
                <a:spcPct val="90000"/>
              </a:lnSpc>
              <a:spcBef>
                <a:spcPts val="1000"/>
              </a:spcBef>
              <a:spcAft>
                <a:spcPts val="0"/>
              </a:spcAft>
              <a:buClr>
                <a:schemeClr val="dk1"/>
              </a:buClr>
              <a:buSzPts val="2800"/>
              <a:buChar char="•"/>
            </a:pPr>
            <a:r>
              <a:rPr lang="en-GB"/>
              <a:t>This type of research does not have the limitations that quantitative methods have.  If responses don’t fit the researcher’s expectation that’s equally useful qualitative data to add context and perhaps explain something which numbers alone are unable to reveal. </a:t>
            </a:r>
            <a:endParaRPr/>
          </a:p>
          <a:p>
            <a:pPr marL="228600" lvl="0" indent="-228600" algn="l" rtl="0">
              <a:lnSpc>
                <a:spcPct val="90000"/>
              </a:lnSpc>
              <a:spcBef>
                <a:spcPts val="1000"/>
              </a:spcBef>
              <a:spcAft>
                <a:spcPts val="0"/>
              </a:spcAft>
              <a:buClr>
                <a:schemeClr val="dk1"/>
              </a:buClr>
              <a:buSzPts val="2800"/>
              <a:buChar char="•"/>
            </a:pPr>
            <a:r>
              <a:rPr lang="en-GB"/>
              <a:t>This type of research provides a much more flexible approach, the questions, the groups of people and settings can be changed. </a:t>
            </a:r>
            <a:endParaRPr/>
          </a:p>
          <a:p>
            <a:pPr marL="228600" lvl="0" indent="-228600" algn="l" rtl="0">
              <a:lnSpc>
                <a:spcPct val="90000"/>
              </a:lnSpc>
              <a:spcBef>
                <a:spcPts val="1000"/>
              </a:spcBef>
              <a:spcAft>
                <a:spcPts val="0"/>
              </a:spcAft>
              <a:buClr>
                <a:schemeClr val="dk1"/>
              </a:buClr>
              <a:buSzPts val="2800"/>
              <a:buChar char="•"/>
            </a:pPr>
            <a:r>
              <a:rPr lang="en-GB"/>
              <a:t>This type of research can be more targeted on specific sample groups.</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42"/>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Disadvantages</a:t>
            </a:r>
            <a:endParaRPr/>
          </a:p>
        </p:txBody>
      </p:sp>
      <p:sp>
        <p:nvSpPr>
          <p:cNvPr id="359" name="Google Shape;359;p42"/>
          <p:cNvSpPr txBox="1">
            <a:spLocks noGrp="1"/>
          </p:cNvSpPr>
          <p:nvPr>
            <p:ph type="body" idx="1"/>
          </p:nvPr>
        </p:nvSpPr>
        <p:spPr>
          <a:xfrm>
            <a:off x="838200" y="1845355"/>
            <a:ext cx="10515600" cy="3167289"/>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Sample size can be a big issue. For example if you have found out information/opinions that is for 200 employees but you have only asked 5 employees in your research this questions whether the opinions reflect the other 97.5% of employees? </a:t>
            </a:r>
            <a:endParaRPr/>
          </a:p>
          <a:p>
            <a:pPr marL="228600" lvl="0" indent="-228600" algn="l" rtl="0">
              <a:lnSpc>
                <a:spcPct val="90000"/>
              </a:lnSpc>
              <a:spcBef>
                <a:spcPts val="1000"/>
              </a:spcBef>
              <a:spcAft>
                <a:spcPts val="0"/>
              </a:spcAft>
              <a:buClr>
                <a:schemeClr val="dk1"/>
              </a:buClr>
              <a:buSzPts val="2800"/>
              <a:buChar char="•"/>
            </a:pPr>
            <a:r>
              <a:rPr lang="en-GB"/>
              <a:t>Are the questions bias so the answers received are the ones that are required?</a:t>
            </a:r>
            <a:endParaRPr/>
          </a:p>
          <a:p>
            <a:pPr marL="228600" lvl="0" indent="-228600" algn="l" rtl="0">
              <a:lnSpc>
                <a:spcPct val="90000"/>
              </a:lnSpc>
              <a:spcBef>
                <a:spcPts val="1000"/>
              </a:spcBef>
              <a:spcAft>
                <a:spcPts val="0"/>
              </a:spcAft>
              <a:buClr>
                <a:schemeClr val="dk1"/>
              </a:buClr>
              <a:buSzPts val="2800"/>
              <a:buChar char="•"/>
            </a:pPr>
            <a:r>
              <a:rPr lang="en-GB"/>
              <a:t>Are the right people being asked?</a:t>
            </a: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43"/>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Quantitative </a:t>
            </a:r>
            <a:endParaRPr/>
          </a:p>
        </p:txBody>
      </p:sp>
      <p:sp>
        <p:nvSpPr>
          <p:cNvPr id="366" name="Google Shape;366;p43"/>
          <p:cNvSpPr txBox="1">
            <a:spLocks noGrp="1"/>
          </p:cNvSpPr>
          <p:nvPr>
            <p:ph type="body" idx="1"/>
          </p:nvPr>
        </p:nvSpPr>
        <p:spPr>
          <a:xfrm>
            <a:off x="838200" y="1825625"/>
            <a:ext cx="10515600" cy="3951061"/>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This is where customers or potential customers are asked structured questions so that hard facts can be obtained.</a:t>
            </a:r>
            <a:endParaRPr/>
          </a:p>
          <a:p>
            <a:pPr marL="228600" lvl="0" indent="-228600" algn="l" rtl="0">
              <a:lnSpc>
                <a:spcPct val="90000"/>
              </a:lnSpc>
              <a:spcBef>
                <a:spcPts val="1000"/>
              </a:spcBef>
              <a:spcAft>
                <a:spcPts val="0"/>
              </a:spcAft>
              <a:buClr>
                <a:schemeClr val="dk1"/>
              </a:buClr>
              <a:buSzPts val="2800"/>
              <a:buChar char="•"/>
            </a:pPr>
            <a:r>
              <a:rPr lang="en-GB"/>
              <a:t>The questions are likely to be closed questions and do not allow the respondent to elaborate on their answers or give their opinions.</a:t>
            </a:r>
            <a:endParaRPr/>
          </a:p>
          <a:p>
            <a:pPr marL="228600" lvl="0" indent="-228600" algn="l" rtl="0">
              <a:lnSpc>
                <a:spcPct val="90000"/>
              </a:lnSpc>
              <a:spcBef>
                <a:spcPts val="1000"/>
              </a:spcBef>
              <a:spcAft>
                <a:spcPts val="0"/>
              </a:spcAft>
              <a:buClr>
                <a:schemeClr val="dk1"/>
              </a:buClr>
              <a:buSzPts val="2800"/>
              <a:buChar char="•"/>
            </a:pPr>
            <a:r>
              <a:rPr lang="en-GB"/>
              <a:t>From these replies, statistical data can be drawn up and analysed.</a:t>
            </a:r>
            <a:endParaRPr/>
          </a:p>
          <a:p>
            <a:pPr marL="228600" lvl="0" indent="-228600" algn="l" rtl="0">
              <a:lnSpc>
                <a:spcPct val="90000"/>
              </a:lnSpc>
              <a:spcBef>
                <a:spcPts val="1000"/>
              </a:spcBef>
              <a:spcAft>
                <a:spcPts val="0"/>
              </a:spcAft>
              <a:buClr>
                <a:schemeClr val="dk1"/>
              </a:buClr>
              <a:buSzPts val="2800"/>
              <a:buChar char="•"/>
            </a:pPr>
            <a:r>
              <a:rPr lang="en-GB"/>
              <a:t>Quantitative research is usually through surveys or questionnaires.</a:t>
            </a:r>
            <a:endParaRPr/>
          </a:p>
          <a:p>
            <a:pPr marL="228600" lvl="0" indent="-228600" algn="l" rtl="0">
              <a:lnSpc>
                <a:spcPct val="90000"/>
              </a:lnSpc>
              <a:spcBef>
                <a:spcPts val="1000"/>
              </a:spcBef>
              <a:spcAft>
                <a:spcPts val="0"/>
              </a:spcAft>
              <a:buClr>
                <a:schemeClr val="dk1"/>
              </a:buClr>
              <a:buSzPts val="2800"/>
              <a:buChar char="•"/>
            </a:pPr>
            <a:r>
              <a:rPr lang="en-GB"/>
              <a:t>By asking a large group of people the same questions, a business can build up a picture. </a:t>
            </a:r>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370"/>
        <p:cNvGrpSpPr/>
        <p:nvPr/>
      </p:nvGrpSpPr>
      <p:grpSpPr>
        <a:xfrm>
          <a:off x="0" y="0"/>
          <a:ext cx="0" cy="0"/>
          <a:chOff x="0" y="0"/>
          <a:chExt cx="0" cy="0"/>
        </a:xfrm>
      </p:grpSpPr>
      <p:sp>
        <p:nvSpPr>
          <p:cNvPr id="371" name="Google Shape;371;p44"/>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What businesses use Quantitative research for?</a:t>
            </a:r>
            <a:endParaRPr/>
          </a:p>
        </p:txBody>
      </p:sp>
      <p:sp>
        <p:nvSpPr>
          <p:cNvPr id="372" name="Google Shape;372;p44"/>
          <p:cNvSpPr txBox="1">
            <a:spLocks noGrp="1"/>
          </p:cNvSpPr>
          <p:nvPr>
            <p:ph type="body" idx="1"/>
          </p:nvPr>
        </p:nvSpPr>
        <p:spPr>
          <a:xfrm>
            <a:off x="838200" y="2202997"/>
            <a:ext cx="10515600" cy="2847975"/>
          </a:xfrm>
          <a:prstGeom prst="rect">
            <a:avLst/>
          </a:prstGeom>
          <a:noFill/>
          <a:ln w="5715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To rank employees and work units</a:t>
            </a:r>
            <a:endParaRPr/>
          </a:p>
          <a:p>
            <a:pPr marL="228600" lvl="0" indent="-228600" algn="l" rtl="0">
              <a:lnSpc>
                <a:spcPct val="90000"/>
              </a:lnSpc>
              <a:spcBef>
                <a:spcPts val="1000"/>
              </a:spcBef>
              <a:spcAft>
                <a:spcPts val="0"/>
              </a:spcAft>
              <a:buClr>
                <a:schemeClr val="dk1"/>
              </a:buClr>
              <a:buSzPts val="2800"/>
              <a:buChar char="•"/>
            </a:pPr>
            <a:r>
              <a:rPr lang="en-GB"/>
              <a:t>To award raises or promotion</a:t>
            </a:r>
            <a:endParaRPr/>
          </a:p>
          <a:p>
            <a:pPr marL="228600" lvl="0" indent="-228600" algn="l" rtl="0">
              <a:lnSpc>
                <a:spcPct val="90000"/>
              </a:lnSpc>
              <a:spcBef>
                <a:spcPts val="1000"/>
              </a:spcBef>
              <a:spcAft>
                <a:spcPts val="0"/>
              </a:spcAft>
              <a:buClr>
                <a:schemeClr val="dk1"/>
              </a:buClr>
              <a:buSzPts val="2800"/>
              <a:buChar char="•"/>
            </a:pPr>
            <a:r>
              <a:rPr lang="en-GB"/>
              <a:t>To measure and justify termination or disciplining of staff</a:t>
            </a:r>
            <a:endParaRPr/>
          </a:p>
          <a:p>
            <a:pPr marL="228600" lvl="0" indent="-228600" algn="l" rtl="0">
              <a:lnSpc>
                <a:spcPct val="90000"/>
              </a:lnSpc>
              <a:spcBef>
                <a:spcPts val="1000"/>
              </a:spcBef>
              <a:spcAft>
                <a:spcPts val="0"/>
              </a:spcAft>
              <a:buClr>
                <a:schemeClr val="dk1"/>
              </a:buClr>
              <a:buSzPts val="2800"/>
              <a:buChar char="•"/>
            </a:pPr>
            <a:r>
              <a:rPr lang="en-GB"/>
              <a:t>To measure productivity</a:t>
            </a:r>
            <a:endParaRPr/>
          </a:p>
          <a:p>
            <a:pPr marL="228600" lvl="0" indent="-228600" algn="l" rtl="0">
              <a:lnSpc>
                <a:spcPct val="90000"/>
              </a:lnSpc>
              <a:spcBef>
                <a:spcPts val="1000"/>
              </a:spcBef>
              <a:spcAft>
                <a:spcPts val="0"/>
              </a:spcAft>
              <a:buClr>
                <a:schemeClr val="dk1"/>
              </a:buClr>
              <a:buSzPts val="2800"/>
              <a:buChar char="•"/>
            </a:pPr>
            <a:r>
              <a:rPr lang="en-GB"/>
              <a:t>To measure group/ individuals targets</a:t>
            </a:r>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Google Shape;377;p45"/>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Advantages</a:t>
            </a:r>
            <a:endParaRPr/>
          </a:p>
        </p:txBody>
      </p:sp>
      <p:sp>
        <p:nvSpPr>
          <p:cNvPr id="378" name="Google Shape;378;p45"/>
          <p:cNvSpPr txBox="1">
            <a:spLocks noGrp="1"/>
          </p:cNvSpPr>
          <p:nvPr>
            <p:ph type="body" idx="1"/>
          </p:nvPr>
        </p:nvSpPr>
        <p:spPr>
          <a:xfrm>
            <a:off x="838200" y="1825625"/>
            <a:ext cx="10515600" cy="2398032"/>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GB"/>
              <a:t>Each answer is standardised to reduce bias when collecting and analysing data.</a:t>
            </a:r>
            <a:endParaRPr/>
          </a:p>
          <a:p>
            <a:pPr marL="228600" lvl="0" indent="-228600" algn="l" rtl="0">
              <a:lnSpc>
                <a:spcPct val="90000"/>
              </a:lnSpc>
              <a:spcBef>
                <a:spcPts val="1000"/>
              </a:spcBef>
              <a:spcAft>
                <a:spcPts val="0"/>
              </a:spcAft>
              <a:buClr>
                <a:schemeClr val="dk1"/>
              </a:buClr>
              <a:buSzPts val="2800"/>
              <a:buChar char="•"/>
            </a:pPr>
            <a:r>
              <a:rPr lang="en-GB"/>
              <a:t>The results are valid and reliable.</a:t>
            </a:r>
            <a:endParaRPr/>
          </a:p>
          <a:p>
            <a:pPr marL="228600" lvl="0" indent="-228600" algn="l" rtl="0">
              <a:lnSpc>
                <a:spcPct val="90000"/>
              </a:lnSpc>
              <a:spcBef>
                <a:spcPts val="1000"/>
              </a:spcBef>
              <a:spcAft>
                <a:spcPts val="0"/>
              </a:spcAft>
              <a:buClr>
                <a:schemeClr val="dk1"/>
              </a:buClr>
              <a:buSzPts val="2800"/>
              <a:buChar char="•"/>
            </a:pPr>
            <a:r>
              <a:rPr lang="en-GB"/>
              <a:t>This type of research is very good when the research involves numbers.</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82"/>
        <p:cNvGrpSpPr/>
        <p:nvPr/>
      </p:nvGrpSpPr>
      <p:grpSpPr>
        <a:xfrm>
          <a:off x="0" y="0"/>
          <a:ext cx="0" cy="0"/>
          <a:chOff x="0" y="0"/>
          <a:chExt cx="0" cy="0"/>
        </a:xfrm>
      </p:grpSpPr>
      <p:sp>
        <p:nvSpPr>
          <p:cNvPr id="383" name="Google Shape;383;p46"/>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Disadvantages</a:t>
            </a:r>
            <a:endParaRPr/>
          </a:p>
        </p:txBody>
      </p:sp>
      <p:sp>
        <p:nvSpPr>
          <p:cNvPr id="384" name="Google Shape;384;p46"/>
          <p:cNvSpPr txBox="1">
            <a:spLocks noGrp="1"/>
          </p:cNvSpPr>
          <p:nvPr>
            <p:ph type="body" idx="1"/>
          </p:nvPr>
        </p:nvSpPr>
        <p:spPr>
          <a:xfrm>
            <a:off x="838200" y="1825625"/>
            <a:ext cx="10515600" cy="1603375"/>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GB"/>
              <a:t>As  quantitative research involves numbers it is not useful for all types of research.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5636014" y="1045426"/>
            <a:ext cx="6375112" cy="4697451"/>
          </a:xfrm>
          <a:prstGeom prst="rect">
            <a:avLst/>
          </a:prstGeom>
        </p:spPr>
      </p:pic>
      <p:sp>
        <p:nvSpPr>
          <p:cNvPr id="5" name="Title 4"/>
          <p:cNvSpPr>
            <a:spLocks noGrp="1"/>
          </p:cNvSpPr>
          <p:nvPr>
            <p:ph type="title"/>
          </p:nvPr>
        </p:nvSpPr>
        <p:spPr/>
        <p:txBody>
          <a:bodyPr/>
          <a:lstStyle/>
          <a:p>
            <a:r>
              <a:rPr lang="en-GB" dirty="0" smtClean="0"/>
              <a:t>Prepare a Market Research Activity</a:t>
            </a:r>
            <a:endParaRPr lang="en-GB" dirty="0"/>
          </a:p>
        </p:txBody>
      </p:sp>
      <p:sp>
        <p:nvSpPr>
          <p:cNvPr id="7" name="Text Placeholder 6"/>
          <p:cNvSpPr>
            <a:spLocks noGrp="1"/>
          </p:cNvSpPr>
          <p:nvPr>
            <p:ph type="body" idx="2"/>
          </p:nvPr>
        </p:nvSpPr>
        <p:spPr/>
        <p:txBody>
          <a:bodyPr/>
          <a:lstStyle/>
          <a:p>
            <a:r>
              <a:rPr lang="en-GB" sz="1800" dirty="0" smtClean="0"/>
              <a:t>A market research plan will identify:</a:t>
            </a:r>
          </a:p>
          <a:p>
            <a:pPr marL="514350" indent="-285750">
              <a:buFont typeface="Arial" panose="020B0604020202020204" pitchFamily="34" charset="0"/>
              <a:buChar char="•"/>
            </a:pPr>
            <a:r>
              <a:rPr lang="en-GB" sz="1800" dirty="0" smtClean="0"/>
              <a:t>The objectives of the market research activity (in line with their organisational aims and objectives)</a:t>
            </a:r>
          </a:p>
          <a:p>
            <a:pPr marL="514350" indent="-285750">
              <a:buFont typeface="Arial" panose="020B0604020202020204" pitchFamily="34" charset="0"/>
              <a:buChar char="•"/>
            </a:pPr>
            <a:r>
              <a:rPr lang="en-GB" sz="1800" dirty="0" smtClean="0"/>
              <a:t>The research methods that are most suitable to achieve the objectives using primary and secondary sources</a:t>
            </a:r>
          </a:p>
          <a:p>
            <a:pPr marL="514350" indent="-285750">
              <a:buFont typeface="Arial" panose="020B0604020202020204" pitchFamily="34" charset="0"/>
              <a:buChar char="•"/>
            </a:pPr>
            <a:r>
              <a:rPr lang="en-GB" sz="1800" dirty="0" smtClean="0"/>
              <a:t>The target group in which to focus research on</a:t>
            </a:r>
          </a:p>
          <a:p>
            <a:pPr marL="228600" indent="0"/>
            <a:endParaRPr lang="en-GB" dirty="0" smtClean="0"/>
          </a:p>
          <a:p>
            <a:endParaRPr lang="en-GB" dirty="0"/>
          </a:p>
        </p:txBody>
      </p:sp>
    </p:spTree>
    <p:extLst>
      <p:ext uri="{BB962C8B-B14F-4D97-AF65-F5344CB8AC3E}">
        <p14:creationId xmlns:p14="http://schemas.microsoft.com/office/powerpoint/2010/main" val="1014497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3"/>
          <p:cNvSpPr txBox="1">
            <a:spLocks noGrp="1"/>
          </p:cNvSpPr>
          <p:nvPr>
            <p:ph type="title"/>
          </p:nvPr>
        </p:nvSpPr>
        <p:spPr>
          <a:xfrm>
            <a:off x="913775" y="618518"/>
            <a:ext cx="10364451" cy="1296344"/>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u="sng"/>
              <a:t>Purpose of market research </a:t>
            </a:r>
            <a:endParaRPr/>
          </a:p>
        </p:txBody>
      </p:sp>
      <p:sp>
        <p:nvSpPr>
          <p:cNvPr id="108" name="Google Shape;108;p3"/>
          <p:cNvSpPr txBox="1">
            <a:spLocks noGrp="1"/>
          </p:cNvSpPr>
          <p:nvPr>
            <p:ph type="body" idx="1"/>
          </p:nvPr>
        </p:nvSpPr>
        <p:spPr>
          <a:xfrm>
            <a:off x="913775" y="2313303"/>
            <a:ext cx="10363826" cy="4087497"/>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70000"/>
              </a:lnSpc>
              <a:spcBef>
                <a:spcPts val="0"/>
              </a:spcBef>
              <a:spcAft>
                <a:spcPts val="0"/>
              </a:spcAft>
              <a:buClr>
                <a:schemeClr val="dk1"/>
              </a:buClr>
              <a:buSzPts val="1750"/>
              <a:buNone/>
            </a:pPr>
            <a:r>
              <a:rPr lang="en-GB" sz="2400" dirty="0"/>
              <a:t>Organisations use market research to see whether a business idea is viable or to help identify a gap for a new product or service in a particular sector.  So, the research can:</a:t>
            </a:r>
            <a:endParaRPr sz="4000" dirty="0"/>
          </a:p>
          <a:p>
            <a:pPr marL="228600" lvl="0" indent="-228600" algn="l" rtl="0">
              <a:lnSpc>
                <a:spcPct val="70000"/>
              </a:lnSpc>
              <a:spcBef>
                <a:spcPts val="1000"/>
              </a:spcBef>
              <a:spcAft>
                <a:spcPts val="0"/>
              </a:spcAft>
              <a:buClr>
                <a:schemeClr val="dk1"/>
              </a:buClr>
              <a:buSzPts val="1750"/>
              <a:buChar char="•"/>
            </a:pPr>
            <a:r>
              <a:rPr lang="en-GB" sz="2400" dirty="0"/>
              <a:t>Identify or review the target market</a:t>
            </a:r>
            <a:endParaRPr sz="4000" dirty="0"/>
          </a:p>
          <a:p>
            <a:pPr marL="228600" lvl="0" indent="-228600" algn="l" rtl="0">
              <a:lnSpc>
                <a:spcPct val="70000"/>
              </a:lnSpc>
              <a:spcBef>
                <a:spcPts val="1000"/>
              </a:spcBef>
              <a:spcAft>
                <a:spcPts val="0"/>
              </a:spcAft>
              <a:buClr>
                <a:schemeClr val="dk1"/>
              </a:buClr>
              <a:buSzPts val="1750"/>
              <a:buChar char="•"/>
            </a:pPr>
            <a:r>
              <a:rPr lang="en-GB" sz="2400" dirty="0" smtClean="0"/>
              <a:t>Identify trends </a:t>
            </a:r>
            <a:r>
              <a:rPr lang="en-GB" sz="2400" dirty="0"/>
              <a:t>and fashions</a:t>
            </a:r>
            <a:endParaRPr sz="4000" dirty="0"/>
          </a:p>
          <a:p>
            <a:pPr marL="228600" lvl="0" indent="-228600" algn="l" rtl="0">
              <a:lnSpc>
                <a:spcPct val="70000"/>
              </a:lnSpc>
              <a:spcBef>
                <a:spcPts val="1000"/>
              </a:spcBef>
              <a:spcAft>
                <a:spcPts val="0"/>
              </a:spcAft>
              <a:buClr>
                <a:schemeClr val="dk1"/>
              </a:buClr>
              <a:buSzPts val="1750"/>
              <a:buChar char="•"/>
            </a:pPr>
            <a:r>
              <a:rPr lang="en-GB" sz="2400" dirty="0"/>
              <a:t>Establish customer needs</a:t>
            </a:r>
            <a:endParaRPr sz="4000" dirty="0"/>
          </a:p>
          <a:p>
            <a:pPr marL="228600" lvl="0" indent="-228600" algn="l" rtl="0">
              <a:lnSpc>
                <a:spcPct val="70000"/>
              </a:lnSpc>
              <a:spcBef>
                <a:spcPts val="1000"/>
              </a:spcBef>
              <a:spcAft>
                <a:spcPts val="0"/>
              </a:spcAft>
              <a:buClr>
                <a:schemeClr val="dk1"/>
              </a:buClr>
              <a:buSzPts val="1750"/>
              <a:buChar char="•"/>
            </a:pPr>
            <a:r>
              <a:rPr lang="en-GB" sz="2400" dirty="0"/>
              <a:t>Identify a gap in the market or changes in the market</a:t>
            </a:r>
            <a:endParaRPr sz="4000" dirty="0"/>
          </a:p>
          <a:p>
            <a:pPr marL="228600" lvl="0" indent="-228600" algn="l" rtl="0">
              <a:lnSpc>
                <a:spcPct val="70000"/>
              </a:lnSpc>
              <a:spcBef>
                <a:spcPts val="1000"/>
              </a:spcBef>
              <a:spcAft>
                <a:spcPts val="0"/>
              </a:spcAft>
              <a:buClr>
                <a:schemeClr val="dk1"/>
              </a:buClr>
              <a:buSzPts val="1750"/>
              <a:buChar char="•"/>
            </a:pPr>
            <a:r>
              <a:rPr lang="en-GB" sz="2400" dirty="0"/>
              <a:t>Identify competitors</a:t>
            </a:r>
            <a:endParaRPr sz="4000" dirty="0"/>
          </a:p>
          <a:p>
            <a:pPr marL="228600" lvl="0" indent="-228600" algn="l" rtl="0">
              <a:lnSpc>
                <a:spcPct val="70000"/>
              </a:lnSpc>
              <a:spcBef>
                <a:spcPts val="1000"/>
              </a:spcBef>
              <a:spcAft>
                <a:spcPts val="0"/>
              </a:spcAft>
              <a:buClr>
                <a:schemeClr val="dk1"/>
              </a:buClr>
              <a:buSzPts val="1750"/>
              <a:buChar char="•"/>
            </a:pPr>
            <a:r>
              <a:rPr lang="en-GB" sz="2400" dirty="0"/>
              <a:t>Effectiveness of promotional activities.</a:t>
            </a:r>
            <a:endParaRPr sz="4000" dirty="0"/>
          </a:p>
          <a:p>
            <a:pPr marL="0" lvl="0" indent="0" algn="l" rtl="0">
              <a:lnSpc>
                <a:spcPct val="70000"/>
              </a:lnSpc>
              <a:spcBef>
                <a:spcPts val="1000"/>
              </a:spcBef>
              <a:spcAft>
                <a:spcPts val="0"/>
              </a:spcAft>
              <a:buClr>
                <a:schemeClr val="dk1"/>
              </a:buClr>
              <a:buSzPts val="1750"/>
              <a:buNone/>
            </a:pPr>
            <a:endParaRPr sz="2400" dirty="0"/>
          </a:p>
          <a:p>
            <a:pPr marL="0" lvl="0" indent="0" algn="l" rtl="0">
              <a:lnSpc>
                <a:spcPct val="70000"/>
              </a:lnSpc>
              <a:spcBef>
                <a:spcPts val="1000"/>
              </a:spcBef>
              <a:spcAft>
                <a:spcPts val="0"/>
              </a:spcAft>
              <a:buClr>
                <a:schemeClr val="dk1"/>
              </a:buClr>
              <a:buSzPts val="1750"/>
              <a:buNone/>
            </a:pPr>
            <a:r>
              <a:rPr lang="en-GB" sz="2400" dirty="0"/>
              <a:t>This data will support the marketing and other business decisions that the organisations makes and reduce the risk involved in making those decisions</a:t>
            </a:r>
            <a:r>
              <a:rPr lang="en-GB" sz="2400" dirty="0" smtClean="0"/>
              <a:t>.</a:t>
            </a:r>
          </a:p>
          <a:p>
            <a:pPr marL="0" lvl="0" indent="0" algn="l" rtl="0">
              <a:lnSpc>
                <a:spcPct val="70000"/>
              </a:lnSpc>
              <a:spcBef>
                <a:spcPts val="1000"/>
              </a:spcBef>
              <a:spcAft>
                <a:spcPts val="0"/>
              </a:spcAft>
              <a:buClr>
                <a:schemeClr val="dk1"/>
              </a:buClr>
              <a:buSzPts val="1750"/>
              <a:buNone/>
            </a:pPr>
            <a:endParaRPr lang="en-GB" sz="1750" dirty="0" smtClean="0"/>
          </a:p>
          <a:p>
            <a:pPr marL="0" lvl="0" indent="0" algn="l" rtl="0">
              <a:lnSpc>
                <a:spcPct val="70000"/>
              </a:lnSpc>
              <a:spcBef>
                <a:spcPts val="1000"/>
              </a:spcBef>
              <a:spcAft>
                <a:spcPts val="0"/>
              </a:spcAft>
              <a:buClr>
                <a:schemeClr val="dk1"/>
              </a:buClr>
              <a:buSzPts val="1750"/>
              <a:buNone/>
            </a:pPr>
            <a:endParaRPr lang="en-GB" sz="1750" dirty="0"/>
          </a:p>
          <a:p>
            <a:pPr marL="0" lvl="0" indent="0" algn="l" rtl="0">
              <a:lnSpc>
                <a:spcPct val="70000"/>
              </a:lnSpc>
              <a:spcBef>
                <a:spcPts val="1000"/>
              </a:spcBef>
              <a:spcAft>
                <a:spcPts val="0"/>
              </a:spcAft>
              <a:buClr>
                <a:schemeClr val="dk1"/>
              </a:buClr>
              <a:buSzPts val="175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9"/>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Primary research</a:t>
            </a:r>
            <a:endParaRPr/>
          </a:p>
        </p:txBody>
      </p:sp>
      <p:sp>
        <p:nvSpPr>
          <p:cNvPr id="147" name="Google Shape;147;p9"/>
          <p:cNvSpPr txBox="1">
            <a:spLocks noGrp="1"/>
          </p:cNvSpPr>
          <p:nvPr>
            <p:ph type="body" idx="1"/>
          </p:nvPr>
        </p:nvSpPr>
        <p:spPr>
          <a:xfrm>
            <a:off x="838200" y="1825624"/>
            <a:ext cx="10515600" cy="4173732"/>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t" anchorCtr="0">
            <a:normAutofit/>
          </a:bodyPr>
          <a:lstStyle/>
          <a:p>
            <a:pPr marL="228600" lvl="0" indent="-228600">
              <a:spcBef>
                <a:spcPts val="0"/>
              </a:spcBef>
              <a:buSzPts val="2800"/>
            </a:pPr>
            <a:r>
              <a:rPr lang="en-GB" dirty="0"/>
              <a:t>Primary market research is also known as field research.  It refers to any research that involves contact with past, existing or potential </a:t>
            </a:r>
            <a:r>
              <a:rPr lang="en-GB" dirty="0" smtClean="0"/>
              <a:t>customers</a:t>
            </a:r>
          </a:p>
          <a:p>
            <a:pPr marL="228600" lvl="0" indent="-228600">
              <a:spcBef>
                <a:spcPts val="0"/>
              </a:spcBef>
              <a:buSzPts val="2800"/>
            </a:pPr>
            <a:endParaRPr lang="en-GB" dirty="0" smtClean="0"/>
          </a:p>
          <a:p>
            <a:pPr marL="228600" lvl="0" indent="-228600" algn="l" rtl="0">
              <a:lnSpc>
                <a:spcPct val="90000"/>
              </a:lnSpc>
              <a:spcBef>
                <a:spcPts val="0"/>
              </a:spcBef>
              <a:spcAft>
                <a:spcPts val="0"/>
              </a:spcAft>
              <a:buClr>
                <a:schemeClr val="dk1"/>
              </a:buClr>
              <a:buSzPts val="2800"/>
              <a:buChar char="•"/>
            </a:pPr>
            <a:r>
              <a:rPr lang="en-GB" dirty="0" smtClean="0"/>
              <a:t>Research </a:t>
            </a:r>
            <a:r>
              <a:rPr lang="en-GB" dirty="0"/>
              <a:t>is carried out with the named objective, for the first time to answer specific questions. </a:t>
            </a:r>
            <a:endParaRPr lang="en-GB" dirty="0" smtClean="0"/>
          </a:p>
          <a:p>
            <a:pPr marL="228600" lvl="0" indent="-228600" algn="l" rtl="0">
              <a:lnSpc>
                <a:spcPct val="90000"/>
              </a:lnSpc>
              <a:spcBef>
                <a:spcPts val="0"/>
              </a:spcBef>
              <a:spcAft>
                <a:spcPts val="0"/>
              </a:spcAft>
              <a:buClr>
                <a:schemeClr val="dk1"/>
              </a:buClr>
              <a:buSzPts val="2800"/>
              <a:buChar char="•"/>
            </a:pPr>
            <a:endParaRPr dirty="0"/>
          </a:p>
          <a:p>
            <a:pPr marL="228600" lvl="0" indent="-228600" algn="l" rtl="0">
              <a:lnSpc>
                <a:spcPct val="90000"/>
              </a:lnSpc>
              <a:spcBef>
                <a:spcPts val="1000"/>
              </a:spcBef>
              <a:spcAft>
                <a:spcPts val="0"/>
              </a:spcAft>
              <a:buClr>
                <a:schemeClr val="dk1"/>
              </a:buClr>
              <a:buSzPts val="2800"/>
              <a:buChar char="•"/>
            </a:pPr>
            <a:r>
              <a:rPr lang="en-GB" dirty="0"/>
              <a:t>This research is carried out in many ways.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1"/>
          <p:cNvSpPr txBox="1">
            <a:spLocks noGrp="1"/>
          </p:cNvSpPr>
          <p:nvPr>
            <p:ph type="title"/>
          </p:nvPr>
        </p:nvSpPr>
        <p:spPr>
          <a:xfrm>
            <a:off x="838200" y="248746"/>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Online survey/ E- marketing</a:t>
            </a:r>
            <a:endParaRPr/>
          </a:p>
        </p:txBody>
      </p:sp>
      <p:graphicFrame>
        <p:nvGraphicFramePr>
          <p:cNvPr id="160" name="Google Shape;160;p11"/>
          <p:cNvGraphicFramePr/>
          <p:nvPr/>
        </p:nvGraphicFramePr>
        <p:xfrm>
          <a:off x="838200" y="1825625"/>
          <a:ext cx="10515600" cy="188978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Advantages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Large sample sizes</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Inexpensive</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Limited to people with internet access</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3"/>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Postal survey</a:t>
            </a:r>
            <a:endParaRPr/>
          </a:p>
        </p:txBody>
      </p:sp>
      <p:graphicFrame>
        <p:nvGraphicFramePr>
          <p:cNvPr id="174" name="Google Shape;174;p13"/>
          <p:cNvGraphicFramePr/>
          <p:nvPr/>
        </p:nvGraphicFramePr>
        <p:xfrm>
          <a:off x="838200" y="1825625"/>
          <a:ext cx="10515600" cy="274322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Advantages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Inexpensive</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No interviewer training needed</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Questions must be simple and easy to answer</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Response rate very low, incentives sometimes needed.</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2"/>
          <p:cNvSpPr txBox="1">
            <a:spLocks noGrp="1"/>
          </p:cNvSpPr>
          <p:nvPr>
            <p:ph type="title"/>
          </p:nvPr>
        </p:nvSpPr>
        <p:spPr>
          <a:xfrm>
            <a:off x="838200" y="365125"/>
            <a:ext cx="10515600" cy="1325563"/>
          </a:xfrm>
          <a:prstGeom prst="rect">
            <a:avLst/>
          </a:prstGeom>
          <a:noFill/>
          <a:ln w="38100" cap="flat" cmpd="sng">
            <a:solidFill>
              <a:schemeClr val="dk1"/>
            </a:solidFill>
            <a:prstDash val="solid"/>
            <a:round/>
            <a:headEnd type="none" w="sm" len="sm"/>
            <a:tailEnd type="none" w="sm" len="sm"/>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rgbClr val="FF0000"/>
              </a:buClr>
              <a:buSzPts val="4400"/>
              <a:buFont typeface="Calibri"/>
              <a:buNone/>
            </a:pPr>
            <a:r>
              <a:rPr lang="en-GB" b="1" u="sng">
                <a:solidFill>
                  <a:srgbClr val="FF0000"/>
                </a:solidFill>
              </a:rPr>
              <a:t>Face to face interview</a:t>
            </a:r>
            <a:endParaRPr/>
          </a:p>
        </p:txBody>
      </p:sp>
      <p:graphicFrame>
        <p:nvGraphicFramePr>
          <p:cNvPr id="167" name="Google Shape;167;p12"/>
          <p:cNvGraphicFramePr/>
          <p:nvPr/>
        </p:nvGraphicFramePr>
        <p:xfrm>
          <a:off x="838200" y="1825625"/>
          <a:ext cx="10515600" cy="4028710"/>
        </p:xfrm>
        <a:graphic>
          <a:graphicData uri="http://schemas.openxmlformats.org/drawingml/2006/table">
            <a:tbl>
              <a:tblPr firstRow="1" bandRow="1">
                <a:noFill/>
                <a:tableStyleId>{4CC2CDF8-783E-4E11-96CA-97C19126A987}</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52350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Advantages</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Disadvantages</a:t>
                      </a:r>
                      <a:endParaRPr sz="1400" u="none" strike="noStrike" cap="none"/>
                    </a:p>
                  </a:txBody>
                  <a:tcPr marL="91450" marR="91450" marT="45725" marB="45725"/>
                </a:tc>
                <a:extLst>
                  <a:ext uri="{0D108BD9-81ED-4DB2-BD59-A6C34878D82A}">
                    <a16:rowId xmlns:a16="http://schemas.microsoft.com/office/drawing/2014/main" val="10000"/>
                  </a:ext>
                </a:extLst>
              </a:tr>
              <a:tr h="370850">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Two- way communication</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Researcher can encourage respondent to answer</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Mistakes and misunderstandings can be cleared up right away</a:t>
                      </a:r>
                      <a:endParaRPr sz="1400" u="none" strike="noStrike" cap="none"/>
                    </a:p>
                  </a:txBody>
                  <a:tcPr marL="91450" marR="91450" marT="45725" marB="45725"/>
                </a:tc>
                <a:tc>
                  <a:txBody>
                    <a:bodyPr/>
                    <a:lstStyle/>
                    <a:p>
                      <a:pPr marL="0" marR="0" lvl="0" indent="0" algn="l" rtl="0">
                        <a:lnSpc>
                          <a:spcPct val="100000"/>
                        </a:lnSpc>
                        <a:spcBef>
                          <a:spcPts val="0"/>
                        </a:spcBef>
                        <a:spcAft>
                          <a:spcPts val="0"/>
                        </a:spcAft>
                        <a:buClr>
                          <a:srgbClr val="000000"/>
                        </a:buClr>
                        <a:buSzPts val="2800"/>
                        <a:buFont typeface="Arial"/>
                        <a:buNone/>
                      </a:pPr>
                      <a:r>
                        <a:rPr lang="en-GB" sz="2800" u="none" strike="noStrike" cap="none"/>
                        <a:t>Personal interviews can be expensive</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Researchers have to be selected and trained</a:t>
                      </a:r>
                      <a:endParaRPr sz="1400" u="none" strike="noStrike" cap="none"/>
                    </a:p>
                    <a:p>
                      <a:pPr marL="0" marR="0" lvl="0" indent="0" algn="l" rtl="0">
                        <a:lnSpc>
                          <a:spcPct val="100000"/>
                        </a:lnSpc>
                        <a:spcBef>
                          <a:spcPts val="0"/>
                        </a:spcBef>
                        <a:spcAft>
                          <a:spcPts val="0"/>
                        </a:spcAft>
                        <a:buClr>
                          <a:srgbClr val="000000"/>
                        </a:buClr>
                        <a:buSzPts val="2800"/>
                        <a:buFont typeface="Arial"/>
                        <a:buNone/>
                      </a:pPr>
                      <a:endParaRPr sz="2800" u="none" strike="noStrike" cap="none"/>
                    </a:p>
                    <a:p>
                      <a:pPr marL="0" marR="0" lvl="0" indent="0" algn="l" rtl="0">
                        <a:lnSpc>
                          <a:spcPct val="100000"/>
                        </a:lnSpc>
                        <a:spcBef>
                          <a:spcPts val="0"/>
                        </a:spcBef>
                        <a:spcAft>
                          <a:spcPts val="0"/>
                        </a:spcAft>
                        <a:buClr>
                          <a:srgbClr val="000000"/>
                        </a:buClr>
                        <a:buSzPts val="2800"/>
                        <a:buFont typeface="Arial"/>
                        <a:buNone/>
                      </a:pPr>
                      <a:r>
                        <a:rPr lang="en-GB" sz="2800" u="none" strike="noStrike" cap="none"/>
                        <a:t>Home interviews are unpopular with consumers</a:t>
                      </a:r>
                      <a:endParaRPr sz="1400" u="none" strike="noStrike" cap="none"/>
                    </a:p>
                  </a:txBody>
                  <a:tcPr marL="91450" marR="91450" marT="45725" marB="45725"/>
                </a:tc>
                <a:extLst>
                  <a:ext uri="{0D108BD9-81ED-4DB2-BD59-A6C34878D82A}">
                    <a16:rowId xmlns:a16="http://schemas.microsoft.com/office/drawing/2014/main" val="10001"/>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268</TotalTime>
  <Words>3901</Words>
  <Application>Microsoft Office PowerPoint</Application>
  <PresentationFormat>Widescreen</PresentationFormat>
  <Paragraphs>260</Paragraphs>
  <Slides>38</Slides>
  <Notes>35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Calibri</vt:lpstr>
      <vt:lpstr>Office Theme</vt:lpstr>
      <vt:lpstr>Learning Aim C Collecting Market Research</vt:lpstr>
      <vt:lpstr>What will I need to produce for coursework evidence?</vt:lpstr>
      <vt:lpstr>What is market research? </vt:lpstr>
      <vt:lpstr>Prepare a Market Research Activity</vt:lpstr>
      <vt:lpstr>Purpose of market research </vt:lpstr>
      <vt:lpstr>Primary research</vt:lpstr>
      <vt:lpstr>Online survey/ E- marketing</vt:lpstr>
      <vt:lpstr>Postal survey</vt:lpstr>
      <vt:lpstr>Face to face interview</vt:lpstr>
      <vt:lpstr>Telephone Interview</vt:lpstr>
      <vt:lpstr>Observation</vt:lpstr>
      <vt:lpstr>Focus group Focus group research is when a group of people is encouraged to discuss their opinions and feelings about a particular organisation, product or service, or a topic that affects the organisation’s marketing activities</vt:lpstr>
      <vt:lpstr>Secondary research </vt:lpstr>
      <vt:lpstr>Secondary research</vt:lpstr>
      <vt:lpstr>There are two main sources of secondary information: Internal &amp; External</vt:lpstr>
      <vt:lpstr> Internal</vt:lpstr>
      <vt:lpstr>Loyalty schemes</vt:lpstr>
      <vt:lpstr>EPOS (Electronic Point of Sale) Records </vt:lpstr>
      <vt:lpstr>Website monitoring</vt:lpstr>
      <vt:lpstr>Accounting records</vt:lpstr>
      <vt:lpstr>External An external source of information refers to information that has been gathered by a third party </vt:lpstr>
      <vt:lpstr>Internet</vt:lpstr>
      <vt:lpstr>Government statistics</vt:lpstr>
      <vt:lpstr>Competitors reports </vt:lpstr>
      <vt:lpstr>Other Sources …… </vt:lpstr>
      <vt:lpstr>Issues with research methods…..?</vt:lpstr>
      <vt:lpstr>Cost</vt:lpstr>
      <vt:lpstr>Accuracy </vt:lpstr>
      <vt:lpstr>Timelines</vt:lpstr>
      <vt:lpstr>Response rates</vt:lpstr>
      <vt:lpstr>PowerPoint Presentation</vt:lpstr>
      <vt:lpstr>Qualitative research</vt:lpstr>
      <vt:lpstr>Advantages</vt:lpstr>
      <vt:lpstr>Disadvantages</vt:lpstr>
      <vt:lpstr>Quantitative </vt:lpstr>
      <vt:lpstr>What businesses use Quantitative research for?</vt:lpstr>
      <vt:lpstr>Advantages</vt:lpstr>
      <vt:lpstr>Disadvantages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Qualitative V’s Quantitative</dc:title>
  <dc:creator>Mrs A Yates</dc:creator>
  <cp:lastModifiedBy>Helen Sharp</cp:lastModifiedBy>
  <cp:revision>8</cp:revision>
  <dcterms:created xsi:type="dcterms:W3CDTF">2020-04-02T10:40:26Z</dcterms:created>
  <dcterms:modified xsi:type="dcterms:W3CDTF">2022-03-09T14:17:10Z</dcterms:modified>
</cp:coreProperties>
</file>