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74" r:id="rId6"/>
    <p:sldId id="257" r:id="rId7"/>
    <p:sldId id="258" r:id="rId8"/>
    <p:sldId id="259" r:id="rId9"/>
    <p:sldId id="260" r:id="rId10"/>
    <p:sldId id="275" r:id="rId11"/>
    <p:sldId id="262" r:id="rId12"/>
    <p:sldId id="261" r:id="rId13"/>
    <p:sldId id="263" r:id="rId14"/>
    <p:sldId id="264" r:id="rId15"/>
    <p:sldId id="265" r:id="rId16"/>
    <p:sldId id="267" r:id="rId17"/>
    <p:sldId id="276" r:id="rId18"/>
    <p:sldId id="266" r:id="rId19"/>
    <p:sldId id="268" r:id="rId20"/>
    <p:sldId id="272" r:id="rId21"/>
    <p:sldId id="269" r:id="rId22"/>
    <p:sldId id="270" r:id="rId23"/>
    <p:sldId id="271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BC5341-1EE0-428D-B012-C85BB60D30C0}" v="5" dt="2021-04-27T21:44:05.2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48" autoAdjust="0"/>
    <p:restoredTop sz="94660"/>
  </p:normalViewPr>
  <p:slideViewPr>
    <p:cSldViewPr snapToGrid="0">
      <p:cViewPr varScale="1">
        <p:scale>
          <a:sx n="67" d="100"/>
          <a:sy n="67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20RaphaelMJ63" userId="S::20raphaelmj63@collyers.ac.uk::8f293749-0379-456a-84f5-13016124bb74" providerId="AD" clId="Web-{C2BC5341-1EE0-428D-B012-C85BB60D30C0}"/>
    <pc:docChg chg="addSld modSld">
      <pc:chgData name="20RaphaelMJ63" userId="S::20raphaelmj63@collyers.ac.uk::8f293749-0379-456a-84f5-13016124bb74" providerId="AD" clId="Web-{C2BC5341-1EE0-428D-B012-C85BB60D30C0}" dt="2021-04-27T21:44:05.274" v="2" actId="20577"/>
      <pc:docMkLst>
        <pc:docMk/>
      </pc:docMkLst>
      <pc:sldChg chg="modSp">
        <pc:chgData name="20RaphaelMJ63" userId="S::20raphaelmj63@collyers.ac.uk::8f293749-0379-456a-84f5-13016124bb74" providerId="AD" clId="Web-{C2BC5341-1EE0-428D-B012-C85BB60D30C0}" dt="2021-04-27T21:44:05.274" v="2" actId="20577"/>
        <pc:sldMkLst>
          <pc:docMk/>
          <pc:sldMk cId="641542903" sldId="270"/>
        </pc:sldMkLst>
        <pc:spChg chg="mod">
          <ac:chgData name="20RaphaelMJ63" userId="S::20raphaelmj63@collyers.ac.uk::8f293749-0379-456a-84f5-13016124bb74" providerId="AD" clId="Web-{C2BC5341-1EE0-428D-B012-C85BB60D30C0}" dt="2021-04-27T21:44:05.274" v="2" actId="20577"/>
          <ac:spMkLst>
            <pc:docMk/>
            <pc:sldMk cId="641542903" sldId="270"/>
            <ac:spMk id="25" creationId="{3D5E1EEA-FCA5-44B1-8707-FB943DC92AC2}"/>
          </ac:spMkLst>
        </pc:spChg>
      </pc:sldChg>
      <pc:sldChg chg="new">
        <pc:chgData name="20RaphaelMJ63" userId="S::20raphaelmj63@collyers.ac.uk::8f293749-0379-456a-84f5-13016124bb74" providerId="AD" clId="Web-{C2BC5341-1EE0-428D-B012-C85BB60D30C0}" dt="2021-04-27T21:27:04.373" v="0"/>
        <pc:sldMkLst>
          <pc:docMk/>
          <pc:sldMk cId="281954759" sldId="27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6E94-8152-4698-9C72-72627CCD0919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F0010965-70EA-4E53-B359-26A90D59E4A7}" type="slidenum">
              <a:rPr lang="en-GB" smtClean="0"/>
              <a:t>‹#›</a:t>
            </a:fld>
            <a:endParaRPr lang="en-GB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0304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6E94-8152-4698-9C72-72627CCD0919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10965-70EA-4E53-B359-26A90D59E4A7}" type="slidenum">
              <a:rPr lang="en-GB" smtClean="0"/>
              <a:t>‹#›</a:t>
            </a:fld>
            <a:endParaRPr lang="en-GB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584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6E94-8152-4698-9C72-72627CCD0919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10965-70EA-4E53-B359-26A90D59E4A7}" type="slidenum">
              <a:rPr lang="en-GB" smtClean="0"/>
              <a:t>‹#›</a:t>
            </a:fld>
            <a:endParaRPr lang="en-GB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175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CCE06E94-8152-4698-9C72-72627CCD0919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10965-70EA-4E53-B359-26A90D59E4A7}" type="slidenum">
              <a:rPr lang="en-GB" smtClean="0"/>
              <a:t>‹#›</a:t>
            </a:fld>
            <a:endParaRPr lang="en-GB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674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6E94-8152-4698-9C72-72627CCD0919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10965-70EA-4E53-B359-26A90D59E4A7}" type="slidenum">
              <a:rPr lang="en-GB" smtClean="0"/>
              <a:t>‹#›</a:t>
            </a:fld>
            <a:endParaRPr lang="en-GB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164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6E94-8152-4698-9C72-72627CCD0919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10965-70EA-4E53-B359-26A90D59E4A7}" type="slidenum">
              <a:rPr lang="en-GB" smtClean="0"/>
              <a:t>‹#›</a:t>
            </a:fld>
            <a:endParaRPr lang="en-GB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1723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6E94-8152-4698-9C72-72627CCD0919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10965-70EA-4E53-B359-26A90D59E4A7}" type="slidenum">
              <a:rPr lang="en-GB" smtClean="0"/>
              <a:t>‹#›</a:t>
            </a:fld>
            <a:endParaRPr lang="en-GB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5830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6E94-8152-4698-9C72-72627CCD0919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10965-70EA-4E53-B359-26A90D59E4A7}" type="slidenum">
              <a:rPr lang="en-GB" smtClean="0"/>
              <a:t>‹#›</a:t>
            </a:fld>
            <a:endParaRPr lang="en-GB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6351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6E94-8152-4698-9C72-72627CCD0919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10965-70EA-4E53-B359-26A90D59E4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185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6E94-8152-4698-9C72-72627CCD0919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10965-70EA-4E53-B359-26A90D59E4A7}" type="slidenum">
              <a:rPr lang="en-GB" smtClean="0"/>
              <a:t>‹#›</a:t>
            </a:fld>
            <a:endParaRPr lang="en-GB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0992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CCE06E94-8152-4698-9C72-72627CCD0919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F0010965-70EA-4E53-B359-26A90D59E4A7}" type="slidenum">
              <a:rPr lang="en-GB" smtClean="0"/>
              <a:t>‹#›</a:t>
            </a:fld>
            <a:endParaRPr lang="en-GB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9548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06E94-8152-4698-9C72-72627CCD0919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0010965-70EA-4E53-B359-26A90D59E4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385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utor2u.net/business/reference/business-objectives-introduction-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EB4DC-5E78-40A8-8DA2-FC2CE2BD3F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Mission Statements</a:t>
            </a:r>
            <a:br>
              <a:rPr lang="en-GB" dirty="0"/>
            </a:br>
            <a:r>
              <a:rPr lang="en-GB" dirty="0"/>
              <a:t>Aims</a:t>
            </a:r>
            <a:br>
              <a:rPr lang="en-GB" dirty="0"/>
            </a:br>
            <a:r>
              <a:rPr lang="en-GB" dirty="0"/>
              <a:t>Objectives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8937CB-8C0F-4B54-9C71-7B7200099B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BTEC 2, Unit 3,(NEW)</a:t>
            </a:r>
          </a:p>
        </p:txBody>
      </p:sp>
    </p:spTree>
    <p:extLst>
      <p:ext uri="{BB962C8B-B14F-4D97-AF65-F5344CB8AC3E}">
        <p14:creationId xmlns:p14="http://schemas.microsoft.com/office/powerpoint/2010/main" val="3163687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B3657-D54E-4176-8114-D3BFD654E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Can you think of some ‘aims’ for a business?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F7550-8AC6-4CEB-909D-BC159CB49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/>
              <a:t>Survival</a:t>
            </a:r>
          </a:p>
          <a:p>
            <a:pPr marL="0" indent="0">
              <a:buNone/>
            </a:pPr>
            <a:r>
              <a:rPr lang="en-GB" sz="2400" b="1" dirty="0"/>
              <a:t>Profit maximisation</a:t>
            </a:r>
          </a:p>
          <a:p>
            <a:pPr marL="0" indent="0">
              <a:buNone/>
            </a:pPr>
            <a:r>
              <a:rPr lang="en-GB" sz="2400" b="1" dirty="0"/>
              <a:t>Innovation</a:t>
            </a:r>
          </a:p>
          <a:p>
            <a:pPr marL="0" indent="0">
              <a:buNone/>
            </a:pPr>
            <a:r>
              <a:rPr lang="en-GB" sz="2400" b="1" dirty="0"/>
              <a:t>Securing locations</a:t>
            </a:r>
          </a:p>
          <a:p>
            <a:pPr marL="0" indent="0">
              <a:buNone/>
            </a:pPr>
            <a:r>
              <a:rPr lang="en-GB" sz="2400" b="1" dirty="0"/>
              <a:t>Expansion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543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8C791-0A01-403A-897D-F9A6B0856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Turn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876BE-812B-42C2-A711-418D43860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Identify 3 aims for your business idea on the sheet provided.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6898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302E9-08DC-4241-A60B-D4C1FF7CA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Objectives of the Organisation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23ED1-0A45-4BC1-AA33-886F1EB01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b="1" dirty="0"/>
              <a:t>aims</a:t>
            </a:r>
            <a:r>
              <a:rPr lang="en-GB" dirty="0"/>
              <a:t> of the organisation can then be broken down into more specific </a:t>
            </a:r>
            <a:r>
              <a:rPr lang="en-GB" b="1" dirty="0"/>
              <a:t>objectives</a:t>
            </a:r>
            <a:r>
              <a:rPr lang="en-GB" dirty="0"/>
              <a:t>.</a:t>
            </a:r>
          </a:p>
          <a:p>
            <a:r>
              <a:rPr lang="en-GB" dirty="0"/>
              <a:t>The objectives are </a:t>
            </a:r>
            <a:r>
              <a:rPr lang="en-GB" b="1" dirty="0"/>
              <a:t>goals </a:t>
            </a:r>
            <a:r>
              <a:rPr lang="en-GB" dirty="0"/>
              <a:t>that the organisation seeks to achieve during the period of strategic planning.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806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76026-11F8-41E6-8DFB-B29FE4E67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Whose objectives are these?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B966B-3BCF-456B-97A0-61D9BF99DA2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To undercut fairs the of rivals.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To take over similar airlines.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To increase the number of destinations flown to each year.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To increase sales.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E529650-C4E1-4CCA-8757-18BEF872C6E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69859" y="2165620"/>
            <a:ext cx="2917116" cy="232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14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B839A-78F2-4261-86CF-E98C1733D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6B810-00DF-4252-9895-97730260387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CAD6FF-BBED-4746-A0DE-ECD967FEDCA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54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7854F-5C92-4654-83D6-97586E82A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Smart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816EE-FE27-4243-BCB5-ECF71C89A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In business a good set of objectives should be SMART. </a:t>
            </a:r>
          </a:p>
          <a:p>
            <a:pPr marL="0" indent="0">
              <a:buNone/>
            </a:pPr>
            <a:r>
              <a:rPr lang="en-GB" dirty="0"/>
              <a:t>What does SMART stand for?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3850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>
            <a:extLst>
              <a:ext uri="{FF2B5EF4-FFF2-40B4-BE49-F238E27FC236}">
                <a16:creationId xmlns:a16="http://schemas.microsoft.com/office/drawing/2014/main" id="{2C6F198E-F7A1-4125-910D-641C0C2A7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A6B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907C3A25-D9A7-4F2D-B44C-FA8EB24C7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7"/>
            <a:ext cx="10905067" cy="556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7837B5D-7CB9-47D7-B9AE-6F8252FD2A36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3104236" y="1128098"/>
            <a:ext cx="5990893" cy="4598011"/>
          </a:xfrm>
          <a:prstGeom prst="rect">
            <a:avLst/>
          </a:prstGeom>
        </p:spPr>
      </p:pic>
      <p:sp>
        <p:nvSpPr>
          <p:cNvPr id="14" name="Rectangle 12">
            <a:extLst>
              <a:ext uri="{FF2B5EF4-FFF2-40B4-BE49-F238E27FC236}">
                <a16:creationId xmlns:a16="http://schemas.microsoft.com/office/drawing/2014/main" id="{18E8515E-B8C8-482A-A9B5-CE57BC080A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537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07B84-2063-45A8-9F7F-1B84E8721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SMART and KPI (Key Performance Indicator)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DBBAD04-2130-4B91-9232-C91DCE88E3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243560"/>
              </p:ext>
            </p:extLst>
          </p:nvPr>
        </p:nvGraphicFramePr>
        <p:xfrm>
          <a:off x="1059278" y="1508760"/>
          <a:ext cx="10170973" cy="4306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478">
                  <a:extLst>
                    <a:ext uri="{9D8B030D-6E8A-4147-A177-3AD203B41FA5}">
                      <a16:colId xmlns:a16="http://schemas.microsoft.com/office/drawing/2014/main" val="2798079499"/>
                    </a:ext>
                  </a:extLst>
                </a:gridCol>
                <a:gridCol w="7362495">
                  <a:extLst>
                    <a:ext uri="{9D8B030D-6E8A-4147-A177-3AD203B41FA5}">
                      <a16:colId xmlns:a16="http://schemas.microsoft.com/office/drawing/2014/main" val="1072112678"/>
                    </a:ext>
                  </a:extLst>
                </a:gridCol>
              </a:tblGrid>
              <a:tr h="410106">
                <a:tc>
                  <a:txBody>
                    <a:bodyPr/>
                    <a:lstStyle/>
                    <a:p>
                      <a:r>
                        <a:rPr lang="en-GB" dirty="0"/>
                        <a:t>SMART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682416"/>
                  </a:ext>
                </a:extLst>
              </a:tr>
              <a:tr h="717686">
                <a:tc>
                  <a:txBody>
                    <a:bodyPr/>
                    <a:lstStyle/>
                    <a:p>
                      <a:r>
                        <a:rPr lang="en-GB" dirty="0"/>
                        <a:t>Specific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The objective focuses on a particular key performance indicator.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789751"/>
                  </a:ext>
                </a:extLst>
              </a:tr>
              <a:tr h="717686">
                <a:tc>
                  <a:txBody>
                    <a:bodyPr/>
                    <a:lstStyle/>
                    <a:p>
                      <a:r>
                        <a:rPr lang="en-GB" dirty="0"/>
                        <a:t>Measurable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Focusing on a particular KPI means you can see if you have met your target. For example 5% growth.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43804"/>
                  </a:ext>
                </a:extLst>
              </a:tr>
              <a:tr h="717686">
                <a:tc>
                  <a:txBody>
                    <a:bodyPr/>
                    <a:lstStyle/>
                    <a:p>
                      <a:r>
                        <a:rPr lang="en-GB" dirty="0"/>
                        <a:t>Achievable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You can not increase your sales KPI if you don’t have enough room for the extra stock.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88374"/>
                  </a:ext>
                </a:extLst>
              </a:tr>
              <a:tr h="1025265">
                <a:tc>
                  <a:txBody>
                    <a:bodyPr/>
                    <a:lstStyle/>
                    <a:p>
                      <a:r>
                        <a:rPr lang="en-GB" dirty="0"/>
                        <a:t>Realistic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You must have all the resources you need to achieve this objective. You can not sell more stock if suppliers can’t produce it.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194164"/>
                  </a:ext>
                </a:extLst>
              </a:tr>
              <a:tr h="717686">
                <a:tc>
                  <a:txBody>
                    <a:bodyPr/>
                    <a:lstStyle/>
                    <a:p>
                      <a:r>
                        <a:rPr lang="en-GB" dirty="0"/>
                        <a:t>Time-Related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Clear deadlines make it easier to see if you are on target or not.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6647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7054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DD0F0-31A7-4D50-9868-59CD671A9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Ryan Air’s SMART objectives: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3E47B-0701-4F48-93EC-DDB80EA6047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500" dirty="0"/>
              <a:t>To undercut the fairs of rivals.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500" dirty="0"/>
              <a:t>To take over similar airlines.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500" dirty="0"/>
              <a:t>To increase the number of destinations flown to each year.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500" dirty="0"/>
              <a:t>To increase sales.</a:t>
            </a:r>
          </a:p>
          <a:p>
            <a:pPr marL="457200" indent="-457200">
              <a:buFont typeface="+mj-lt"/>
              <a:buAutoNum type="arabicPeriod"/>
            </a:pPr>
            <a:endParaRPr lang="en-GB" sz="2500" dirty="0"/>
          </a:p>
          <a:p>
            <a:pPr marL="457200" indent="-457200">
              <a:buFont typeface="+mj-lt"/>
              <a:buAutoNum type="arabicPeriod"/>
            </a:pPr>
            <a:endParaRPr lang="en-GB" sz="2500" dirty="0"/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1EC20A-1938-4A05-A726-3DA2C25563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728194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400" dirty="0"/>
              <a:t>To undercut the fairs of rivals by 2% by the end of the financial year.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To own a 51% shareholding of </a:t>
            </a:r>
            <a:r>
              <a:rPr lang="en-GB" sz="2400" dirty="0" err="1"/>
              <a:t>AirBaltic</a:t>
            </a:r>
            <a:r>
              <a:rPr lang="en-GB" sz="2400" dirty="0"/>
              <a:t> by 2025.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To increase the number of destinations flown to in Europe by 10% by 2022.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To increase sales by 15% by investing 2 million dollars in advertising during 2020.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9106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9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96FE7134-47B1-4BFF-93CB-669E112574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8"/>
            <a:ext cx="12192000" cy="638923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494CBF-E2BF-4156-8613-E8A870AF2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77397" cy="4584527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SMART Video</a:t>
            </a:r>
          </a:p>
        </p:txBody>
      </p:sp>
      <p:sp>
        <p:nvSpPr>
          <p:cNvPr id="25" name="Content Placeholder 4">
            <a:extLst>
              <a:ext uri="{FF2B5EF4-FFF2-40B4-BE49-F238E27FC236}">
                <a16:creationId xmlns:a16="http://schemas.microsoft.com/office/drawing/2014/main" id="{3D5E1EEA-FCA5-44B1-8707-FB943DC92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https://www.tutor2u.net/business/reference/business-objectives-introduction-1</a:t>
            </a:r>
            <a:r>
              <a:rPr lang="en-GB" dirty="0"/>
              <a:t> 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1542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F28373B5-F4E4-4102-9D27-E17631B4C7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F23306E6-5D0B-439F-BB88-7F1CEA89BD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3D9016E-713D-40ED-A242-4F407E905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44">
            <a:extLst>
              <a:ext uri="{FF2B5EF4-FFF2-40B4-BE49-F238E27FC236}">
                <a16:creationId xmlns:a16="http://schemas.microsoft.com/office/drawing/2014/main" id="{06E4F4B6-B981-4284-BB88-5B702BA3D7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180" y="638508"/>
            <a:ext cx="10905339" cy="4843439"/>
          </a:xfrm>
          <a:prstGeom prst="rect">
            <a:avLst/>
          </a:prstGeom>
          <a:gradFill rotWithShape="1">
            <a:gsLst>
              <a:gs pos="0">
                <a:sysClr val="windowText" lastClr="000000">
                  <a:lumMod val="85000"/>
                  <a:lumOff val="15000"/>
                </a:sysClr>
              </a:gs>
              <a:gs pos="100000">
                <a:sysClr val="windowText" lastClr="000000">
                  <a:lumMod val="95000"/>
                  <a:lumOff val="5000"/>
                </a:sysClr>
              </a:gs>
            </a:gsLst>
            <a:lin ang="5400000" scaled="0"/>
          </a:gradFill>
          <a:ln w="76200" cap="flat" cmpd="sng" algn="ctr">
            <a:noFill/>
            <a:prstDash val="solid"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tlCol="0" anchor="ctr"/>
          <a:lstStyle/>
          <a:p>
            <a:pPr algn="ctr" defTabSz="914400"/>
            <a:endParaRPr lang="en-US" kern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gradFill rotWithShape="1">
            <a:gsLst>
              <a:gs pos="0">
                <a:srgbClr val="DADADA"/>
              </a:gs>
              <a:gs pos="100000">
                <a:srgbClr val="FFFFFE"/>
              </a:gs>
            </a:gsLst>
            <a:lin ang="16200000" scaled="0"/>
          </a:gradFill>
          <a:ln w="50800" cap="flat" cmpd="sng" algn="ctr">
            <a:solidFill>
              <a:srgbClr val="191919"/>
            </a:solidFill>
            <a:prstDash val="solid"/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rtlCol="0" anchor="ctr"/>
          <a:lstStyle/>
          <a:p>
            <a:pPr algn="ctr" defTabSz="914400"/>
            <a:endParaRPr lang="en-US" kern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645" y="1030259"/>
            <a:ext cx="10122408" cy="4059936"/>
          </a:xfrm>
          <a:prstGeom prst="rect">
            <a:avLst/>
          </a:prstGeom>
          <a:solidFill>
            <a:srgbClr val="FFFFFE"/>
          </a:solidFill>
          <a:ln w="6350" cap="flat" cmpd="sng" algn="ctr">
            <a:solidFill>
              <a:srgbClr val="DCDCE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/>
            <a:endParaRPr lang="en-US" kern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6222" y="1584552"/>
            <a:ext cx="9099255" cy="2537251"/>
          </a:xfrm>
        </p:spPr>
        <p:txBody>
          <a:bodyPr vert="horz" lIns="91440" tIns="45720" rIns="91440" bIns="0" rtlCol="0" anchor="ctr">
            <a:normAutofit/>
          </a:bodyPr>
          <a:lstStyle/>
          <a:p>
            <a:pPr algn="ctr"/>
            <a:r>
              <a:rPr lang="en-US" sz="4400">
                <a:solidFill>
                  <a:srgbClr val="454545"/>
                </a:solidFill>
              </a:rPr>
              <a:t>LO: To understand an organisations mission statement, aims and objectives.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58">
            <a:extLst>
              <a:ext uri="{FF2B5EF4-FFF2-40B4-BE49-F238E27FC236}">
                <a16:creationId xmlns:a16="http://schemas.microsoft.com/office/drawing/2014/main" id="{1EDE8358-DCAB-4435-B043-58877C674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995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8C791-0A01-403A-897D-F9A6B0856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Turn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876BE-812B-42C2-A711-418D43860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Write 3 SMART objectives for your business idea on the sheet provided.</a:t>
            </a:r>
          </a:p>
        </p:txBody>
      </p:sp>
    </p:spTree>
    <p:extLst>
      <p:ext uri="{BB962C8B-B14F-4D97-AF65-F5344CB8AC3E}">
        <p14:creationId xmlns:p14="http://schemas.microsoft.com/office/powerpoint/2010/main" val="7759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CFF4D-8096-4685-B230-D31AAB7C1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Mission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A30E6-7A73-473F-8D46-C8C213520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Most organisations, including the places you work, study and spend your leisure time will have a mission statement.</a:t>
            </a:r>
          </a:p>
          <a:p>
            <a:r>
              <a:rPr lang="en-GB" sz="2400" dirty="0"/>
              <a:t>The mission statement sets out the purpose and values of the organisation so that all members can pull in the same direction.</a:t>
            </a:r>
          </a:p>
          <a:p>
            <a:pPr marL="0" indent="0">
              <a:buNone/>
            </a:pP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6362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D9B3D-20DD-4381-A7DC-3CBD6C3F2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Can you guess which organisation wrote this mission statement?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DD9365-952F-4EE7-8249-D8D994305FA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… … is an International group of independent non-governmental organisations dedicated to fighting poverty and related injustice around the world.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BDA5C17-AACC-4FD8-9F88-E5B1DB7C1DA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61175" y="2286748"/>
            <a:ext cx="3051838" cy="2158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05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D9B3D-20DD-4381-A7DC-3CBD6C3F2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Can you guess which organisation wrote this mission statement?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DD9365-952F-4EE7-8249-D8D994305FA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… … : The Earth’s favourite little food company. A company that makes delicious, healthy, natural, ethical food universally available for all.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EB8E918-AB16-41E2-965C-17BE598A535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200901" y="2165622"/>
            <a:ext cx="3048196" cy="274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02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D9B3D-20DD-4381-A7DC-3CBD6C3F2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Can you guess which organisation wrote this mission statement?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DD9365-952F-4EE7-8249-D8D994305FA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"We create happiness by providing the finest in entertainment </a:t>
            </a:r>
            <a:br>
              <a:rPr lang="en-US" b="1" dirty="0"/>
            </a:br>
            <a:r>
              <a:rPr lang="en-US" b="1" dirty="0"/>
              <a:t>for people of all ages, everywhere."</a:t>
            </a:r>
            <a:endParaRPr lang="en-GB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1C47E24D-B32E-4D09-B015-3F3ED5DCBA2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56386" y="2091531"/>
            <a:ext cx="4134867" cy="274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40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3">
            <a:extLst>
              <a:ext uri="{FF2B5EF4-FFF2-40B4-BE49-F238E27FC236}">
                <a16:creationId xmlns:a16="http://schemas.microsoft.com/office/drawing/2014/main" id="{F1176DA6-4BBF-42A4-9C94-E6613CCD6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25">
            <a:extLst>
              <a:ext uri="{FF2B5EF4-FFF2-40B4-BE49-F238E27FC236}">
                <a16:creationId xmlns:a16="http://schemas.microsoft.com/office/drawing/2014/main" id="{99AAB0AE-172B-4FB4-80C2-86CD6B82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 w="22225">
            <a:solidFill>
              <a:srgbClr val="FF9E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B49F93E-97C1-4883-9023-D3564A4EAE9C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044316" y="643467"/>
            <a:ext cx="8103367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876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8C791-0A01-403A-897D-F9A6B0856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Turn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876BE-812B-42C2-A711-418D43860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Write a mission statement for your business idea on the sheet provided.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5748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B4F19-D512-49EC-A64E-B895944D6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Aims of the Organisation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FAC62-3B14-46E7-9014-8BC8298C6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aims of an organisation set out in broad terms what the organisation seeks to achieve through its strategic plan.</a:t>
            </a:r>
          </a:p>
          <a:p>
            <a:pPr marL="0" indent="0">
              <a:buNone/>
            </a:pPr>
            <a:r>
              <a:rPr lang="en-GB" dirty="0"/>
              <a:t>The aims are clearly tied to the mission, and give a general  sense of direction for planning.</a:t>
            </a:r>
          </a:p>
          <a:p>
            <a:pPr marL="0" indent="0">
              <a:buNone/>
            </a:pPr>
            <a:r>
              <a:rPr lang="en-GB" dirty="0"/>
              <a:t>Aims are </a:t>
            </a:r>
            <a:r>
              <a:rPr lang="en-GB" b="1" dirty="0"/>
              <a:t>long-term </a:t>
            </a:r>
            <a:r>
              <a:rPr lang="en-GB" dirty="0"/>
              <a:t>plans.</a:t>
            </a:r>
          </a:p>
        </p:txBody>
      </p:sp>
    </p:spTree>
    <p:extLst>
      <p:ext uri="{BB962C8B-B14F-4D97-AF65-F5344CB8AC3E}">
        <p14:creationId xmlns:p14="http://schemas.microsoft.com/office/powerpoint/2010/main" val="100190063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BF954676B1924799AF64DF0EEA4AA1" ma:contentTypeVersion="7" ma:contentTypeDescription="Create a new document." ma:contentTypeScope="" ma:versionID="ba746d2e4f0d113e886151c0aec649c8">
  <xsd:schema xmlns:xsd="http://www.w3.org/2001/XMLSchema" xmlns:xs="http://www.w3.org/2001/XMLSchema" xmlns:p="http://schemas.microsoft.com/office/2006/metadata/properties" xmlns:ns2="d1ace303-cc6d-4e2f-b2db-6e1c92f3bac7" targetNamespace="http://schemas.microsoft.com/office/2006/metadata/properties" ma:root="true" ma:fieldsID="8c5ebaa9f59a269de2174157ece00aaa" ns2:_="">
    <xsd:import namespace="d1ace303-cc6d-4e2f-b2db-6e1c92f3ba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ace303-cc6d-4e2f-b2db-6e1c92f3ba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2215808-1E50-4832-AB5B-955125067C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ace303-cc6d-4e2f-b2db-6e1c92f3ba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251697-637F-45BA-AAFD-88BD9D4062D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41D6EC5-E0F0-419B-9260-FF6B901CFFB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582</Words>
  <Application>Microsoft Office PowerPoint</Application>
  <PresentationFormat>Widescreen</PresentationFormat>
  <Paragraphs>64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Gallery</vt:lpstr>
      <vt:lpstr>Mission Statements Aims Objectives</vt:lpstr>
      <vt:lpstr>LO: To understand an organisations mission statement, aims and objectives.</vt:lpstr>
      <vt:lpstr>Mission Statement</vt:lpstr>
      <vt:lpstr>Can you guess which organisation wrote this mission statement?</vt:lpstr>
      <vt:lpstr>Can you guess which organisation wrote this mission statement?</vt:lpstr>
      <vt:lpstr>Can you guess which organisation wrote this mission statement?</vt:lpstr>
      <vt:lpstr>PowerPoint Presentation</vt:lpstr>
      <vt:lpstr>Your Turn </vt:lpstr>
      <vt:lpstr>Aims of the Organisation</vt:lpstr>
      <vt:lpstr>Can you think of some ‘aims’ for a business?</vt:lpstr>
      <vt:lpstr>Your Turn </vt:lpstr>
      <vt:lpstr>Objectives of the Organisation</vt:lpstr>
      <vt:lpstr>Whose objectives are these?</vt:lpstr>
      <vt:lpstr>PowerPoint Presentation</vt:lpstr>
      <vt:lpstr>Smart Objectives</vt:lpstr>
      <vt:lpstr>PowerPoint Presentation</vt:lpstr>
      <vt:lpstr>SMART and KPI (Key Performance Indicator)</vt:lpstr>
      <vt:lpstr>Ryan Air’s SMART objectives:</vt:lpstr>
      <vt:lpstr>SMART Video</vt:lpstr>
      <vt:lpstr>Your Turn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Mission Statements Aims Objectives</dc:title>
  <dc:creator>Nicola Whale</dc:creator>
  <cp:lastModifiedBy>Nicola Whale</cp:lastModifiedBy>
  <cp:revision>4</cp:revision>
  <dcterms:created xsi:type="dcterms:W3CDTF">2020-09-24T09:00:45Z</dcterms:created>
  <dcterms:modified xsi:type="dcterms:W3CDTF">2021-04-27T21:44:05Z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0x01010041BF954676B1924799AF64DF0EEA4AA1</vt:lpwstr>
  </property>
</Properties>
</file>