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m/bitesize/guides/z4gcd2p/vide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STAKEHOLDERS</a:t>
            </a:r>
          </a:p>
        </p:txBody>
      </p:sp>
      <p:sp>
        <p:nvSpPr>
          <p:cNvPr id="3" name="Subtitle 2"/>
          <p:cNvSpPr>
            <a:spLocks noGrp="1"/>
          </p:cNvSpPr>
          <p:nvPr>
            <p:ph type="subTitle" idx="1"/>
          </p:nvPr>
        </p:nvSpPr>
        <p:spPr/>
        <p:txBody>
          <a:bodyPr/>
          <a:lstStyle/>
          <a:p>
            <a:r>
              <a:rPr lang="en-GB" dirty="0"/>
              <a:t>BTEC 2, </a:t>
            </a:r>
            <a:r>
              <a:rPr lang="en-GB"/>
              <a:t>Unit 3</a:t>
            </a:r>
            <a:endParaRPr lang="en-GB" dirty="0"/>
          </a:p>
        </p:txBody>
      </p:sp>
    </p:spTree>
    <p:extLst>
      <p:ext uri="{BB962C8B-B14F-4D97-AF65-F5344CB8AC3E}">
        <p14:creationId xmlns:p14="http://schemas.microsoft.com/office/powerpoint/2010/main" val="293612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Stakeholders?</a:t>
            </a:r>
          </a:p>
        </p:txBody>
      </p:sp>
      <p:sp>
        <p:nvSpPr>
          <p:cNvPr id="3" name="Content Placeholder 2"/>
          <p:cNvSpPr>
            <a:spLocks noGrp="1"/>
          </p:cNvSpPr>
          <p:nvPr>
            <p:ph idx="1"/>
          </p:nvPr>
        </p:nvSpPr>
        <p:spPr/>
        <p:txBody>
          <a:bodyPr/>
          <a:lstStyle/>
          <a:p>
            <a:r>
              <a:rPr lang="en-GB" dirty="0">
                <a:hlinkClick r:id="rId2"/>
              </a:rPr>
              <a:t>https://www.bbc.com/bitesize/guides/z4gcd2p/video</a:t>
            </a:r>
            <a:endParaRPr lang="en-GB" dirty="0"/>
          </a:p>
          <a:p>
            <a:endParaRPr lang="en-GB" dirty="0"/>
          </a:p>
        </p:txBody>
      </p:sp>
    </p:spTree>
    <p:extLst>
      <p:ext uri="{BB962C8B-B14F-4D97-AF65-F5344CB8AC3E}">
        <p14:creationId xmlns:p14="http://schemas.microsoft.com/office/powerpoint/2010/main" val="203162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are Stakeholders?</a:t>
            </a:r>
          </a:p>
        </p:txBody>
      </p:sp>
      <p:sp>
        <p:nvSpPr>
          <p:cNvPr id="5" name="Content Placeholder 4"/>
          <p:cNvSpPr>
            <a:spLocks noGrp="1"/>
          </p:cNvSpPr>
          <p:nvPr>
            <p:ph idx="1"/>
          </p:nvPr>
        </p:nvSpPr>
        <p:spPr/>
        <p:txBody>
          <a:bodyPr/>
          <a:lstStyle/>
          <a:p>
            <a:r>
              <a:rPr lang="en-GB" dirty="0"/>
              <a:t>A </a:t>
            </a:r>
            <a:r>
              <a:rPr lang="en-GB" b="1" dirty="0"/>
              <a:t>stakeholder</a:t>
            </a:r>
            <a:r>
              <a:rPr lang="en-GB" dirty="0"/>
              <a:t> is anyone with an interest in a business. Stakeholders are </a:t>
            </a:r>
            <a:r>
              <a:rPr lang="en-GB" b="1" dirty="0"/>
              <a:t>individuals</a:t>
            </a:r>
            <a:r>
              <a:rPr lang="en-GB" dirty="0"/>
              <a:t>, </a:t>
            </a:r>
            <a:r>
              <a:rPr lang="en-GB" b="1" dirty="0"/>
              <a:t>groups</a:t>
            </a:r>
            <a:r>
              <a:rPr lang="en-GB" dirty="0"/>
              <a:t> or </a:t>
            </a:r>
            <a:r>
              <a:rPr lang="en-GB" b="1" dirty="0"/>
              <a:t>organisations</a:t>
            </a:r>
            <a:r>
              <a:rPr lang="en-GB" dirty="0"/>
              <a:t> that are affected by the activity of the business. </a:t>
            </a:r>
          </a:p>
        </p:txBody>
      </p:sp>
    </p:spTree>
    <p:extLst>
      <p:ext uri="{BB962C8B-B14F-4D97-AF65-F5344CB8AC3E}">
        <p14:creationId xmlns:p14="http://schemas.microsoft.com/office/powerpoint/2010/main" val="114603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Stakeholder</a:t>
            </a:r>
          </a:p>
        </p:txBody>
      </p:sp>
      <p:sp>
        <p:nvSpPr>
          <p:cNvPr id="3" name="Content Placeholder 2"/>
          <p:cNvSpPr>
            <a:spLocks noGrp="1"/>
          </p:cNvSpPr>
          <p:nvPr>
            <p:ph idx="1"/>
          </p:nvPr>
        </p:nvSpPr>
        <p:spPr/>
        <p:txBody>
          <a:bodyPr>
            <a:normAutofit fontScale="85000" lnSpcReduction="20000"/>
          </a:bodyPr>
          <a:lstStyle/>
          <a:p>
            <a:r>
              <a:rPr lang="en-GB" b="1" dirty="0"/>
              <a:t>Owners</a:t>
            </a:r>
            <a:r>
              <a:rPr lang="en-GB" dirty="0"/>
              <a:t> who are interested in how much </a:t>
            </a:r>
            <a:r>
              <a:rPr lang="en-GB" b="1" dirty="0"/>
              <a:t>profit</a:t>
            </a:r>
            <a:r>
              <a:rPr lang="en-GB" dirty="0"/>
              <a:t> the business makes.</a:t>
            </a:r>
          </a:p>
          <a:p>
            <a:r>
              <a:rPr lang="en-GB" b="1" dirty="0"/>
              <a:t>Managers</a:t>
            </a:r>
            <a:r>
              <a:rPr lang="en-GB" dirty="0"/>
              <a:t> who are concerned about their </a:t>
            </a:r>
            <a:r>
              <a:rPr lang="en-GB" b="1" dirty="0"/>
              <a:t>salary</a:t>
            </a:r>
            <a:r>
              <a:rPr lang="en-GB" dirty="0"/>
              <a:t>.</a:t>
            </a:r>
          </a:p>
          <a:p>
            <a:r>
              <a:rPr lang="en-GB" b="1" dirty="0"/>
              <a:t>Workers</a:t>
            </a:r>
            <a:r>
              <a:rPr lang="en-GB" dirty="0"/>
              <a:t> who want to earn </a:t>
            </a:r>
            <a:r>
              <a:rPr lang="en-GB" b="1" dirty="0"/>
              <a:t>high wages</a:t>
            </a:r>
            <a:r>
              <a:rPr lang="en-GB" dirty="0"/>
              <a:t> and </a:t>
            </a:r>
            <a:r>
              <a:rPr lang="en-GB" b="1" dirty="0"/>
              <a:t>keep their jobs</a:t>
            </a:r>
            <a:r>
              <a:rPr lang="en-GB" dirty="0"/>
              <a:t>.</a:t>
            </a:r>
          </a:p>
          <a:p>
            <a:r>
              <a:rPr lang="en-GB" b="1" dirty="0"/>
              <a:t>Customers</a:t>
            </a:r>
            <a:r>
              <a:rPr lang="en-GB" dirty="0"/>
              <a:t> who want the business to produce quality products at reasonable prices.</a:t>
            </a:r>
          </a:p>
          <a:p>
            <a:r>
              <a:rPr lang="en-GB" b="1" dirty="0"/>
              <a:t>Suppliers</a:t>
            </a:r>
            <a:r>
              <a:rPr lang="en-GB" dirty="0"/>
              <a:t> who want the business to continue to buy their products.</a:t>
            </a:r>
          </a:p>
          <a:p>
            <a:r>
              <a:rPr lang="en-GB" b="1" dirty="0"/>
              <a:t>Lenders</a:t>
            </a:r>
            <a:r>
              <a:rPr lang="en-GB" dirty="0"/>
              <a:t> who want to be repaid on time and in full.</a:t>
            </a:r>
          </a:p>
          <a:p>
            <a:r>
              <a:rPr lang="en-GB" dirty="0"/>
              <a:t>The </a:t>
            </a:r>
            <a:r>
              <a:rPr lang="en-GB" b="1" dirty="0"/>
              <a:t>community</a:t>
            </a:r>
            <a:r>
              <a:rPr lang="en-GB" dirty="0"/>
              <a:t> which has a stake in the business as employers of local people. Business activity also affects the local environment. For example, noisy night-time deliveries or a smelly factory would be unpopular with local residents.</a:t>
            </a:r>
          </a:p>
          <a:p>
            <a:endParaRPr lang="en-GB" dirty="0"/>
          </a:p>
        </p:txBody>
      </p:sp>
    </p:spTree>
    <p:extLst>
      <p:ext uri="{BB962C8B-B14F-4D97-AF65-F5344CB8AC3E}">
        <p14:creationId xmlns:p14="http://schemas.microsoft.com/office/powerpoint/2010/main" val="156066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Internal and External Stakeholders</a:t>
            </a:r>
          </a:p>
        </p:txBody>
      </p:sp>
      <p:sp>
        <p:nvSpPr>
          <p:cNvPr id="3" name="Content Placeholder 2"/>
          <p:cNvSpPr>
            <a:spLocks noGrp="1"/>
          </p:cNvSpPr>
          <p:nvPr>
            <p:ph sz="half" idx="1"/>
          </p:nvPr>
        </p:nvSpPr>
        <p:spPr/>
        <p:txBody>
          <a:bodyPr/>
          <a:lstStyle/>
          <a:p>
            <a:r>
              <a:rPr lang="en-GB" b="1" dirty="0"/>
              <a:t>Internal stakeholders</a:t>
            </a:r>
            <a:r>
              <a:rPr lang="en-GB" dirty="0"/>
              <a:t> are groups within a business - </a:t>
            </a:r>
            <a:r>
              <a:rPr lang="en-GB" dirty="0" err="1"/>
              <a:t>eg</a:t>
            </a:r>
            <a:r>
              <a:rPr lang="en-GB" dirty="0"/>
              <a:t> owners and workers. </a:t>
            </a:r>
            <a:r>
              <a:rPr lang="en-GB" b="1" dirty="0"/>
              <a:t>External stakeholders</a:t>
            </a:r>
            <a:r>
              <a:rPr lang="en-GB" dirty="0"/>
              <a:t> are groups outside a business - </a:t>
            </a:r>
            <a:r>
              <a:rPr lang="en-GB" dirty="0" err="1"/>
              <a:t>eg</a:t>
            </a:r>
            <a:r>
              <a:rPr lang="en-GB" dirty="0"/>
              <a:t> the community.</a:t>
            </a:r>
          </a:p>
        </p:txBody>
      </p:sp>
      <p:pic>
        <p:nvPicPr>
          <p:cNvPr id="8" name="Content Placeholder 7"/>
          <p:cNvPicPr>
            <a:picLocks noGrp="1" noChangeAspect="1"/>
          </p:cNvPicPr>
          <p:nvPr>
            <p:ph sz="half" idx="2"/>
          </p:nvPr>
        </p:nvPicPr>
        <p:blipFill rotWithShape="1">
          <a:blip r:embed="rId2"/>
          <a:srcRect l="21558" t="19890" r="41795" b="20910"/>
          <a:stretch/>
        </p:blipFill>
        <p:spPr>
          <a:xfrm>
            <a:off x="6675119" y="2560320"/>
            <a:ext cx="3956859" cy="3595415"/>
          </a:xfrm>
          <a:prstGeom prst="rect">
            <a:avLst/>
          </a:prstGeom>
        </p:spPr>
      </p:pic>
    </p:spTree>
    <p:extLst>
      <p:ext uri="{BB962C8B-B14F-4D97-AF65-F5344CB8AC3E}">
        <p14:creationId xmlns:p14="http://schemas.microsoft.com/office/powerpoint/2010/main" val="33959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Influence of Stakeholders</a:t>
            </a:r>
          </a:p>
        </p:txBody>
      </p:sp>
      <p:sp>
        <p:nvSpPr>
          <p:cNvPr id="6" name="Content Placeholder 5"/>
          <p:cNvSpPr>
            <a:spLocks noGrp="1"/>
          </p:cNvSpPr>
          <p:nvPr>
            <p:ph idx="1"/>
          </p:nvPr>
        </p:nvSpPr>
        <p:spPr/>
        <p:txBody>
          <a:bodyPr/>
          <a:lstStyle/>
          <a:p>
            <a:r>
              <a:rPr lang="en-GB" b="1" dirty="0"/>
              <a:t>Owners</a:t>
            </a:r>
            <a:r>
              <a:rPr lang="en-GB" dirty="0"/>
              <a:t> have a big say in how the aims of the business are decided, but other groups also have an influence over </a:t>
            </a:r>
            <a:r>
              <a:rPr lang="en-GB" b="1" dirty="0"/>
              <a:t>decision making</a:t>
            </a:r>
            <a:r>
              <a:rPr lang="en-GB" dirty="0"/>
              <a:t>. For example, the </a:t>
            </a:r>
            <a:r>
              <a:rPr lang="en-GB" b="1" dirty="0"/>
              <a:t>directors</a:t>
            </a:r>
            <a:r>
              <a:rPr lang="en-GB" dirty="0"/>
              <a:t> who manage the day-to-day affairs of a company may decide to make higher sales a top priority rather than profits.</a:t>
            </a:r>
          </a:p>
        </p:txBody>
      </p:sp>
    </p:spTree>
    <p:extLst>
      <p:ext uri="{BB962C8B-B14F-4D97-AF65-F5344CB8AC3E}">
        <p14:creationId xmlns:p14="http://schemas.microsoft.com/office/powerpoint/2010/main" val="34351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Influence of Customers</a:t>
            </a:r>
          </a:p>
        </p:txBody>
      </p:sp>
      <p:sp>
        <p:nvSpPr>
          <p:cNvPr id="3" name="Content Placeholder 2"/>
          <p:cNvSpPr>
            <a:spLocks noGrp="1"/>
          </p:cNvSpPr>
          <p:nvPr>
            <p:ph idx="1"/>
          </p:nvPr>
        </p:nvSpPr>
        <p:spPr/>
        <p:txBody>
          <a:bodyPr/>
          <a:lstStyle/>
          <a:p>
            <a:r>
              <a:rPr lang="en-GB" b="1" dirty="0"/>
              <a:t>Customers</a:t>
            </a:r>
            <a:r>
              <a:rPr lang="en-GB" dirty="0"/>
              <a:t> are also key stakeholders. Businesses that ignore the concerns of customers find themselves losing sales to rivals.</a:t>
            </a:r>
          </a:p>
        </p:txBody>
      </p:sp>
    </p:spTree>
    <p:extLst>
      <p:ext uri="{BB962C8B-B14F-4D97-AF65-F5344CB8AC3E}">
        <p14:creationId xmlns:p14="http://schemas.microsoft.com/office/powerpoint/2010/main" val="284867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Primary and Secondary Stakeholders</a:t>
            </a:r>
          </a:p>
        </p:txBody>
      </p:sp>
      <p:sp>
        <p:nvSpPr>
          <p:cNvPr id="5" name="Content Placeholder 4"/>
          <p:cNvSpPr>
            <a:spLocks noGrp="1"/>
          </p:cNvSpPr>
          <p:nvPr>
            <p:ph idx="1"/>
          </p:nvPr>
        </p:nvSpPr>
        <p:spPr/>
        <p:txBody>
          <a:bodyPr/>
          <a:lstStyle/>
          <a:p>
            <a:r>
              <a:rPr lang="en-GB" dirty="0"/>
              <a:t>In a </a:t>
            </a:r>
            <a:r>
              <a:rPr lang="en-GB" b="1" dirty="0"/>
              <a:t>small business</a:t>
            </a:r>
            <a:r>
              <a:rPr lang="en-GB" dirty="0"/>
              <a:t>, the most important or </a:t>
            </a:r>
            <a:r>
              <a:rPr lang="en-GB" b="1" dirty="0"/>
              <a:t>primary stakeholders</a:t>
            </a:r>
            <a:r>
              <a:rPr lang="en-GB" dirty="0"/>
              <a:t> are the owners, staff and customers. In a large company, </a:t>
            </a:r>
            <a:r>
              <a:rPr lang="en-GB" b="1" dirty="0"/>
              <a:t>shareholders</a:t>
            </a:r>
            <a:r>
              <a:rPr lang="en-GB" dirty="0"/>
              <a:t> are the primary stakeholders as they can vote out directors if they believe they are running the business badly.</a:t>
            </a:r>
          </a:p>
          <a:p>
            <a:r>
              <a:rPr lang="en-GB" dirty="0"/>
              <a:t>Less influential stakeholders are called </a:t>
            </a:r>
            <a:r>
              <a:rPr lang="en-GB" b="1" dirty="0"/>
              <a:t>secondary stakeholders</a:t>
            </a:r>
            <a:r>
              <a:rPr lang="en-GB" dirty="0"/>
              <a:t>.</a:t>
            </a:r>
          </a:p>
          <a:p>
            <a:endParaRPr lang="en-GB" dirty="0"/>
          </a:p>
        </p:txBody>
      </p:sp>
    </p:spTree>
    <p:extLst>
      <p:ext uri="{BB962C8B-B14F-4D97-AF65-F5344CB8AC3E}">
        <p14:creationId xmlns:p14="http://schemas.microsoft.com/office/powerpoint/2010/main" val="236708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Conflicting Stakeholder Objectives</a:t>
            </a:r>
          </a:p>
        </p:txBody>
      </p:sp>
      <p:sp>
        <p:nvSpPr>
          <p:cNvPr id="5" name="Content Placeholder 4"/>
          <p:cNvSpPr>
            <a:spLocks noGrp="1"/>
          </p:cNvSpPr>
          <p:nvPr>
            <p:ph idx="1"/>
          </p:nvPr>
        </p:nvSpPr>
        <p:spPr/>
        <p:txBody>
          <a:bodyPr>
            <a:normAutofit lnSpcReduction="10000"/>
          </a:bodyPr>
          <a:lstStyle/>
          <a:p>
            <a:r>
              <a:rPr lang="en-GB" dirty="0"/>
              <a:t>Different stakeholders have different objectives. The interests of different stakeholder groups can conflict. For example:</a:t>
            </a:r>
          </a:p>
          <a:p>
            <a:r>
              <a:rPr lang="en-GB" dirty="0"/>
              <a:t>Owners generally seek high profits and so may be reluctant to see the business pay high wages to staff.</a:t>
            </a:r>
          </a:p>
          <a:p>
            <a:r>
              <a:rPr lang="en-GB" dirty="0"/>
              <a:t>A business decision to move production overseas may reduce staff costs. It will therefore benefit owners but work against the interests of existing staff who will lose their jobs. Customers also suffer if they receive a poorer service.</a:t>
            </a:r>
          </a:p>
          <a:p>
            <a:endParaRPr lang="en-GB" dirty="0"/>
          </a:p>
        </p:txBody>
      </p:sp>
    </p:spTree>
    <p:extLst>
      <p:ext uri="{BB962C8B-B14F-4D97-AF65-F5344CB8AC3E}">
        <p14:creationId xmlns:p14="http://schemas.microsoft.com/office/powerpoint/2010/main" val="38970630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BF954676B1924799AF64DF0EEA4AA1" ma:contentTypeVersion="7" ma:contentTypeDescription="Create a new document." ma:contentTypeScope="" ma:versionID="ba746d2e4f0d113e886151c0aec649c8">
  <xsd:schema xmlns:xsd="http://www.w3.org/2001/XMLSchema" xmlns:xs="http://www.w3.org/2001/XMLSchema" xmlns:p="http://schemas.microsoft.com/office/2006/metadata/properties" xmlns:ns2="d1ace303-cc6d-4e2f-b2db-6e1c92f3bac7" targetNamespace="http://schemas.microsoft.com/office/2006/metadata/properties" ma:root="true" ma:fieldsID="8c5ebaa9f59a269de2174157ece00aaa" ns2:_="">
    <xsd:import namespace="d1ace303-cc6d-4e2f-b2db-6e1c92f3ba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ce303-cc6d-4e2f-b2db-6e1c92f3ba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12CFA3-7B02-4083-9378-C3F9ADF6F66F}"/>
</file>

<file path=customXml/itemProps2.xml><?xml version="1.0" encoding="utf-8"?>
<ds:datastoreItem xmlns:ds="http://schemas.openxmlformats.org/officeDocument/2006/customXml" ds:itemID="{025FD1A2-7FC2-4CB0-8685-14CDB4E0DED3}"/>
</file>

<file path=customXml/itemProps3.xml><?xml version="1.0" encoding="utf-8"?>
<ds:datastoreItem xmlns:ds="http://schemas.openxmlformats.org/officeDocument/2006/customXml" ds:itemID="{51EBFB36-3A5D-4FE4-8E89-E66396D83590}"/>
</file>

<file path=docProps/app.xml><?xml version="1.0" encoding="utf-8"?>
<Properties xmlns="http://schemas.openxmlformats.org/officeDocument/2006/extended-properties" xmlns:vt="http://schemas.openxmlformats.org/officeDocument/2006/docPropsVTypes">
  <Template>Organic</Template>
  <TotalTime>14</TotalTime>
  <Words>415</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STAKEHOLDERS</vt:lpstr>
      <vt:lpstr>Who are Stakeholders?</vt:lpstr>
      <vt:lpstr>What are Stakeholders?</vt:lpstr>
      <vt:lpstr>Types of Stakeholder</vt:lpstr>
      <vt:lpstr>Internal and External Stakeholders</vt:lpstr>
      <vt:lpstr>Influence of Stakeholders</vt:lpstr>
      <vt:lpstr>Influence of Customers</vt:lpstr>
      <vt:lpstr>Primary and Secondary Stakeholders</vt:lpstr>
      <vt:lpstr>Conflicting Stakeholder Objectives</vt:lpstr>
    </vt:vector>
  </TitlesOfParts>
  <Company>The College of Richard Collyer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STAKEHOLDERS</dc:title>
  <dc:creator>Nicola Whale</dc:creator>
  <cp:lastModifiedBy>Nicola Whale</cp:lastModifiedBy>
  <cp:revision>4</cp:revision>
  <dcterms:created xsi:type="dcterms:W3CDTF">2019-01-21T13:00:56Z</dcterms:created>
  <dcterms:modified xsi:type="dcterms:W3CDTF">2021-04-25T15:42:10Z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0x01010041BF954676B1924799AF64DF0EEA4AA1</vt:lpwstr>
  </property>
</Properties>
</file>