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70" r:id="rId6"/>
    <p:sldId id="264" r:id="rId7"/>
    <p:sldId id="257" r:id="rId8"/>
    <p:sldId id="265" r:id="rId9"/>
    <p:sldId id="258" r:id="rId10"/>
    <p:sldId id="266" r:id="rId11"/>
    <p:sldId id="269" r:id="rId12"/>
    <p:sldId id="259" r:id="rId13"/>
    <p:sldId id="267" r:id="rId14"/>
    <p:sldId id="260" r:id="rId15"/>
    <p:sldId id="268" r:id="rId16"/>
    <p:sldId id="263" r:id="rId17"/>
    <p:sldId id="261" r:id="rId18"/>
    <p:sldId id="26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26CF95-0099-44D2-8D87-B097E072A42A}" v="1" dt="2021-04-27T15:15:01.798"/>
    <p1510:client id="{353044CE-CCA9-48EE-917F-681C91D7B0B7}" v="17" dt="2021-04-28T08:45:06.693"/>
    <p1510:client id="{41447931-B3B5-4A39-9071-B9F5E3C1DCF2}" v="249" dt="2021-04-28T08:45:06.578"/>
    <p1510:client id="{C448F055-E5C7-4574-80DE-28B2599ADDAF}" v="10" dt="2021-04-29T11:57:06.980"/>
    <p1510:client id="{E7334E60-EC32-4902-9B91-531C2E8E0B1E}" v="2" dt="2021-05-01T20:53:24.2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20AsadK34" userId="S::20asadk34@collyers.ac.uk::6f9e9dc6-e113-43bb-b24e-31a9684f3c4d" providerId="AD" clId="Web-{353044CE-CCA9-48EE-917F-681C91D7B0B7}"/>
    <pc:docChg chg="modSld">
      <pc:chgData name="20AsadK34" userId="S::20asadk34@collyers.ac.uk::6f9e9dc6-e113-43bb-b24e-31a9684f3c4d" providerId="AD" clId="Web-{353044CE-CCA9-48EE-917F-681C91D7B0B7}" dt="2021-04-28T08:45:06.693" v="5"/>
      <pc:docMkLst>
        <pc:docMk/>
      </pc:docMkLst>
      <pc:sldChg chg="modSp addAnim delAnim">
        <pc:chgData name="20AsadK34" userId="S::20asadk34@collyers.ac.uk::6f9e9dc6-e113-43bb-b24e-31a9684f3c4d" providerId="AD" clId="Web-{353044CE-CCA9-48EE-917F-681C91D7B0B7}" dt="2021-04-28T08:41:13.797" v="3" actId="20577"/>
        <pc:sldMkLst>
          <pc:docMk/>
          <pc:sldMk cId="2679359490" sldId="258"/>
        </pc:sldMkLst>
        <pc:spChg chg="mod">
          <ac:chgData name="20AsadK34" userId="S::20asadk34@collyers.ac.uk::6f9e9dc6-e113-43bb-b24e-31a9684f3c4d" providerId="AD" clId="Web-{353044CE-CCA9-48EE-917F-681C91D7B0B7}" dt="2021-04-28T08:41:13.797" v="3" actId="20577"/>
          <ac:spMkLst>
            <pc:docMk/>
            <pc:sldMk cId="2679359490" sldId="258"/>
            <ac:spMk id="3" creationId="{00000000-0000-0000-0000-000000000000}"/>
          </ac:spMkLst>
        </pc:spChg>
      </pc:sldChg>
      <pc:sldChg chg="delSp">
        <pc:chgData name="20AsadK34" userId="S::20asadk34@collyers.ac.uk::6f9e9dc6-e113-43bb-b24e-31a9684f3c4d" providerId="AD" clId="Web-{353044CE-CCA9-48EE-917F-681C91D7B0B7}" dt="2021-04-28T08:44:03.317" v="4"/>
        <pc:sldMkLst>
          <pc:docMk/>
          <pc:sldMk cId="1480252078" sldId="259"/>
        </pc:sldMkLst>
        <pc:picChg chg="del">
          <ac:chgData name="20AsadK34" userId="S::20asadk34@collyers.ac.uk::6f9e9dc6-e113-43bb-b24e-31a9684f3c4d" providerId="AD" clId="Web-{353044CE-CCA9-48EE-917F-681C91D7B0B7}" dt="2021-04-28T08:44:03.317" v="4"/>
          <ac:picMkLst>
            <pc:docMk/>
            <pc:sldMk cId="1480252078" sldId="259"/>
            <ac:picMk id="1048" creationId="{C7A9452F-82E2-44A2-8759-337249777854}"/>
          </ac:picMkLst>
        </pc:picChg>
      </pc:sldChg>
      <pc:sldChg chg="delSp">
        <pc:chgData name="20AsadK34" userId="S::20asadk34@collyers.ac.uk::6f9e9dc6-e113-43bb-b24e-31a9684f3c4d" providerId="AD" clId="Web-{353044CE-CCA9-48EE-917F-681C91D7B0B7}" dt="2021-04-28T08:45:06.693" v="5"/>
        <pc:sldMkLst>
          <pc:docMk/>
          <pc:sldMk cId="2068629653" sldId="260"/>
        </pc:sldMkLst>
        <pc:picChg chg="del">
          <ac:chgData name="20AsadK34" userId="S::20asadk34@collyers.ac.uk::6f9e9dc6-e113-43bb-b24e-31a9684f3c4d" providerId="AD" clId="Web-{353044CE-CCA9-48EE-917F-681C91D7B0B7}" dt="2021-04-28T08:45:06.693" v="5"/>
          <ac:picMkLst>
            <pc:docMk/>
            <pc:sldMk cId="2068629653" sldId="260"/>
            <ac:picMk id="3078" creationId="{478CFD70-9E1A-4618-BCDA-A4D87B418C0B}"/>
          </ac:picMkLst>
        </pc:picChg>
      </pc:sldChg>
    </pc:docChg>
  </pc:docChgLst>
  <pc:docChgLst>
    <pc:chgData name="20RaphaelMJ63" userId="S::20raphaelmj63@collyers.ac.uk::8f293749-0379-456a-84f5-13016124bb74" providerId="AD" clId="Web-{C448F055-E5C7-4574-80DE-28B2599ADDAF}"/>
    <pc:docChg chg="modSld">
      <pc:chgData name="20RaphaelMJ63" userId="S::20raphaelmj63@collyers.ac.uk::8f293749-0379-456a-84f5-13016124bb74" providerId="AD" clId="Web-{C448F055-E5C7-4574-80DE-28B2599ADDAF}" dt="2021-04-29T11:57:06.980" v="4" actId="20577"/>
      <pc:docMkLst>
        <pc:docMk/>
      </pc:docMkLst>
      <pc:sldChg chg="modSp">
        <pc:chgData name="20RaphaelMJ63" userId="S::20raphaelmj63@collyers.ac.uk::8f293749-0379-456a-84f5-13016124bb74" providerId="AD" clId="Web-{C448F055-E5C7-4574-80DE-28B2599ADDAF}" dt="2021-04-29T11:57:06.980" v="4" actId="20577"/>
        <pc:sldMkLst>
          <pc:docMk/>
          <pc:sldMk cId="54495549" sldId="257"/>
        </pc:sldMkLst>
        <pc:spChg chg="mod">
          <ac:chgData name="20RaphaelMJ63" userId="S::20raphaelmj63@collyers.ac.uk::8f293749-0379-456a-84f5-13016124bb74" providerId="AD" clId="Web-{C448F055-E5C7-4574-80DE-28B2599ADDAF}" dt="2021-04-29T11:57:06.980" v="4" actId="20577"/>
          <ac:spMkLst>
            <pc:docMk/>
            <pc:sldMk cId="54495549" sldId="257"/>
            <ac:spMk id="3" creationId="{00000000-0000-0000-0000-000000000000}"/>
          </ac:spMkLst>
        </pc:spChg>
      </pc:sldChg>
    </pc:docChg>
  </pc:docChgLst>
  <pc:docChgLst>
    <pc:chgData name="Nicola Whale" userId="7cf252ae-8571-4f6f-ac68-5e6bfa65a28d" providerId="ADAL" clId="{2726CF95-0099-44D2-8D87-B097E072A42A}"/>
    <pc:docChg chg="custSel modSld">
      <pc:chgData name="Nicola Whale" userId="7cf252ae-8571-4f6f-ac68-5e6bfa65a28d" providerId="ADAL" clId="{2726CF95-0099-44D2-8D87-B097E072A42A}" dt="2021-04-27T15:15:01.797" v="1"/>
      <pc:docMkLst>
        <pc:docMk/>
      </pc:docMkLst>
      <pc:sldChg chg="addSp delSp modSp mod delAnim modAnim">
        <pc:chgData name="Nicola Whale" userId="7cf252ae-8571-4f6f-ac68-5e6bfa65a28d" providerId="ADAL" clId="{2726CF95-0099-44D2-8D87-B097E072A42A}" dt="2021-04-27T15:15:01.797" v="1"/>
        <pc:sldMkLst>
          <pc:docMk/>
          <pc:sldMk cId="1598379319" sldId="270"/>
        </pc:sldMkLst>
        <pc:spChg chg="add del mod">
          <ac:chgData name="Nicola Whale" userId="7cf252ae-8571-4f6f-ac68-5e6bfa65a28d" providerId="ADAL" clId="{2726CF95-0099-44D2-8D87-B097E072A42A}" dt="2021-04-27T15:15:01.797" v="1"/>
          <ac:spMkLst>
            <pc:docMk/>
            <pc:sldMk cId="1598379319" sldId="270"/>
            <ac:spMk id="5" creationId="{2300DE68-C135-45E8-8AEC-A3FCFE14485F}"/>
          </ac:spMkLst>
        </pc:spChg>
        <pc:picChg chg="del">
          <ac:chgData name="Nicola Whale" userId="7cf252ae-8571-4f6f-ac68-5e6bfa65a28d" providerId="ADAL" clId="{2726CF95-0099-44D2-8D87-B097E072A42A}" dt="2021-04-27T15:13:52.535" v="0" actId="478"/>
          <ac:picMkLst>
            <pc:docMk/>
            <pc:sldMk cId="1598379319" sldId="270"/>
            <ac:picMk id="4" creationId="{9573DFAE-4C2F-413D-9DB8-BE8DE4D267B9}"/>
          </ac:picMkLst>
        </pc:picChg>
        <pc:picChg chg="add mod">
          <ac:chgData name="Nicola Whale" userId="7cf252ae-8571-4f6f-ac68-5e6bfa65a28d" providerId="ADAL" clId="{2726CF95-0099-44D2-8D87-B097E072A42A}" dt="2021-04-27T15:15:01.797" v="1"/>
          <ac:picMkLst>
            <pc:docMk/>
            <pc:sldMk cId="1598379319" sldId="270"/>
            <ac:picMk id="6" creationId="{DC50F31C-D306-45FB-B4B2-03DEE59BF919}"/>
          </ac:picMkLst>
        </pc:picChg>
      </pc:sldChg>
    </pc:docChg>
  </pc:docChgLst>
  <pc:docChgLst>
    <pc:chgData name="20HussainR22" userId="S::20hussainr22@collyers.ac.uk::873fe5a6-9642-43cc-90f4-2219aea3631f" providerId="AD" clId="Web-{E7334E60-EC32-4902-9B91-531C2E8E0B1E}"/>
    <pc:docChg chg="modSld">
      <pc:chgData name="20HussainR22" userId="S::20hussainr22@collyers.ac.uk::873fe5a6-9642-43cc-90f4-2219aea3631f" providerId="AD" clId="Web-{E7334E60-EC32-4902-9B91-531C2E8E0B1E}" dt="2021-05-01T20:53:24.298" v="1" actId="1076"/>
      <pc:docMkLst>
        <pc:docMk/>
      </pc:docMkLst>
      <pc:sldChg chg="modSp">
        <pc:chgData name="20HussainR22" userId="S::20hussainr22@collyers.ac.uk::873fe5a6-9642-43cc-90f4-2219aea3631f" providerId="AD" clId="Web-{E7334E60-EC32-4902-9B91-531C2E8E0B1E}" dt="2021-05-01T20:53:24.298" v="1" actId="1076"/>
        <pc:sldMkLst>
          <pc:docMk/>
          <pc:sldMk cId="1132793409" sldId="269"/>
        </pc:sldMkLst>
        <pc:spChg chg="mod">
          <ac:chgData name="20HussainR22" userId="S::20hussainr22@collyers.ac.uk::873fe5a6-9642-43cc-90f4-2219aea3631f" providerId="AD" clId="Web-{E7334E60-EC32-4902-9B91-531C2E8E0B1E}" dt="2021-05-01T20:53:24.298" v="1" actId="1076"/>
          <ac:spMkLst>
            <pc:docMk/>
            <pc:sldMk cId="1132793409" sldId="269"/>
            <ac:spMk id="4" creationId="{00000000-0000-0000-0000-000000000000}"/>
          </ac:spMkLst>
        </pc:spChg>
      </pc:sldChg>
    </pc:docChg>
  </pc:docChgLst>
  <pc:docChgLst>
    <pc:chgData name="20JohnMC88" userId="f3129193-c122-4e66-81d8-bec54c3945e9" providerId="ADAL" clId="{41447931-B3B5-4A39-9071-B9F5E3C1DCF2}"/>
    <pc:docChg chg="custSel modSld">
      <pc:chgData name="20JohnMC88" userId="f3129193-c122-4e66-81d8-bec54c3945e9" providerId="ADAL" clId="{41447931-B3B5-4A39-9071-B9F5E3C1DCF2}" dt="2021-04-28T08:45:06.578" v="244" actId="1076"/>
      <pc:docMkLst>
        <pc:docMk/>
      </pc:docMkLst>
      <pc:sldChg chg="addSp delSp modSp">
        <pc:chgData name="20JohnMC88" userId="f3129193-c122-4e66-81d8-bec54c3945e9" providerId="ADAL" clId="{41447931-B3B5-4A39-9071-B9F5E3C1DCF2}" dt="2021-04-28T08:39:13.476" v="224"/>
        <pc:sldMkLst>
          <pc:docMk/>
          <pc:sldMk cId="54495549" sldId="257"/>
        </pc:sldMkLst>
        <pc:picChg chg="add del">
          <ac:chgData name="20JohnMC88" userId="f3129193-c122-4e66-81d8-bec54c3945e9" providerId="ADAL" clId="{41447931-B3B5-4A39-9071-B9F5E3C1DCF2}" dt="2021-04-28T08:38:06.117" v="182" actId="478"/>
          <ac:picMkLst>
            <pc:docMk/>
            <pc:sldMk cId="54495549" sldId="257"/>
            <ac:picMk id="2050" creationId="{DF09AC9C-AC5B-468B-9E35-86AE07F68674}"/>
          </ac:picMkLst>
        </pc:picChg>
        <pc:picChg chg="add del">
          <ac:chgData name="20JohnMC88" userId="f3129193-c122-4e66-81d8-bec54c3945e9" providerId="ADAL" clId="{41447931-B3B5-4A39-9071-B9F5E3C1DCF2}" dt="2021-04-28T08:38:15.217" v="184" actId="478"/>
          <ac:picMkLst>
            <pc:docMk/>
            <pc:sldMk cId="54495549" sldId="257"/>
            <ac:picMk id="2052" creationId="{7BD6001C-D006-4DA9-9A99-F3CA6550AF43}"/>
          </ac:picMkLst>
        </pc:picChg>
        <pc:picChg chg="add del">
          <ac:chgData name="20JohnMC88" userId="f3129193-c122-4e66-81d8-bec54c3945e9" providerId="ADAL" clId="{41447931-B3B5-4A39-9071-B9F5E3C1DCF2}" dt="2021-04-28T08:39:02.394" v="206" actId="478"/>
          <ac:picMkLst>
            <pc:docMk/>
            <pc:sldMk cId="54495549" sldId="257"/>
            <ac:picMk id="2054" creationId="{674DB289-73AF-4585-9745-9441EAFF6837}"/>
          </ac:picMkLst>
        </pc:picChg>
        <pc:picChg chg="add del">
          <ac:chgData name="20JohnMC88" userId="f3129193-c122-4e66-81d8-bec54c3945e9" providerId="ADAL" clId="{41447931-B3B5-4A39-9071-B9F5E3C1DCF2}" dt="2021-04-28T08:39:13.476" v="224"/>
          <ac:picMkLst>
            <pc:docMk/>
            <pc:sldMk cId="54495549" sldId="257"/>
            <ac:picMk id="2056" creationId="{A0370EDA-4C6E-48E6-B5EB-E8FB0643ACA1}"/>
          </ac:picMkLst>
        </pc:picChg>
        <pc:picChg chg="add del mod">
          <ac:chgData name="20JohnMC88" userId="f3129193-c122-4e66-81d8-bec54c3945e9" providerId="ADAL" clId="{41447931-B3B5-4A39-9071-B9F5E3C1DCF2}" dt="2021-04-28T08:39:13.057" v="223"/>
          <ac:picMkLst>
            <pc:docMk/>
            <pc:sldMk cId="54495549" sldId="257"/>
            <ac:picMk id="2058" creationId="{4D59B37F-B15A-4E1D-B40C-D9CB2DA30C03}"/>
          </ac:picMkLst>
        </pc:picChg>
        <pc:picChg chg="add del mod">
          <ac:chgData name="20JohnMC88" userId="f3129193-c122-4e66-81d8-bec54c3945e9" providerId="ADAL" clId="{41447931-B3B5-4A39-9071-B9F5E3C1DCF2}" dt="2021-04-28T08:39:12.694" v="222"/>
          <ac:picMkLst>
            <pc:docMk/>
            <pc:sldMk cId="54495549" sldId="257"/>
            <ac:picMk id="2060" creationId="{34FC15CA-6957-4F53-8132-496D8A212435}"/>
          </ac:picMkLst>
        </pc:picChg>
        <pc:picChg chg="add del mod">
          <ac:chgData name="20JohnMC88" userId="f3129193-c122-4e66-81d8-bec54c3945e9" providerId="ADAL" clId="{41447931-B3B5-4A39-9071-B9F5E3C1DCF2}" dt="2021-04-28T08:39:12.494" v="221"/>
          <ac:picMkLst>
            <pc:docMk/>
            <pc:sldMk cId="54495549" sldId="257"/>
            <ac:picMk id="2062" creationId="{C07796FD-54A3-4886-965E-2BB3753B964C}"/>
          </ac:picMkLst>
        </pc:picChg>
        <pc:picChg chg="add del mod">
          <ac:chgData name="20JohnMC88" userId="f3129193-c122-4e66-81d8-bec54c3945e9" providerId="ADAL" clId="{41447931-B3B5-4A39-9071-B9F5E3C1DCF2}" dt="2021-04-28T08:39:12.324" v="220"/>
          <ac:picMkLst>
            <pc:docMk/>
            <pc:sldMk cId="54495549" sldId="257"/>
            <ac:picMk id="2064" creationId="{98C999C4-F9F7-42AC-9ACD-37BECCC53CA2}"/>
          </ac:picMkLst>
        </pc:picChg>
        <pc:picChg chg="add del mod">
          <ac:chgData name="20JohnMC88" userId="f3129193-c122-4e66-81d8-bec54c3945e9" providerId="ADAL" clId="{41447931-B3B5-4A39-9071-B9F5E3C1DCF2}" dt="2021-04-28T08:39:12.155" v="219"/>
          <ac:picMkLst>
            <pc:docMk/>
            <pc:sldMk cId="54495549" sldId="257"/>
            <ac:picMk id="2066" creationId="{CE6F8CF2-4791-4D9F-8200-77B6BA165313}"/>
          </ac:picMkLst>
        </pc:picChg>
        <pc:picChg chg="add del mod">
          <ac:chgData name="20JohnMC88" userId="f3129193-c122-4e66-81d8-bec54c3945e9" providerId="ADAL" clId="{41447931-B3B5-4A39-9071-B9F5E3C1DCF2}" dt="2021-04-28T08:39:11.992" v="218"/>
          <ac:picMkLst>
            <pc:docMk/>
            <pc:sldMk cId="54495549" sldId="257"/>
            <ac:picMk id="2068" creationId="{EB56CB68-1534-467B-BAF6-B89D72165B32}"/>
          </ac:picMkLst>
        </pc:picChg>
        <pc:picChg chg="add del mod">
          <ac:chgData name="20JohnMC88" userId="f3129193-c122-4e66-81d8-bec54c3945e9" providerId="ADAL" clId="{41447931-B3B5-4A39-9071-B9F5E3C1DCF2}" dt="2021-04-28T08:39:11.823" v="217"/>
          <ac:picMkLst>
            <pc:docMk/>
            <pc:sldMk cId="54495549" sldId="257"/>
            <ac:picMk id="2070" creationId="{14C1E13F-8C55-42E3-9985-1B46CF7B3FFA}"/>
          </ac:picMkLst>
        </pc:picChg>
        <pc:picChg chg="add del mod">
          <ac:chgData name="20JohnMC88" userId="f3129193-c122-4e66-81d8-bec54c3945e9" providerId="ADAL" clId="{41447931-B3B5-4A39-9071-B9F5E3C1DCF2}" dt="2021-04-28T08:39:11.638" v="216"/>
          <ac:picMkLst>
            <pc:docMk/>
            <pc:sldMk cId="54495549" sldId="257"/>
            <ac:picMk id="2072" creationId="{722C47BF-9327-4602-965C-8611D4CCC29D}"/>
          </ac:picMkLst>
        </pc:picChg>
      </pc:sldChg>
      <pc:sldChg chg="addSp delSp modSp mod modAnim">
        <pc:chgData name="20JohnMC88" userId="f3129193-c122-4e66-81d8-bec54c3945e9" providerId="ADAL" clId="{41447931-B3B5-4A39-9071-B9F5E3C1DCF2}" dt="2021-04-28T08:41:11.501" v="234" actId="478"/>
        <pc:sldMkLst>
          <pc:docMk/>
          <pc:sldMk cId="2679359490" sldId="258"/>
        </pc:sldMkLst>
        <pc:spChg chg="mod">
          <ac:chgData name="20JohnMC88" userId="f3129193-c122-4e66-81d8-bec54c3945e9" providerId="ADAL" clId="{41447931-B3B5-4A39-9071-B9F5E3C1DCF2}" dt="2021-04-28T08:19:49.657" v="177" actId="27636"/>
          <ac:spMkLst>
            <pc:docMk/>
            <pc:sldMk cId="2679359490" sldId="258"/>
            <ac:spMk id="3" creationId="{00000000-0000-0000-0000-000000000000}"/>
          </ac:spMkLst>
        </pc:spChg>
        <pc:spChg chg="mod">
          <ac:chgData name="20JohnMC88" userId="f3129193-c122-4e66-81d8-bec54c3945e9" providerId="ADAL" clId="{41447931-B3B5-4A39-9071-B9F5E3C1DCF2}" dt="2021-04-28T08:19:49.641" v="176" actId="27636"/>
          <ac:spMkLst>
            <pc:docMk/>
            <pc:sldMk cId="2679359490" sldId="258"/>
            <ac:spMk id="4" creationId="{00000000-0000-0000-0000-000000000000}"/>
          </ac:spMkLst>
        </pc:spChg>
        <pc:picChg chg="add del">
          <ac:chgData name="20JohnMC88" userId="f3129193-c122-4e66-81d8-bec54c3945e9" providerId="ADAL" clId="{41447931-B3B5-4A39-9071-B9F5E3C1DCF2}" dt="2021-04-28T08:40:57.937" v="228" actId="478"/>
          <ac:picMkLst>
            <pc:docMk/>
            <pc:sldMk cId="2679359490" sldId="258"/>
            <ac:picMk id="4098" creationId="{5B14CBFC-4C7C-4698-AC42-569A6D39E5BF}"/>
          </ac:picMkLst>
        </pc:picChg>
        <pc:picChg chg="add del mod">
          <ac:chgData name="20JohnMC88" userId="f3129193-c122-4e66-81d8-bec54c3945e9" providerId="ADAL" clId="{41447931-B3B5-4A39-9071-B9F5E3C1DCF2}" dt="2021-04-28T08:41:11.501" v="234" actId="478"/>
          <ac:picMkLst>
            <pc:docMk/>
            <pc:sldMk cId="2679359490" sldId="258"/>
            <ac:picMk id="4100" creationId="{B00A7F20-8B75-4FD4-8D54-56A37EE73E58}"/>
          </ac:picMkLst>
        </pc:picChg>
      </pc:sldChg>
      <pc:sldChg chg="addSp delSp modSp">
        <pc:chgData name="20JohnMC88" userId="f3129193-c122-4e66-81d8-bec54c3945e9" providerId="ADAL" clId="{41447931-B3B5-4A39-9071-B9F5E3C1DCF2}" dt="2021-04-28T08:41:34.222" v="238" actId="14100"/>
        <pc:sldMkLst>
          <pc:docMk/>
          <pc:sldMk cId="1480252078" sldId="259"/>
        </pc:sldMkLst>
        <pc:spChg chg="mod">
          <ac:chgData name="20JohnMC88" userId="f3129193-c122-4e66-81d8-bec54c3945e9" providerId="ADAL" clId="{41447931-B3B5-4A39-9071-B9F5E3C1DCF2}" dt="2021-04-28T08:37:39.749" v="179" actId="1076"/>
          <ac:spMkLst>
            <pc:docMk/>
            <pc:sldMk cId="1480252078" sldId="259"/>
            <ac:spMk id="3" creationId="{00000000-0000-0000-0000-000000000000}"/>
          </ac:spMkLst>
        </pc:spChg>
        <pc:picChg chg="add del mod">
          <ac:chgData name="20JohnMC88" userId="f3129193-c122-4e66-81d8-bec54c3945e9" providerId="ADAL" clId="{41447931-B3B5-4A39-9071-B9F5E3C1DCF2}" dt="2021-04-28T08:37:42.856" v="180" actId="478"/>
          <ac:picMkLst>
            <pc:docMk/>
            <pc:sldMk cId="1480252078" sldId="259"/>
            <ac:picMk id="1026" creationId="{A1CE93B9-B1A4-4E6C-A7F9-32124903EA6B}"/>
          </ac:picMkLst>
        </pc:picChg>
        <pc:picChg chg="add del">
          <ac:chgData name="20JohnMC88" userId="f3129193-c122-4e66-81d8-bec54c3945e9" providerId="ADAL" clId="{41447931-B3B5-4A39-9071-B9F5E3C1DCF2}" dt="2021-04-28T08:38:30.455" v="186" actId="478"/>
          <ac:picMkLst>
            <pc:docMk/>
            <pc:sldMk cId="1480252078" sldId="259"/>
            <ac:picMk id="1028" creationId="{8A7F373E-58A4-49C0-AA1B-CADCC245782A}"/>
          </ac:picMkLst>
        </pc:picChg>
        <pc:picChg chg="add del">
          <ac:chgData name="20JohnMC88" userId="f3129193-c122-4e66-81d8-bec54c3945e9" providerId="ADAL" clId="{41447931-B3B5-4A39-9071-B9F5E3C1DCF2}" dt="2021-04-28T08:38:44.722" v="204"/>
          <ac:picMkLst>
            <pc:docMk/>
            <pc:sldMk cId="1480252078" sldId="259"/>
            <ac:picMk id="1030" creationId="{59900324-E3F0-445A-85B6-43C7FA7B0DF4}"/>
          </ac:picMkLst>
        </pc:picChg>
        <pc:picChg chg="add del mod">
          <ac:chgData name="20JohnMC88" userId="f3129193-c122-4e66-81d8-bec54c3945e9" providerId="ADAL" clId="{41447931-B3B5-4A39-9071-B9F5E3C1DCF2}" dt="2021-04-28T08:38:44.283" v="203"/>
          <ac:picMkLst>
            <pc:docMk/>
            <pc:sldMk cId="1480252078" sldId="259"/>
            <ac:picMk id="1032" creationId="{A6CF267E-1D8F-42C3-B983-C83CD641FD69}"/>
          </ac:picMkLst>
        </pc:picChg>
        <pc:picChg chg="add del mod">
          <ac:chgData name="20JohnMC88" userId="f3129193-c122-4e66-81d8-bec54c3945e9" providerId="ADAL" clId="{41447931-B3B5-4A39-9071-B9F5E3C1DCF2}" dt="2021-04-28T08:38:43.966" v="202"/>
          <ac:picMkLst>
            <pc:docMk/>
            <pc:sldMk cId="1480252078" sldId="259"/>
            <ac:picMk id="1034" creationId="{36B6DB1F-FF86-472B-93E4-3297DC1AB54E}"/>
          </ac:picMkLst>
        </pc:picChg>
        <pc:picChg chg="add del mod">
          <ac:chgData name="20JohnMC88" userId="f3129193-c122-4e66-81d8-bec54c3945e9" providerId="ADAL" clId="{41447931-B3B5-4A39-9071-B9F5E3C1DCF2}" dt="2021-04-28T08:38:43.649" v="201"/>
          <ac:picMkLst>
            <pc:docMk/>
            <pc:sldMk cId="1480252078" sldId="259"/>
            <ac:picMk id="1036" creationId="{55F64F2E-7045-445D-B63D-9AD0C651A08E}"/>
          </ac:picMkLst>
        </pc:picChg>
        <pc:picChg chg="add del mod">
          <ac:chgData name="20JohnMC88" userId="f3129193-c122-4e66-81d8-bec54c3945e9" providerId="ADAL" clId="{41447931-B3B5-4A39-9071-B9F5E3C1DCF2}" dt="2021-04-28T08:38:43.481" v="200"/>
          <ac:picMkLst>
            <pc:docMk/>
            <pc:sldMk cId="1480252078" sldId="259"/>
            <ac:picMk id="1038" creationId="{22F4C643-1936-4AE3-BA52-4FC4215312F6}"/>
          </ac:picMkLst>
        </pc:picChg>
        <pc:picChg chg="add del mod">
          <ac:chgData name="20JohnMC88" userId="f3129193-c122-4e66-81d8-bec54c3945e9" providerId="ADAL" clId="{41447931-B3B5-4A39-9071-B9F5E3C1DCF2}" dt="2021-04-28T08:38:43.264" v="199"/>
          <ac:picMkLst>
            <pc:docMk/>
            <pc:sldMk cId="1480252078" sldId="259"/>
            <ac:picMk id="1040" creationId="{EA37284D-5E23-4A24-AD8C-C2564366D65C}"/>
          </ac:picMkLst>
        </pc:picChg>
        <pc:picChg chg="add del mod">
          <ac:chgData name="20JohnMC88" userId="f3129193-c122-4e66-81d8-bec54c3945e9" providerId="ADAL" clId="{41447931-B3B5-4A39-9071-B9F5E3C1DCF2}" dt="2021-04-28T08:38:43.094" v="198"/>
          <ac:picMkLst>
            <pc:docMk/>
            <pc:sldMk cId="1480252078" sldId="259"/>
            <ac:picMk id="1042" creationId="{E8C010D4-872D-4474-A6E0-838B0849DAFE}"/>
          </ac:picMkLst>
        </pc:picChg>
        <pc:picChg chg="add del mod">
          <ac:chgData name="20JohnMC88" userId="f3129193-c122-4e66-81d8-bec54c3945e9" providerId="ADAL" clId="{41447931-B3B5-4A39-9071-B9F5E3C1DCF2}" dt="2021-04-28T08:38:42.916" v="197"/>
          <ac:picMkLst>
            <pc:docMk/>
            <pc:sldMk cId="1480252078" sldId="259"/>
            <ac:picMk id="1044" creationId="{30CF00C5-90EF-494D-A116-347EB0B06E87}"/>
          </ac:picMkLst>
        </pc:picChg>
        <pc:picChg chg="add del mod">
          <ac:chgData name="20JohnMC88" userId="f3129193-c122-4e66-81d8-bec54c3945e9" providerId="ADAL" clId="{41447931-B3B5-4A39-9071-B9F5E3C1DCF2}" dt="2021-04-28T08:38:42.746" v="196"/>
          <ac:picMkLst>
            <pc:docMk/>
            <pc:sldMk cId="1480252078" sldId="259"/>
            <ac:picMk id="1046" creationId="{B1F74F49-EA57-4180-8555-F71E348DC5FD}"/>
          </ac:picMkLst>
        </pc:picChg>
        <pc:picChg chg="add mod">
          <ac:chgData name="20JohnMC88" userId="f3129193-c122-4e66-81d8-bec54c3945e9" providerId="ADAL" clId="{41447931-B3B5-4A39-9071-B9F5E3C1DCF2}" dt="2021-04-28T08:41:34.222" v="238" actId="14100"/>
          <ac:picMkLst>
            <pc:docMk/>
            <pc:sldMk cId="1480252078" sldId="259"/>
            <ac:picMk id="1048" creationId="{C7A9452F-82E2-44A2-8759-337249777854}"/>
          </ac:picMkLst>
        </pc:picChg>
      </pc:sldChg>
      <pc:sldChg chg="addSp delSp modSp">
        <pc:chgData name="20JohnMC88" userId="f3129193-c122-4e66-81d8-bec54c3945e9" providerId="ADAL" clId="{41447931-B3B5-4A39-9071-B9F5E3C1DCF2}" dt="2021-04-28T08:45:06.578" v="244" actId="1076"/>
        <pc:sldMkLst>
          <pc:docMk/>
          <pc:sldMk cId="2068629653" sldId="260"/>
        </pc:sldMkLst>
        <pc:picChg chg="add del">
          <ac:chgData name="20JohnMC88" userId="f3129193-c122-4e66-81d8-bec54c3945e9" providerId="ADAL" clId="{41447931-B3B5-4A39-9071-B9F5E3C1DCF2}" dt="2021-04-28T08:39:23.526" v="226" actId="478"/>
          <ac:picMkLst>
            <pc:docMk/>
            <pc:sldMk cId="2068629653" sldId="260"/>
            <ac:picMk id="3074" creationId="{2AD49B0B-EBC8-4341-9BA0-5D576C62FFCB}"/>
          </ac:picMkLst>
        </pc:picChg>
        <pc:picChg chg="add del">
          <ac:chgData name="20JohnMC88" userId="f3129193-c122-4e66-81d8-bec54c3945e9" providerId="ADAL" clId="{41447931-B3B5-4A39-9071-B9F5E3C1DCF2}" dt="2021-04-28T08:44:59.525" v="240" actId="478"/>
          <ac:picMkLst>
            <pc:docMk/>
            <pc:sldMk cId="2068629653" sldId="260"/>
            <ac:picMk id="3076" creationId="{DEC32425-23AB-4447-B92B-0284B92E9B98}"/>
          </ac:picMkLst>
        </pc:picChg>
        <pc:picChg chg="add mod">
          <ac:chgData name="20JohnMC88" userId="f3129193-c122-4e66-81d8-bec54c3945e9" providerId="ADAL" clId="{41447931-B3B5-4A39-9071-B9F5E3C1DCF2}" dt="2021-04-28T08:45:06.578" v="244" actId="1076"/>
          <ac:picMkLst>
            <pc:docMk/>
            <pc:sldMk cId="2068629653" sldId="260"/>
            <ac:picMk id="3078" creationId="{478CFD70-9E1A-4618-BCDA-A4D87B418C0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5/1/2021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5/1/2021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5/1/2021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5/1/2021</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5/1/2021</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5/1/2021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5/1/2021</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5/1/2021</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onsciousconnectionmagazine.com/2016/02/social-enterprise-examples-and-principl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BN2cQNNvg_4?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7200"/>
              <a:t>Business Formats</a:t>
            </a:r>
          </a:p>
        </p:txBody>
      </p:sp>
      <p:sp>
        <p:nvSpPr>
          <p:cNvPr id="3" name="Subtitle 2"/>
          <p:cNvSpPr>
            <a:spLocks noGrp="1"/>
          </p:cNvSpPr>
          <p:nvPr>
            <p:ph type="subTitle" idx="1"/>
          </p:nvPr>
        </p:nvSpPr>
        <p:spPr/>
        <p:txBody>
          <a:bodyPr/>
          <a:lstStyle/>
          <a:p>
            <a:r>
              <a:rPr lang="en-GB"/>
              <a:t>BTEC 2, Unit 3, (NEW) </a:t>
            </a:r>
          </a:p>
        </p:txBody>
      </p:sp>
      <p:pic>
        <p:nvPicPr>
          <p:cNvPr id="4" name="Picture 3"/>
          <p:cNvPicPr>
            <a:picLocks noChangeAspect="1"/>
          </p:cNvPicPr>
          <p:nvPr/>
        </p:nvPicPr>
        <p:blipFill>
          <a:blip r:embed="rId2"/>
          <a:stretch>
            <a:fillRect/>
          </a:stretch>
        </p:blipFill>
        <p:spPr>
          <a:xfrm>
            <a:off x="8017471" y="2279245"/>
            <a:ext cx="3799417" cy="2051685"/>
          </a:xfrm>
          <a:prstGeom prst="rect">
            <a:avLst/>
          </a:prstGeom>
        </p:spPr>
      </p:pic>
    </p:spTree>
    <p:extLst>
      <p:ext uri="{BB962C8B-B14F-4D97-AF65-F5344CB8AC3E}">
        <p14:creationId xmlns:p14="http://schemas.microsoft.com/office/powerpoint/2010/main" val="44945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t>Which businesses are typically private limited companies?</a:t>
            </a:r>
          </a:p>
        </p:txBody>
      </p:sp>
      <p:sp>
        <p:nvSpPr>
          <p:cNvPr id="6" name="Content Placeholder 5"/>
          <p:cNvSpPr>
            <a:spLocks noGrp="1"/>
          </p:cNvSpPr>
          <p:nvPr>
            <p:ph idx="1"/>
          </p:nvPr>
        </p:nvSpPr>
        <p:spPr/>
        <p:txBody>
          <a:bodyPr/>
          <a:lstStyle/>
          <a:p>
            <a:pPr marL="0" indent="0">
              <a:buNone/>
            </a:pPr>
            <a:r>
              <a:rPr lang="en-GB"/>
              <a:t>Private limited companies are often formed when a sole trader or partners in a partnership wish to limit their liability  only to the money they have invested in the shares.  This ensures that personal wealth is kept secure should the company fail.</a:t>
            </a:r>
          </a:p>
          <a:p>
            <a:pPr marL="0" indent="0">
              <a:buNone/>
            </a:pPr>
            <a:r>
              <a:rPr lang="en-GB"/>
              <a:t>These businesses can therefore be across all industries and sectors.</a:t>
            </a:r>
          </a:p>
        </p:txBody>
      </p:sp>
    </p:spTree>
    <p:extLst>
      <p:ext uri="{BB962C8B-B14F-4D97-AF65-F5344CB8AC3E}">
        <p14:creationId xmlns:p14="http://schemas.microsoft.com/office/powerpoint/2010/main" val="3214545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2918" y="1123837"/>
            <a:ext cx="3003465" cy="4865483"/>
          </a:xfrm>
        </p:spPr>
        <p:txBody>
          <a:bodyPr>
            <a:normAutofit fontScale="90000"/>
          </a:bodyPr>
          <a:lstStyle/>
          <a:p>
            <a:r>
              <a:rPr lang="en-GB"/>
              <a:t>Public Limited Company</a:t>
            </a:r>
            <a:br>
              <a:rPr lang="en-GB"/>
            </a:br>
            <a:br>
              <a:rPr lang="en-GB" sz="2400"/>
            </a:br>
            <a:r>
              <a:rPr lang="en-GB" sz="2200"/>
              <a:t>The largest type of privately owned enterprise in the UK.</a:t>
            </a:r>
            <a:br>
              <a:rPr lang="en-GB" sz="2200"/>
            </a:br>
            <a:br>
              <a:rPr lang="en-GB" sz="2200"/>
            </a:br>
            <a:r>
              <a:rPr lang="en-GB" sz="2200"/>
              <a:t> The business name always ends with PLC.</a:t>
            </a:r>
            <a:br>
              <a:rPr lang="en-GB" sz="2200"/>
            </a:br>
            <a:br>
              <a:rPr lang="en-GB" sz="2200"/>
            </a:br>
            <a:r>
              <a:rPr lang="en-GB" sz="2200"/>
              <a:t>Many started as private limited companies and were then floated on the stock exchange. This is the term used when a plc is launched.</a:t>
            </a:r>
            <a:br>
              <a:rPr lang="en-GB" sz="2200"/>
            </a:br>
            <a:br>
              <a:rPr lang="en-GB" sz="2200"/>
            </a:br>
            <a:r>
              <a:rPr lang="en-GB" sz="2200"/>
              <a:t>Anyone can buy shares in a PLC.</a:t>
            </a:r>
            <a:br>
              <a:rPr lang="en-GB"/>
            </a:br>
            <a:endParaRPr lang="en-GB"/>
          </a:p>
        </p:txBody>
      </p:sp>
      <p:sp>
        <p:nvSpPr>
          <p:cNvPr id="3" name="Content Placeholder 2"/>
          <p:cNvSpPr>
            <a:spLocks noGrp="1"/>
          </p:cNvSpPr>
          <p:nvPr>
            <p:ph sz="half" idx="1"/>
          </p:nvPr>
        </p:nvSpPr>
        <p:spPr/>
        <p:txBody>
          <a:bodyPr>
            <a:normAutofit fontScale="77500" lnSpcReduction="20000"/>
          </a:bodyPr>
          <a:lstStyle/>
          <a:p>
            <a:pPr marL="0" indent="0">
              <a:buNone/>
            </a:pPr>
            <a:r>
              <a:rPr lang="en-GB" sz="2400" b="1"/>
              <a:t>Benefits</a:t>
            </a:r>
          </a:p>
          <a:p>
            <a:r>
              <a:rPr lang="en-GB"/>
              <a:t>The business receives far more capital which can be used to grow the company.</a:t>
            </a:r>
          </a:p>
          <a:p>
            <a:r>
              <a:rPr lang="en-GB"/>
              <a:t>If the business is successful, the value of the shares will increase, which will increase the overall value of the company.</a:t>
            </a:r>
          </a:p>
          <a:p>
            <a:r>
              <a:rPr lang="en-GB"/>
              <a:t>Some of the profit after tax, can be paid to the shareholders as dividends.</a:t>
            </a:r>
          </a:p>
          <a:p>
            <a:r>
              <a:rPr lang="en-GB"/>
              <a:t>The directors in a plc do not have responsibility for the company debts unless laws have been broken.</a:t>
            </a:r>
          </a:p>
          <a:p>
            <a:r>
              <a:rPr lang="en-GB"/>
              <a:t>Specialisation in workforce.</a:t>
            </a:r>
          </a:p>
          <a:p>
            <a:r>
              <a:rPr lang="en-GB"/>
              <a:t>Ease of borrowing from banks.</a:t>
            </a:r>
          </a:p>
          <a:p>
            <a:r>
              <a:rPr lang="en-GB"/>
              <a:t>Economies of scale.</a:t>
            </a:r>
          </a:p>
          <a:p>
            <a:endParaRPr lang="en-GB"/>
          </a:p>
          <a:p>
            <a:endParaRPr lang="en-GB"/>
          </a:p>
        </p:txBody>
      </p:sp>
      <p:sp>
        <p:nvSpPr>
          <p:cNvPr id="4" name="Content Placeholder 3"/>
          <p:cNvSpPr>
            <a:spLocks noGrp="1"/>
          </p:cNvSpPr>
          <p:nvPr>
            <p:ph sz="half" idx="2"/>
          </p:nvPr>
        </p:nvSpPr>
        <p:spPr>
          <a:xfrm>
            <a:off x="7808789" y="784704"/>
            <a:ext cx="3474720" cy="5120640"/>
          </a:xfrm>
        </p:spPr>
        <p:txBody>
          <a:bodyPr>
            <a:normAutofit fontScale="77500" lnSpcReduction="20000"/>
          </a:bodyPr>
          <a:lstStyle/>
          <a:p>
            <a:pPr marL="0" indent="0">
              <a:buNone/>
            </a:pPr>
            <a:endParaRPr lang="en-GB" sz="2400" b="1"/>
          </a:p>
          <a:p>
            <a:pPr marL="0" indent="0">
              <a:buNone/>
            </a:pPr>
            <a:r>
              <a:rPr lang="en-GB" sz="2400" b="1"/>
              <a:t>Issues</a:t>
            </a:r>
          </a:p>
          <a:p>
            <a:r>
              <a:rPr lang="en-GB"/>
              <a:t>The company must comply with more rules and its accounts are reported to the press.</a:t>
            </a:r>
          </a:p>
          <a:p>
            <a:r>
              <a:rPr lang="en-GB"/>
              <a:t>An Annual General Meeting must be held each year and all shareholders are invited.</a:t>
            </a:r>
          </a:p>
          <a:p>
            <a:r>
              <a:rPr lang="en-GB"/>
              <a:t>If the shares fall in value, many shareholders may sell which lowers the value of the company.</a:t>
            </a:r>
          </a:p>
          <a:p>
            <a:r>
              <a:rPr lang="en-GB"/>
              <a:t>Takeovers – any owner that purchases more than 50% of the company’s shares can be said to have taken over the business.</a:t>
            </a:r>
          </a:p>
          <a:p>
            <a:r>
              <a:rPr lang="en-GB"/>
              <a:t>Inefficiencies</a:t>
            </a:r>
          </a:p>
          <a:p>
            <a:r>
              <a:rPr lang="en-GB"/>
              <a:t>Different interests – managers and shareholders interests e.g. growth, market share, may differ.</a:t>
            </a:r>
          </a:p>
          <a:p>
            <a:r>
              <a:rPr lang="en-GB"/>
              <a:t>Formation is time consuming and costly.</a:t>
            </a:r>
          </a:p>
          <a:p>
            <a:pPr marL="0" indent="0">
              <a:buNone/>
            </a:pPr>
            <a:endParaRPr lang="en-GB"/>
          </a:p>
        </p:txBody>
      </p:sp>
    </p:spTree>
    <p:extLst>
      <p:ext uri="{BB962C8B-B14F-4D97-AF65-F5344CB8AC3E}">
        <p14:creationId xmlns:p14="http://schemas.microsoft.com/office/powerpoint/2010/main" val="2068629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t>Which businesses are typically public limited companies?</a:t>
            </a:r>
          </a:p>
        </p:txBody>
      </p:sp>
      <p:sp>
        <p:nvSpPr>
          <p:cNvPr id="6" name="Content Placeholder 5"/>
          <p:cNvSpPr>
            <a:spLocks noGrp="1"/>
          </p:cNvSpPr>
          <p:nvPr>
            <p:ph idx="1"/>
          </p:nvPr>
        </p:nvSpPr>
        <p:spPr>
          <a:xfrm>
            <a:off x="4185151" y="864108"/>
            <a:ext cx="7315200" cy="5120640"/>
          </a:xfrm>
        </p:spPr>
        <p:txBody>
          <a:bodyPr/>
          <a:lstStyle/>
          <a:p>
            <a:pPr marL="0" indent="0">
              <a:buNone/>
            </a:pPr>
            <a:r>
              <a:rPr lang="en-GB"/>
              <a:t>Companies often reach a level where further growth, for instance to make use of economies of scale or produce a large volume of a product, is not possible without a large capital investment. This investment can be generated by selling shares to the public on the stock exchange.</a:t>
            </a:r>
          </a:p>
          <a:p>
            <a:pPr marL="0" indent="0">
              <a:buNone/>
            </a:pPr>
            <a:endParaRPr lang="en-GB"/>
          </a:p>
          <a:p>
            <a:pPr marL="0" indent="0">
              <a:buNone/>
            </a:pPr>
            <a:r>
              <a:rPr lang="en-GB"/>
              <a:t>Businesses from all sectors and industries can become PLC’s.</a:t>
            </a:r>
          </a:p>
          <a:p>
            <a:pPr marL="0" indent="0">
              <a:buNone/>
            </a:pPr>
            <a:endParaRPr lang="en-GB"/>
          </a:p>
        </p:txBody>
      </p:sp>
    </p:spTree>
    <p:extLst>
      <p:ext uri="{BB962C8B-B14F-4D97-AF65-F5344CB8AC3E}">
        <p14:creationId xmlns:p14="http://schemas.microsoft.com/office/powerpoint/2010/main" val="1619406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t>Franchise</a:t>
            </a:r>
          </a:p>
        </p:txBody>
      </p:sp>
      <p:sp>
        <p:nvSpPr>
          <p:cNvPr id="6" name="Content Placeholder 5"/>
          <p:cNvSpPr>
            <a:spLocks noGrp="1"/>
          </p:cNvSpPr>
          <p:nvPr>
            <p:ph idx="1"/>
          </p:nvPr>
        </p:nvSpPr>
        <p:spPr/>
        <p:txBody>
          <a:bodyPr/>
          <a:lstStyle/>
          <a:p>
            <a:pPr marL="0" indent="0">
              <a:buNone/>
            </a:pPr>
            <a:r>
              <a:rPr lang="en-GB"/>
              <a:t>Some well known businesses are franchises, such as Body Shop, KFC and Mr Simms. The owner (franchisor) allows other people (franchisees) to use the name and set up and identical business in their own area in return for a fee and, often, a share of the profits.</a:t>
            </a:r>
          </a:p>
        </p:txBody>
      </p:sp>
    </p:spTree>
    <p:extLst>
      <p:ext uri="{BB962C8B-B14F-4D97-AF65-F5344CB8AC3E}">
        <p14:creationId xmlns:p14="http://schemas.microsoft.com/office/powerpoint/2010/main" val="36600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t>Social Enterprise</a:t>
            </a:r>
          </a:p>
        </p:txBody>
      </p:sp>
      <p:sp>
        <p:nvSpPr>
          <p:cNvPr id="6" name="Content Placeholder 5"/>
          <p:cNvSpPr>
            <a:spLocks noGrp="1"/>
          </p:cNvSpPr>
          <p:nvPr>
            <p:ph idx="1"/>
          </p:nvPr>
        </p:nvSpPr>
        <p:spPr/>
        <p:txBody>
          <a:bodyPr/>
          <a:lstStyle/>
          <a:p>
            <a:pPr marL="0" indent="0">
              <a:buNone/>
            </a:pPr>
            <a:r>
              <a:rPr lang="en-GB"/>
              <a:t>A social enterprise is a business formed with the aim of using any profit  or surplus to fulfil social objectives. It may be run as a sole trader, a partnership or a limited company. The format selected will depend on the type of business, its operations and its objectives.</a:t>
            </a:r>
          </a:p>
          <a:p>
            <a:pPr marL="0" indent="0">
              <a:buNone/>
            </a:pPr>
            <a:endParaRPr lang="en-GB"/>
          </a:p>
          <a:p>
            <a:pPr marL="0" indent="0">
              <a:buNone/>
            </a:pPr>
            <a:r>
              <a:rPr lang="en-GB">
                <a:hlinkClick r:id="rId2"/>
              </a:rPr>
              <a:t>https://www.consciousconnectionmagazine.com/2016/02/social-enterprise-examples-and-principles/</a:t>
            </a:r>
            <a:endParaRPr lang="en-GB"/>
          </a:p>
          <a:p>
            <a:pPr marL="0" indent="0">
              <a:buNone/>
            </a:pPr>
            <a:endParaRPr lang="en-GB"/>
          </a:p>
        </p:txBody>
      </p:sp>
    </p:spTree>
    <p:extLst>
      <p:ext uri="{BB962C8B-B14F-4D97-AF65-F5344CB8AC3E}">
        <p14:creationId xmlns:p14="http://schemas.microsoft.com/office/powerpoint/2010/main" val="33258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Questions</a:t>
            </a:r>
          </a:p>
        </p:txBody>
      </p:sp>
      <p:sp>
        <p:nvSpPr>
          <p:cNvPr id="3" name="Content Placeholder 2"/>
          <p:cNvSpPr>
            <a:spLocks noGrp="1"/>
          </p:cNvSpPr>
          <p:nvPr>
            <p:ph idx="1"/>
          </p:nvPr>
        </p:nvSpPr>
        <p:spPr>
          <a:xfrm>
            <a:off x="3810062" y="1123837"/>
            <a:ext cx="7315200" cy="5120640"/>
          </a:xfrm>
        </p:spPr>
        <p:txBody>
          <a:bodyPr>
            <a:normAutofit lnSpcReduction="10000"/>
          </a:bodyPr>
          <a:lstStyle/>
          <a:p>
            <a:r>
              <a:rPr lang="en-GB"/>
              <a:t>What is limited liability?</a:t>
            </a:r>
          </a:p>
          <a:p>
            <a:r>
              <a:rPr lang="en-GB"/>
              <a:t>What is the ‘floating’ of a company?</a:t>
            </a:r>
          </a:p>
          <a:p>
            <a:r>
              <a:rPr lang="en-GB"/>
              <a:t>Who pays corporation tax?</a:t>
            </a:r>
          </a:p>
          <a:p>
            <a:r>
              <a:rPr lang="en-GB"/>
              <a:t>What are the benefits of being a sole trader?</a:t>
            </a:r>
          </a:p>
          <a:p>
            <a:r>
              <a:rPr lang="en-GB"/>
              <a:t>What is a franchise?</a:t>
            </a:r>
          </a:p>
          <a:p>
            <a:r>
              <a:rPr lang="en-GB"/>
              <a:t>What are the advantages of a partnership?</a:t>
            </a:r>
          </a:p>
          <a:p>
            <a:r>
              <a:rPr lang="en-GB"/>
              <a:t>What does business format mean?</a:t>
            </a:r>
          </a:p>
          <a:p>
            <a:r>
              <a:rPr lang="en-GB"/>
              <a:t>What is a social enterprise?</a:t>
            </a:r>
          </a:p>
          <a:p>
            <a:r>
              <a:rPr lang="en-GB"/>
              <a:t>What level of liability does a sole trader have?</a:t>
            </a:r>
          </a:p>
          <a:p>
            <a:r>
              <a:rPr lang="en-GB"/>
              <a:t>Can shares in a ltd be sold to the public?</a:t>
            </a:r>
          </a:p>
          <a:p>
            <a:r>
              <a:rPr lang="en-GB"/>
              <a:t>What is the stock exchange?</a:t>
            </a:r>
          </a:p>
          <a:p>
            <a:r>
              <a:rPr lang="en-GB"/>
              <a:t>What is a partnership agreement?</a:t>
            </a:r>
          </a:p>
          <a:p>
            <a:r>
              <a:rPr lang="en-GB"/>
              <a:t>When can a take-over occur?</a:t>
            </a:r>
          </a:p>
          <a:p>
            <a:pPr marL="0" indent="0">
              <a:buNone/>
            </a:pPr>
            <a:endParaRPr lang="en-GB"/>
          </a:p>
        </p:txBody>
      </p:sp>
    </p:spTree>
    <p:extLst>
      <p:ext uri="{BB962C8B-B14F-4D97-AF65-F5344CB8AC3E}">
        <p14:creationId xmlns:p14="http://schemas.microsoft.com/office/powerpoint/2010/main" val="2842866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703D9-9AC8-48A7-86FE-9131919FFFF6}"/>
              </a:ext>
            </a:extLst>
          </p:cNvPr>
          <p:cNvSpPr>
            <a:spLocks noGrp="1"/>
          </p:cNvSpPr>
          <p:nvPr>
            <p:ph type="title"/>
          </p:nvPr>
        </p:nvSpPr>
        <p:spPr/>
        <p:txBody>
          <a:bodyPr/>
          <a:lstStyle/>
          <a:p>
            <a:r>
              <a:rPr lang="en-GB"/>
              <a:t>Business Ownership</a:t>
            </a:r>
          </a:p>
        </p:txBody>
      </p:sp>
      <p:pic>
        <p:nvPicPr>
          <p:cNvPr id="6" name="Online Media 5" title="Types of Business Ownership Explained | Sole Traders, Partnerships, LTD, PLC and Franchise">
            <a:hlinkClick r:id="" action="ppaction://media"/>
            <a:extLst>
              <a:ext uri="{FF2B5EF4-FFF2-40B4-BE49-F238E27FC236}">
                <a16:creationId xmlns:a16="http://schemas.microsoft.com/office/drawing/2014/main" id="{DC50F31C-D306-45FB-B4B2-03DEE59BF919}"/>
              </a:ext>
            </a:extLst>
          </p:cNvPr>
          <p:cNvPicPr>
            <a:picLocks noGrp="1" noRot="1" noChangeAspect="1"/>
          </p:cNvPicPr>
          <p:nvPr>
            <p:ph idx="1"/>
            <a:videoFile r:link="rId1"/>
          </p:nvPr>
        </p:nvPicPr>
        <p:blipFill>
          <a:blip r:embed="rId3"/>
          <a:stretch>
            <a:fillRect/>
          </a:stretch>
        </p:blipFill>
        <p:spPr>
          <a:xfrm>
            <a:off x="3868738" y="1357313"/>
            <a:ext cx="7315200" cy="4133850"/>
          </a:xfrm>
          <a:prstGeom prst="rect">
            <a:avLst/>
          </a:prstGeom>
        </p:spPr>
      </p:pic>
    </p:spTree>
    <p:extLst>
      <p:ext uri="{BB962C8B-B14F-4D97-AF65-F5344CB8AC3E}">
        <p14:creationId xmlns:p14="http://schemas.microsoft.com/office/powerpoint/2010/main" val="159837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Business Formats</a:t>
            </a:r>
          </a:p>
        </p:txBody>
      </p:sp>
      <p:sp>
        <p:nvSpPr>
          <p:cNvPr id="3" name="Content Placeholder 2"/>
          <p:cNvSpPr>
            <a:spLocks noGrp="1"/>
          </p:cNvSpPr>
          <p:nvPr>
            <p:ph idx="1"/>
          </p:nvPr>
        </p:nvSpPr>
        <p:spPr/>
        <p:txBody>
          <a:bodyPr/>
          <a:lstStyle/>
          <a:p>
            <a:pPr marL="0" indent="0">
              <a:buNone/>
            </a:pPr>
            <a:r>
              <a:rPr lang="en-GB"/>
              <a:t>The business format relates to the way a business is legally owned and operated. All entrepreneurs must choose the format that they think is the most appropriate for the business at the time.</a:t>
            </a:r>
          </a:p>
          <a:p>
            <a:pPr marL="0" indent="0">
              <a:buNone/>
            </a:pPr>
            <a:r>
              <a:rPr lang="en-GB"/>
              <a:t>Can you think of any business formats?</a:t>
            </a:r>
          </a:p>
        </p:txBody>
      </p:sp>
    </p:spTree>
    <p:extLst>
      <p:ext uri="{BB962C8B-B14F-4D97-AF65-F5344CB8AC3E}">
        <p14:creationId xmlns:p14="http://schemas.microsoft.com/office/powerpoint/2010/main" val="528658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a:t>Sole Trader </a:t>
            </a:r>
            <a:br>
              <a:rPr lang="en-GB"/>
            </a:br>
            <a:br>
              <a:rPr lang="en-GB"/>
            </a:br>
            <a:r>
              <a:rPr lang="en-GB" sz="2400"/>
              <a:t>Smallest and most popular type of business in the UK.</a:t>
            </a:r>
            <a:br>
              <a:rPr lang="en-GB" sz="2400"/>
            </a:br>
            <a:br>
              <a:rPr lang="en-GB" sz="2400"/>
            </a:br>
            <a:r>
              <a:rPr lang="en-GB" sz="2400"/>
              <a:t>The business is owned by one person, with or without employees.</a:t>
            </a:r>
            <a:br>
              <a:rPr lang="en-GB" sz="2400"/>
            </a:br>
            <a:br>
              <a:rPr lang="en-GB" sz="2400"/>
            </a:br>
            <a:r>
              <a:rPr lang="en-GB" sz="2400"/>
              <a:t> The owner is personally responsible for every aspect of the business.</a:t>
            </a:r>
          </a:p>
        </p:txBody>
      </p:sp>
      <p:sp>
        <p:nvSpPr>
          <p:cNvPr id="3" name="Content Placeholder 2"/>
          <p:cNvSpPr>
            <a:spLocks noGrp="1"/>
          </p:cNvSpPr>
          <p:nvPr>
            <p:ph sz="half" idx="1"/>
          </p:nvPr>
        </p:nvSpPr>
        <p:spPr/>
        <p:txBody>
          <a:bodyPr/>
          <a:lstStyle/>
          <a:p>
            <a:pPr marL="0" indent="0">
              <a:buNone/>
            </a:pPr>
            <a:r>
              <a:rPr lang="en-GB" sz="2400" b="1"/>
              <a:t>Benefits</a:t>
            </a:r>
          </a:p>
          <a:p>
            <a:r>
              <a:rPr lang="en-GB">
                <a:ea typeface="+mn-lt"/>
                <a:cs typeface="+mn-lt"/>
              </a:rPr>
              <a:t>Easy to set up – Just register with HMRC.</a:t>
            </a:r>
          </a:p>
          <a:p>
            <a:r>
              <a:rPr lang="en-GB">
                <a:ea typeface="+mn-lt"/>
                <a:cs typeface="+mn-lt"/>
              </a:rPr>
              <a:t>After tax, all the profits are yours.</a:t>
            </a:r>
          </a:p>
          <a:p>
            <a:r>
              <a:rPr lang="en-GB">
                <a:ea typeface="+mn-lt"/>
                <a:cs typeface="+mn-lt"/>
              </a:rPr>
              <a:t>Record keeping is simple.</a:t>
            </a:r>
          </a:p>
          <a:p>
            <a:r>
              <a:rPr lang="en-GB">
                <a:ea typeface="+mn-lt"/>
                <a:cs typeface="+mn-lt"/>
              </a:rPr>
              <a:t>You can trade under your own name without needing permission.</a:t>
            </a:r>
            <a:endParaRPr lang="en-US">
              <a:ea typeface="+mn-lt"/>
              <a:cs typeface="+mn-lt"/>
            </a:endParaRPr>
          </a:p>
          <a:p>
            <a:r>
              <a:rPr lang="en-GB">
                <a:ea typeface="+mn-lt"/>
                <a:cs typeface="+mn-lt"/>
              </a:rPr>
              <a:t>You can make all your own business decisions.</a:t>
            </a:r>
            <a:endParaRPr lang="en-GB"/>
          </a:p>
          <a:p>
            <a:endParaRPr lang="en-GB"/>
          </a:p>
        </p:txBody>
      </p:sp>
      <p:sp>
        <p:nvSpPr>
          <p:cNvPr id="4" name="Content Placeholder 3"/>
          <p:cNvSpPr>
            <a:spLocks noGrp="1"/>
          </p:cNvSpPr>
          <p:nvPr>
            <p:ph sz="half" idx="2"/>
          </p:nvPr>
        </p:nvSpPr>
        <p:spPr>
          <a:xfrm>
            <a:off x="7809807" y="864108"/>
            <a:ext cx="3474720" cy="5120640"/>
          </a:xfrm>
        </p:spPr>
        <p:txBody>
          <a:bodyPr/>
          <a:lstStyle/>
          <a:p>
            <a:pPr marL="0" indent="0">
              <a:buNone/>
            </a:pPr>
            <a:endParaRPr lang="en-GB"/>
          </a:p>
          <a:p>
            <a:pPr marL="0" indent="0">
              <a:buNone/>
            </a:pPr>
            <a:r>
              <a:rPr lang="en-GB" sz="2400" b="1"/>
              <a:t>Issues</a:t>
            </a:r>
          </a:p>
          <a:p>
            <a:r>
              <a:rPr lang="en-GB"/>
              <a:t>Illness or holidays may mean there is no income.</a:t>
            </a:r>
          </a:p>
          <a:p>
            <a:r>
              <a:rPr lang="en-GB"/>
              <a:t>You need business skills.</a:t>
            </a:r>
          </a:p>
          <a:p>
            <a:r>
              <a:rPr lang="en-GB"/>
              <a:t>You are personally responsible for paying all debts, otherwise you could be declared bankrupt. This is called unlimited liability.</a:t>
            </a:r>
          </a:p>
          <a:p>
            <a:r>
              <a:rPr lang="en-GB"/>
              <a:t>Difficult to grow the business.</a:t>
            </a:r>
          </a:p>
          <a:p>
            <a:pPr marL="0" indent="0">
              <a:buNone/>
            </a:pPr>
            <a:endParaRPr lang="en-GB"/>
          </a:p>
          <a:p>
            <a:pPr marL="0" indent="0">
              <a:buNone/>
            </a:pPr>
            <a:endParaRPr lang="en-GB"/>
          </a:p>
        </p:txBody>
      </p:sp>
    </p:spTree>
    <p:extLst>
      <p:ext uri="{BB962C8B-B14F-4D97-AF65-F5344CB8AC3E}">
        <p14:creationId xmlns:p14="http://schemas.microsoft.com/office/powerpoint/2010/main" val="5449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t>Which businesses are typically sole traders?</a:t>
            </a:r>
          </a:p>
        </p:txBody>
      </p:sp>
      <p:sp>
        <p:nvSpPr>
          <p:cNvPr id="10" name="Content Placeholder 9"/>
          <p:cNvSpPr>
            <a:spLocks noGrp="1"/>
          </p:cNvSpPr>
          <p:nvPr>
            <p:ph idx="1"/>
          </p:nvPr>
        </p:nvSpPr>
        <p:spPr/>
        <p:txBody>
          <a:bodyPr>
            <a:normAutofit/>
          </a:bodyPr>
          <a:lstStyle/>
          <a:p>
            <a:pPr marL="0" indent="0">
              <a:buNone/>
            </a:pPr>
            <a:r>
              <a:rPr lang="en-GB" sz="2800"/>
              <a:t>Examples of sole traders include butchers, small retailers, photographers, beauticians, hairdressers, plumbers, grocers, electricians, plumbers and builders.</a:t>
            </a:r>
          </a:p>
        </p:txBody>
      </p:sp>
    </p:spTree>
    <p:extLst>
      <p:ext uri="{BB962C8B-B14F-4D97-AF65-F5344CB8AC3E}">
        <p14:creationId xmlns:p14="http://schemas.microsoft.com/office/powerpoint/2010/main" val="2651768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100"/>
              <a:t>Partnership</a:t>
            </a:r>
            <a:br>
              <a:rPr lang="en-GB"/>
            </a:br>
            <a:br>
              <a:rPr lang="en-GB" sz="2400"/>
            </a:br>
            <a:r>
              <a:rPr lang="en-GB" sz="2400"/>
              <a:t>Owned by two or more people who share responsibility for running the business.</a:t>
            </a:r>
            <a:br>
              <a:rPr lang="en-GB" sz="2400"/>
            </a:br>
            <a:br>
              <a:rPr lang="en-GB" sz="2400"/>
            </a:br>
            <a:r>
              <a:rPr lang="en-GB" sz="2400"/>
              <a:t>A partnership agreement is drawn up to outline each partner’s responsibilities and avoid disputes.</a:t>
            </a:r>
            <a:br>
              <a:rPr lang="en-GB"/>
            </a:br>
            <a:br>
              <a:rPr lang="en-GB"/>
            </a:br>
            <a:endParaRPr lang="en-GB"/>
          </a:p>
        </p:txBody>
      </p:sp>
      <p:sp>
        <p:nvSpPr>
          <p:cNvPr id="3" name="Content Placeholder 2"/>
          <p:cNvSpPr>
            <a:spLocks noGrp="1"/>
          </p:cNvSpPr>
          <p:nvPr>
            <p:ph sz="half" idx="1"/>
          </p:nvPr>
        </p:nvSpPr>
        <p:spPr/>
        <p:txBody>
          <a:bodyPr>
            <a:normAutofit fontScale="85000" lnSpcReduction="20000"/>
          </a:bodyPr>
          <a:lstStyle/>
          <a:p>
            <a:pPr marL="0" indent="0">
              <a:buNone/>
            </a:pPr>
            <a:endParaRPr lang="en-GB" sz="2400" b="1"/>
          </a:p>
          <a:p>
            <a:pPr marL="0" indent="0">
              <a:buNone/>
            </a:pPr>
            <a:endParaRPr lang="en-GB" sz="2400" b="1"/>
          </a:p>
          <a:p>
            <a:pPr marL="0" indent="0">
              <a:buNone/>
            </a:pPr>
            <a:r>
              <a:rPr lang="en-GB" sz="2400" b="1"/>
              <a:t>Benefits</a:t>
            </a:r>
          </a:p>
          <a:p>
            <a:r>
              <a:rPr lang="en-GB" sz="2100"/>
              <a:t>Partners can share skills and ideas.</a:t>
            </a:r>
          </a:p>
          <a:p>
            <a:r>
              <a:rPr lang="en-GB" sz="2100"/>
              <a:t>Partners can invest money into the business.</a:t>
            </a:r>
          </a:p>
          <a:p>
            <a:r>
              <a:rPr lang="en-GB" sz="2100"/>
              <a:t>Problems can be discussed and different views taken into </a:t>
            </a:r>
            <a:r>
              <a:rPr lang="en-GB" sz="2100" err="1"/>
              <a:t>account.</a:t>
            </a:r>
            <a:endParaRPr lang="en-GB" sz="2100"/>
          </a:p>
          <a:p>
            <a:r>
              <a:rPr lang="en-GB" sz="2100"/>
              <a:t>Responsibility is shared.</a:t>
            </a:r>
          </a:p>
          <a:p>
            <a:r>
              <a:rPr lang="en-GB" sz="2100"/>
              <a:t>The business will still operate even if one partner is on holiday.</a:t>
            </a:r>
          </a:p>
          <a:p>
            <a:r>
              <a:rPr lang="en-GB" sz="2100"/>
              <a:t>Business affairs remain private between partners.</a:t>
            </a:r>
          </a:p>
          <a:p>
            <a:r>
              <a:rPr lang="en-GB" sz="2100"/>
              <a:t>Partners can specialise.</a:t>
            </a:r>
          </a:p>
          <a:p>
            <a:r>
              <a:rPr lang="en-GB" sz="2100"/>
              <a:t>Larger scale opportunities.</a:t>
            </a:r>
          </a:p>
          <a:p>
            <a:endParaRPr lang="en-GB" sz="2100"/>
          </a:p>
        </p:txBody>
      </p:sp>
      <p:sp>
        <p:nvSpPr>
          <p:cNvPr id="4" name="Content Placeholder 3"/>
          <p:cNvSpPr>
            <a:spLocks noGrp="1"/>
          </p:cNvSpPr>
          <p:nvPr>
            <p:ph sz="half" idx="2"/>
          </p:nvPr>
        </p:nvSpPr>
        <p:spPr/>
        <p:txBody>
          <a:bodyPr>
            <a:normAutofit fontScale="85000" lnSpcReduction="20000"/>
          </a:bodyPr>
          <a:lstStyle/>
          <a:p>
            <a:pPr marL="0" indent="0">
              <a:buNone/>
            </a:pPr>
            <a:endParaRPr lang="en-GB" sz="2400" b="1"/>
          </a:p>
          <a:p>
            <a:pPr marL="0" indent="0">
              <a:buNone/>
            </a:pPr>
            <a:endParaRPr lang="en-GB" sz="2400" b="1"/>
          </a:p>
          <a:p>
            <a:pPr marL="0" indent="0">
              <a:buNone/>
            </a:pPr>
            <a:endParaRPr lang="en-GB" sz="2400" b="1"/>
          </a:p>
          <a:p>
            <a:pPr marL="0" indent="0">
              <a:buNone/>
            </a:pPr>
            <a:r>
              <a:rPr lang="en-GB" sz="2400" b="1"/>
              <a:t>Issues</a:t>
            </a:r>
          </a:p>
          <a:p>
            <a:r>
              <a:rPr lang="en-GB" sz="2100"/>
              <a:t>Partners may disagree or not contribute equally.</a:t>
            </a:r>
          </a:p>
          <a:p>
            <a:r>
              <a:rPr lang="en-GB" sz="2100"/>
              <a:t>Profits must be shared.</a:t>
            </a:r>
          </a:p>
          <a:p>
            <a:r>
              <a:rPr lang="en-GB" sz="2100"/>
              <a:t>Decision making is slower.</a:t>
            </a:r>
          </a:p>
          <a:p>
            <a:r>
              <a:rPr lang="en-GB" sz="2100"/>
              <a:t>Partners still have unlimited liability unless they for a Limited Liability Partnership (LLP).</a:t>
            </a:r>
          </a:p>
          <a:p>
            <a:r>
              <a:rPr lang="en-GB" sz="2100"/>
              <a:t>Number of partners is limited therefore money that can be invested in the business is limited.</a:t>
            </a:r>
          </a:p>
          <a:p>
            <a:r>
              <a:rPr lang="en-GB" sz="2100"/>
              <a:t>If a partner dies or leaves, the partnership must be dissolved.</a:t>
            </a:r>
          </a:p>
          <a:p>
            <a:endParaRPr lang="en-GB" sz="2100"/>
          </a:p>
          <a:p>
            <a:endParaRPr lang="en-GB"/>
          </a:p>
          <a:p>
            <a:endParaRPr lang="en-GB"/>
          </a:p>
          <a:p>
            <a:endParaRPr lang="en-GB"/>
          </a:p>
          <a:p>
            <a:endParaRPr lang="en-GB"/>
          </a:p>
          <a:p>
            <a:pPr marL="0" indent="0">
              <a:buNone/>
            </a:pPr>
            <a:endParaRPr lang="en-GB"/>
          </a:p>
        </p:txBody>
      </p:sp>
    </p:spTree>
    <p:extLst>
      <p:ext uri="{BB962C8B-B14F-4D97-AF65-F5344CB8AC3E}">
        <p14:creationId xmlns:p14="http://schemas.microsoft.com/office/powerpoint/2010/main" val="267935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t>Which businesses are typically partnerships?</a:t>
            </a:r>
          </a:p>
        </p:txBody>
      </p:sp>
      <p:sp>
        <p:nvSpPr>
          <p:cNvPr id="6" name="Content Placeholder 5"/>
          <p:cNvSpPr>
            <a:spLocks noGrp="1"/>
          </p:cNvSpPr>
          <p:nvPr>
            <p:ph idx="1"/>
          </p:nvPr>
        </p:nvSpPr>
        <p:spPr/>
        <p:txBody>
          <a:bodyPr>
            <a:normAutofit/>
          </a:bodyPr>
          <a:lstStyle/>
          <a:p>
            <a:r>
              <a:rPr lang="en-GB" sz="2800"/>
              <a:t>Examples of partnerships include doctors, dentists, estate agents, lawyers, accountants and architects.</a:t>
            </a:r>
          </a:p>
        </p:txBody>
      </p:sp>
    </p:spTree>
    <p:extLst>
      <p:ext uri="{BB962C8B-B14F-4D97-AF65-F5344CB8AC3E}">
        <p14:creationId xmlns:p14="http://schemas.microsoft.com/office/powerpoint/2010/main" val="2671356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24805" y="304327"/>
            <a:ext cx="2947482" cy="4601183"/>
          </a:xfrm>
        </p:spPr>
        <p:txBody>
          <a:bodyPr/>
          <a:lstStyle/>
          <a:p>
            <a:r>
              <a:rPr lang="en-GB"/>
              <a:t>Companies</a:t>
            </a:r>
          </a:p>
        </p:txBody>
      </p:sp>
      <p:sp>
        <p:nvSpPr>
          <p:cNvPr id="5" name="Content Placeholder 4"/>
          <p:cNvSpPr>
            <a:spLocks noGrp="1"/>
          </p:cNvSpPr>
          <p:nvPr>
            <p:ph idx="1"/>
          </p:nvPr>
        </p:nvSpPr>
        <p:spPr/>
        <p:txBody>
          <a:bodyPr/>
          <a:lstStyle/>
          <a:p>
            <a:pPr marL="0" indent="0">
              <a:buNone/>
            </a:pPr>
            <a:r>
              <a:rPr lang="en-GB"/>
              <a:t>The largest business organisations are companies. In the UK there are approximately 1.3 million companies. All companies raise capital by selling shares and by doing so create shareholders. When a company is formed two important documents are generated:</a:t>
            </a:r>
          </a:p>
          <a:p>
            <a:pPr marL="457200" indent="-457200">
              <a:buAutoNum type="arabicParenR"/>
            </a:pPr>
            <a:r>
              <a:rPr lang="en-GB"/>
              <a:t>Memorandum of association – this gives the name and the type of business activity the company will be involved in.</a:t>
            </a:r>
          </a:p>
          <a:p>
            <a:pPr marL="457200" indent="-457200">
              <a:buAutoNum type="arabicParenR"/>
            </a:pPr>
            <a:r>
              <a:rPr lang="en-GB"/>
              <a:t>Articles of association – this outlines the internal rules for company meetings and outlines the voting rights of shareholders and directors.</a:t>
            </a:r>
          </a:p>
          <a:p>
            <a:pPr marL="0" indent="0">
              <a:buNone/>
            </a:pPr>
            <a:r>
              <a:rPr lang="en-GB"/>
              <a:t>The shareholders (owners) of the company elect directors who form the board of directors and are responsible for the more important decisions that the business makes.</a:t>
            </a:r>
          </a:p>
          <a:p>
            <a:pPr marL="0" indent="0">
              <a:buNone/>
            </a:pPr>
            <a:r>
              <a:rPr lang="en-GB"/>
              <a:t>One of the directors elected is known as the managing director or chief executive.</a:t>
            </a:r>
          </a:p>
        </p:txBody>
      </p:sp>
    </p:spTree>
    <p:extLst>
      <p:ext uri="{BB962C8B-B14F-4D97-AF65-F5344CB8AC3E}">
        <p14:creationId xmlns:p14="http://schemas.microsoft.com/office/powerpoint/2010/main" val="1132793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2918" y="1123837"/>
            <a:ext cx="3003465" cy="4865483"/>
          </a:xfrm>
        </p:spPr>
        <p:txBody>
          <a:bodyPr>
            <a:normAutofit fontScale="90000"/>
          </a:bodyPr>
          <a:lstStyle/>
          <a:p>
            <a:r>
              <a:rPr lang="en-GB" sz="3100"/>
              <a:t>Private Limited Company</a:t>
            </a:r>
            <a:br>
              <a:rPr lang="en-GB"/>
            </a:br>
            <a:br>
              <a:rPr lang="en-GB" sz="2400"/>
            </a:br>
            <a:r>
              <a:rPr lang="en-GB" sz="2200"/>
              <a:t>Many family firms have this format. The name always end with Ltd.</a:t>
            </a:r>
            <a:br>
              <a:rPr lang="en-GB" sz="2200"/>
            </a:br>
            <a:br>
              <a:rPr lang="en-GB" sz="2200"/>
            </a:br>
            <a:r>
              <a:rPr lang="en-GB" sz="2200"/>
              <a:t>The business is registered at Companies House as a limited company. Each person invests money in the business and receives shares in return. </a:t>
            </a:r>
            <a:br>
              <a:rPr lang="en-GB" sz="2200"/>
            </a:br>
            <a:br>
              <a:rPr lang="en-GB" sz="2200"/>
            </a:br>
            <a:r>
              <a:rPr lang="en-GB" sz="2200"/>
              <a:t>The  company now pays corporation tax on its profits.</a:t>
            </a:r>
            <a:br>
              <a:rPr lang="en-GB" sz="2200"/>
            </a:br>
            <a:br>
              <a:rPr lang="en-GB"/>
            </a:br>
            <a:endParaRPr lang="en-GB"/>
          </a:p>
        </p:txBody>
      </p:sp>
      <p:sp>
        <p:nvSpPr>
          <p:cNvPr id="3" name="Content Placeholder 2"/>
          <p:cNvSpPr>
            <a:spLocks noGrp="1"/>
          </p:cNvSpPr>
          <p:nvPr>
            <p:ph sz="half" idx="1"/>
          </p:nvPr>
        </p:nvSpPr>
        <p:spPr>
          <a:xfrm>
            <a:off x="3704167" y="1123837"/>
            <a:ext cx="3474720" cy="5120640"/>
          </a:xfrm>
        </p:spPr>
        <p:txBody>
          <a:bodyPr>
            <a:normAutofit fontScale="92500" lnSpcReduction="20000"/>
          </a:bodyPr>
          <a:lstStyle/>
          <a:p>
            <a:pPr marL="0" indent="0">
              <a:buNone/>
            </a:pPr>
            <a:endParaRPr lang="en-GB" sz="2400" b="1"/>
          </a:p>
          <a:p>
            <a:pPr marL="0" indent="0">
              <a:buNone/>
            </a:pPr>
            <a:endParaRPr lang="en-GB" sz="2400" b="1"/>
          </a:p>
          <a:p>
            <a:pPr marL="0" indent="0">
              <a:buNone/>
            </a:pPr>
            <a:r>
              <a:rPr lang="en-GB" sz="2400" b="1"/>
              <a:t>Benefits</a:t>
            </a:r>
          </a:p>
          <a:p>
            <a:r>
              <a:rPr lang="en-GB"/>
              <a:t>The owners have </a:t>
            </a:r>
            <a:r>
              <a:rPr lang="en-GB" b="1"/>
              <a:t>limited liability </a:t>
            </a:r>
            <a:r>
              <a:rPr lang="en-GB"/>
              <a:t>for debts.</a:t>
            </a:r>
          </a:p>
          <a:p>
            <a:r>
              <a:rPr lang="en-GB"/>
              <a:t>If the business fails, they are liable only up to the amount they invested in the business. Personal wealth is secure.</a:t>
            </a:r>
          </a:p>
          <a:p>
            <a:r>
              <a:rPr lang="en-GB"/>
              <a:t>Separate legal identity - the company and not the owners can sue or be sued.</a:t>
            </a:r>
          </a:p>
          <a:p>
            <a:r>
              <a:rPr lang="en-GB"/>
              <a:t>Continuity – company is unaffected by the death or illness of any of its owners.</a:t>
            </a:r>
          </a:p>
          <a:p>
            <a:r>
              <a:rPr lang="en-GB"/>
              <a:t>Banks are more willing to lend money.</a:t>
            </a:r>
          </a:p>
          <a:p>
            <a:endParaRPr lang="en-GB"/>
          </a:p>
          <a:p>
            <a:endParaRPr lang="en-GB"/>
          </a:p>
          <a:p>
            <a:endParaRPr lang="en-GB"/>
          </a:p>
        </p:txBody>
      </p:sp>
      <p:sp>
        <p:nvSpPr>
          <p:cNvPr id="4" name="Content Placeholder 3"/>
          <p:cNvSpPr>
            <a:spLocks noGrp="1"/>
          </p:cNvSpPr>
          <p:nvPr>
            <p:ph sz="half" idx="2"/>
          </p:nvPr>
        </p:nvSpPr>
        <p:spPr>
          <a:xfrm>
            <a:off x="7808789" y="756712"/>
            <a:ext cx="3474720" cy="5120640"/>
          </a:xfrm>
        </p:spPr>
        <p:txBody>
          <a:bodyPr>
            <a:normAutofit fontScale="92500" lnSpcReduction="20000"/>
          </a:bodyPr>
          <a:lstStyle/>
          <a:p>
            <a:pPr marL="0" indent="0">
              <a:buNone/>
            </a:pPr>
            <a:r>
              <a:rPr lang="en-GB" sz="2400" b="1"/>
              <a:t>Issues</a:t>
            </a:r>
          </a:p>
          <a:p>
            <a:r>
              <a:rPr lang="en-GB"/>
              <a:t>Limited capital. Shares in a private company can not be sold to the public.</a:t>
            </a:r>
          </a:p>
          <a:p>
            <a:r>
              <a:rPr lang="en-GB"/>
              <a:t>No privacy – the accounts are not private information.</a:t>
            </a:r>
          </a:p>
          <a:p>
            <a:r>
              <a:rPr lang="en-GB"/>
              <a:t>Limited companies must comply with more laws and send their accounts to Companies House each year.</a:t>
            </a:r>
          </a:p>
          <a:p>
            <a:r>
              <a:rPr lang="en-GB"/>
              <a:t>All directors and company officers have certain legal duties and obligations.</a:t>
            </a:r>
          </a:p>
          <a:p>
            <a:endParaRPr lang="en-GB"/>
          </a:p>
          <a:p>
            <a:pPr marL="0" indent="0">
              <a:buNone/>
            </a:pPr>
            <a:endParaRPr lang="en-GB"/>
          </a:p>
        </p:txBody>
      </p:sp>
    </p:spTree>
    <p:extLst>
      <p:ext uri="{BB962C8B-B14F-4D97-AF65-F5344CB8AC3E}">
        <p14:creationId xmlns:p14="http://schemas.microsoft.com/office/powerpoint/2010/main" val="1480252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1BF954676B1924799AF64DF0EEA4AA1" ma:contentTypeVersion="7" ma:contentTypeDescription="Create a new document." ma:contentTypeScope="" ma:versionID="ba746d2e4f0d113e886151c0aec649c8">
  <xsd:schema xmlns:xsd="http://www.w3.org/2001/XMLSchema" xmlns:xs="http://www.w3.org/2001/XMLSchema" xmlns:p="http://schemas.microsoft.com/office/2006/metadata/properties" xmlns:ns2="d1ace303-cc6d-4e2f-b2db-6e1c92f3bac7" targetNamespace="http://schemas.microsoft.com/office/2006/metadata/properties" ma:root="true" ma:fieldsID="8c5ebaa9f59a269de2174157ece00aaa" ns2:_="">
    <xsd:import namespace="d1ace303-cc6d-4e2f-b2db-6e1c92f3bac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ace303-cc6d-4e2f-b2db-6e1c92f3ba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607F42-428D-4D65-AD41-75262D3D49C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857CE39-DFD4-44BA-A362-A17BA830588C}">
  <ds:schemaRefs>
    <ds:schemaRef ds:uri="http://schemas.microsoft.com/sharepoint/v3/contenttype/forms"/>
  </ds:schemaRefs>
</ds:datastoreItem>
</file>

<file path=customXml/itemProps3.xml><?xml version="1.0" encoding="utf-8"?>
<ds:datastoreItem xmlns:ds="http://schemas.openxmlformats.org/officeDocument/2006/customXml" ds:itemID="{8E0A6F7B-0BF6-4BB7-8B5B-B67BB57BFF1F}">
  <ds:schemaRefs>
    <ds:schemaRef ds:uri="d1ace303-cc6d-4e2f-b2db-6e1c92f3bac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TM03457475[[fn=Frame]]</Template>
  <Application>Microsoft Office PowerPoint</Application>
  <PresentationFormat>Widescreen</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Frame</vt:lpstr>
      <vt:lpstr>Business Formats</vt:lpstr>
      <vt:lpstr>Business Ownership</vt:lpstr>
      <vt:lpstr>Business Formats</vt:lpstr>
      <vt:lpstr>Sole Trader   Smallest and most popular type of business in the UK.  The business is owned by one person, with or without employees.   The owner is personally responsible for every aspect of the business.</vt:lpstr>
      <vt:lpstr>Which businesses are typically sole traders?</vt:lpstr>
      <vt:lpstr>Partnership  Owned by two or more people who share responsibility for running the business.  A partnership agreement is drawn up to outline each partner’s responsibilities and avoid disputes.  </vt:lpstr>
      <vt:lpstr>Which businesses are typically partnerships?</vt:lpstr>
      <vt:lpstr>Companies</vt:lpstr>
      <vt:lpstr>Private Limited Company  Many family firms have this format. The name always end with Ltd.  The business is registered at Companies House as a limited company. Each person invests money in the business and receives shares in return.   The  company now pays corporation tax on its profits.  </vt:lpstr>
      <vt:lpstr>Which businesses are typically private limited companies?</vt:lpstr>
      <vt:lpstr>Public Limited Company  The largest type of privately owned enterprise in the UK.   The business name always ends with PLC.  Many started as private limited companies and were then floated on the stock exchange. This is the term used when a plc is launched.  Anyone can buy shares in a PLC. </vt:lpstr>
      <vt:lpstr>Which businesses are typically public limited companies?</vt:lpstr>
      <vt:lpstr>Franchise</vt:lpstr>
      <vt:lpstr>Social Enterprise</vt:lpstr>
      <vt:lpstr>Questions</vt:lpstr>
    </vt:vector>
  </TitlesOfParts>
  <Company>The College of Richard Collyer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Formats</dc:title>
  <dc:creator>Nicola Whale</dc:creator>
  <cp:revision>3</cp:revision>
  <dcterms:created xsi:type="dcterms:W3CDTF">2019-01-15T08:58:49Z</dcterms:created>
  <dcterms:modified xsi:type="dcterms:W3CDTF">2021-05-01T20:53:33Z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0x01010041BF954676B1924799AF64DF0EEA4AA1</vt:lpwstr>
  </property>
</Properties>
</file>