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7A0BF-AF95-4316-AE3E-47FFC8589CC1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E5764-B1E9-4D9B-926C-D1CA3BF3C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1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DCF4-537F-4EB2-B888-D45C6C1385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7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DCF4-537F-4EB2-B888-D45C6C1385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1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DCF4-537F-4EB2-B888-D45C6C1385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6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DCF4-537F-4EB2-B888-D45C6C1385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99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DCF4-537F-4EB2-B888-D45C6C1385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9DCF4-537F-4EB2-B888-D45C6C1385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059" y="0"/>
            <a:ext cx="10101941" cy="90872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Arial font size 32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9074" y="1341872"/>
            <a:ext cx="6176105" cy="724436"/>
          </a:xfrm>
        </p:spPr>
        <p:txBody>
          <a:bodyPr>
            <a:noAutofit/>
          </a:bodyPr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Arial font size 28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8884" y="2398713"/>
            <a:ext cx="11512275" cy="42277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font (min) size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31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 walk through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 1 – section C – Whiplash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32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343DAEA-3F3E-6C43-9E83-AFD9C49B4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890389"/>
            <a:ext cx="9144000" cy="307722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BC9B6D-7B49-7741-A753-A4CBEF902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9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19"/>
    </mc:Choice>
    <mc:Fallback xmlns="">
      <p:transition spd="slow" advTm="34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463039" y="1984624"/>
            <a:ext cx="9283249" cy="4003703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This question asks you </a:t>
            </a:r>
            <a:r>
              <a:rPr lang="en-GB" dirty="0">
                <a:solidFill>
                  <a:srgbClr val="0070C0"/>
                </a:solidFill>
              </a:rPr>
              <a:t>HOW FAR YOU AGREE </a:t>
            </a:r>
            <a:r>
              <a:rPr lang="en-GB" dirty="0"/>
              <a:t>with the specialist film writing you have studied.</a:t>
            </a:r>
          </a:p>
          <a:p>
            <a:endParaRPr lang="en-GB" dirty="0"/>
          </a:p>
          <a:p>
            <a:r>
              <a:rPr lang="en-GB" dirty="0"/>
              <a:t>It requires you to </a:t>
            </a:r>
            <a:r>
              <a:rPr lang="en-GB" u="sng" dirty="0">
                <a:solidFill>
                  <a:srgbClr val="0070C0"/>
                </a:solidFill>
              </a:rPr>
              <a:t>have a stance </a:t>
            </a:r>
            <a:r>
              <a:rPr lang="en-GB" dirty="0"/>
              <a:t>– do you agree or not? You may agree with some points but not others.</a:t>
            </a:r>
          </a:p>
          <a:p>
            <a:endParaRPr lang="en-GB" dirty="0"/>
          </a:p>
          <a:p>
            <a:r>
              <a:rPr lang="en-GB" dirty="0"/>
              <a:t>Find 1-3 sequences to support your argument. These may illustrate your agreement with the specialist writing or an alternative way of looking at the film.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08276-D247-D547-8F0A-F4456D5AE0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06" b="57690"/>
          <a:stretch/>
        </p:blipFill>
        <p:spPr>
          <a:xfrm>
            <a:off x="1602289" y="1105709"/>
            <a:ext cx="9144000" cy="83099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2B4FBF0-5B10-F24C-B49A-2FC2E2746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9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20"/>
    </mc:Choice>
    <mc:Fallback xmlns="">
      <p:transition spd="slow" advTm="28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73046" y="1857551"/>
            <a:ext cx="8419096" cy="5146594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2000" b="0" dirty="0"/>
              <a:t>It might help you to plan your response to this question.</a:t>
            </a:r>
          </a:p>
          <a:p>
            <a:pPr marL="342900" indent="-342900"/>
            <a:endParaRPr lang="en-GB" sz="2000" b="0" dirty="0"/>
          </a:p>
          <a:p>
            <a:pPr marL="342900" indent="-342900"/>
            <a:r>
              <a:rPr lang="en-GB" sz="2000" b="0" dirty="0"/>
              <a:t>That will enable you to decide whether you have more points for agree or disagree.</a:t>
            </a:r>
          </a:p>
          <a:p>
            <a:pPr marL="342900" indent="-342900"/>
            <a:endParaRPr lang="en-GB" sz="2000" b="0" dirty="0"/>
          </a:p>
          <a:p>
            <a:pPr marL="342900" indent="-342900"/>
            <a:r>
              <a:rPr lang="en-GB" sz="2000" b="0" dirty="0"/>
              <a:t>The plan below shows more points for the ‘disagree’ argument</a:t>
            </a:r>
          </a:p>
          <a:p>
            <a:pPr marL="342900" indent="-342900"/>
            <a:endParaRPr lang="en-GB" sz="2000" b="0" dirty="0"/>
          </a:p>
          <a:p>
            <a:pPr marL="342900" indent="-342900"/>
            <a:endParaRPr lang="en-GB" sz="2000" b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849768-9B4A-9048-84DC-2F562DF01A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73046" y="4233645"/>
          <a:ext cx="832740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3701">
                  <a:extLst>
                    <a:ext uri="{9D8B030D-6E8A-4147-A177-3AD203B41FA5}">
                      <a16:colId xmlns:a16="http://schemas.microsoft.com/office/drawing/2014/main" val="2943912566"/>
                    </a:ext>
                  </a:extLst>
                </a:gridCol>
                <a:gridCol w="4163701">
                  <a:extLst>
                    <a:ext uri="{9D8B030D-6E8A-4147-A177-3AD203B41FA5}">
                      <a16:colId xmlns:a16="http://schemas.microsoft.com/office/drawing/2014/main" val="771239212"/>
                    </a:ext>
                  </a:extLst>
                </a:gridCol>
              </a:tblGrid>
              <a:tr h="368175">
                <a:tc>
                  <a:txBody>
                    <a:bodyPr/>
                    <a:lstStyle/>
                    <a:p>
                      <a:r>
                        <a:rPr lang="en-US" b="1" dirty="0"/>
                        <a:t>HURT LOCKER IS WAR PROPAGANDA -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HURT LOCKER IS WAR PROPAGANDA - DISAGREE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246251"/>
                  </a:ext>
                </a:extLst>
              </a:tr>
              <a:tr h="501849">
                <a:tc>
                  <a:txBody>
                    <a:bodyPr/>
                    <a:lstStyle/>
                    <a:p>
                      <a:r>
                        <a:rPr lang="en-US" dirty="0"/>
                        <a:t>Use of heroic male character played by sexy male star Jeremy Renner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Sequence - bomb disposal where soldier dies – does not glamourize events of war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25961"/>
                  </a:ext>
                </a:extLst>
              </a:tr>
              <a:tr h="5018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Sequence – closing – Main character is unhappy and cannot adjust to normal daily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4078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C9B9CC7-AA2B-0047-9720-14D972D66F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06" b="57690"/>
          <a:stretch/>
        </p:blipFill>
        <p:spPr>
          <a:xfrm>
            <a:off x="1602289" y="1105709"/>
            <a:ext cx="9144000" cy="83099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91173B-B3DC-6B47-9C7C-CCFD8AC22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9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0"/>
    </mc:Choice>
    <mc:Fallback xmlns="">
      <p:transition spd="slow" advTm="63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9DF7C8D-27D3-DE45-9E82-E08074471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9631" y="554906"/>
            <a:ext cx="8634206" cy="3571563"/>
          </a:xfrm>
        </p:spPr>
        <p:txBody>
          <a:bodyPr>
            <a:normAutofit/>
          </a:bodyPr>
          <a:lstStyle/>
          <a:p>
            <a:r>
              <a:rPr lang="en-GB" dirty="0"/>
              <a:t>The mark scheme gives examples of what a response to this question might look like: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1BD75-F067-C248-8D35-EC08E0300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925" y="1938529"/>
            <a:ext cx="9089617" cy="417159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650BBD-945D-E843-A289-1BF0A0E2F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9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3"/>
    </mc:Choice>
    <mc:Fallback xmlns="">
      <p:transition spd="slow" advTm="9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08163" y="1200727"/>
            <a:ext cx="8634206" cy="5425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7401F-26FF-47E8-9A6C-FBF4C8324B74}"/>
              </a:ext>
            </a:extLst>
          </p:cNvPr>
          <p:cNvSpPr txBox="1"/>
          <p:nvPr/>
        </p:nvSpPr>
        <p:spPr>
          <a:xfrm>
            <a:off x="2042933" y="1752135"/>
            <a:ext cx="826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The opening to a question like this needs to set out your stall: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E8CBA-B6B3-4060-994D-00ADE5EF89AD}"/>
              </a:ext>
            </a:extLst>
          </p:cNvPr>
          <p:cNvSpPr txBox="1"/>
          <p:nvPr/>
        </p:nvSpPr>
        <p:spPr>
          <a:xfrm>
            <a:off x="4507230" y="1227261"/>
            <a:ext cx="29146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Example Opening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CC22E-4818-42D7-B4C7-DF8506539107}"/>
              </a:ext>
            </a:extLst>
          </p:cNvPr>
          <p:cNvSpPr txBox="1"/>
          <p:nvPr/>
        </p:nvSpPr>
        <p:spPr>
          <a:xfrm>
            <a:off x="2042933" y="2649525"/>
            <a:ext cx="8164666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SET OUT YOUR STALL or </a:t>
            </a:r>
            <a:r>
              <a:rPr lang="en-GB" sz="2400" u="sng" dirty="0">
                <a:solidFill>
                  <a:srgbClr val="FF0000"/>
                </a:solidFill>
              </a:rPr>
              <a:t>where you stand </a:t>
            </a:r>
            <a:r>
              <a:rPr lang="en-GB" sz="2400" dirty="0">
                <a:solidFill>
                  <a:srgbClr val="002060"/>
                </a:solidFill>
              </a:rPr>
              <a:t>in the debate using key phrases from the question.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INTRODUCE THE WRITING and THE FILM YOU HAVE STUDIED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i="1" dirty="0">
                <a:solidFill>
                  <a:srgbClr val="FF0000"/>
                </a:solidFill>
              </a:rPr>
              <a:t>Whilst I agree with some points in Tara McKelvey’s article ‘The American Prospect’ article, there is more evidence to suggest that The Hurt Locker does not </a:t>
            </a:r>
            <a:r>
              <a:rPr lang="en-GB" sz="2400" i="1" dirty="0" err="1">
                <a:solidFill>
                  <a:srgbClr val="FF0000"/>
                </a:solidFill>
              </a:rPr>
              <a:t>glamourise</a:t>
            </a:r>
            <a:r>
              <a:rPr lang="en-GB" sz="2400" i="1" dirty="0">
                <a:solidFill>
                  <a:srgbClr val="FF0000"/>
                </a:solidFill>
              </a:rPr>
              <a:t> war.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B28C87-2D79-6948-A7A4-B22F89445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9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68"/>
    </mc:Choice>
    <mc:Fallback xmlns="">
      <p:transition spd="slow" advTm="35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08163" y="1200727"/>
            <a:ext cx="8634206" cy="5425704"/>
          </a:xfrm>
        </p:spPr>
        <p:txBody>
          <a:bodyPr>
            <a:normAutofit/>
          </a:bodyPr>
          <a:lstStyle/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19A66-F214-8446-8D3F-0EF75A106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266" y="1666499"/>
            <a:ext cx="9144000" cy="39907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6BB612B-6942-AA45-8096-C0CA82045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9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1"/>
    </mc:Choice>
    <mc:Fallback xmlns="">
      <p:transition spd="slow" advTm="24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0F7C-753E-3144-897F-4CDFCB152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8897" y="1436187"/>
            <a:ext cx="8634206" cy="4227718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You may now wish to complete Section C Q5: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have 15 minutes.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EEFA891-9E6E-0548-9069-B06C887DBD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9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3"/>
    </mc:Choice>
    <mc:Fallback xmlns="">
      <p:transition spd="slow" advTm="8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</TotalTime>
  <Words>287</Words>
  <Application>Microsoft Office PowerPoint</Application>
  <PresentationFormat>Widescreen</PresentationFormat>
  <Paragraphs>40</Paragraphs>
  <Slides>8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Exam walk 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walk through</dc:title>
  <dc:creator>Gemma Stevens</dc:creator>
  <cp:lastModifiedBy>Gemma Stevens</cp:lastModifiedBy>
  <cp:revision>1</cp:revision>
  <dcterms:created xsi:type="dcterms:W3CDTF">2022-03-16T10:14:54Z</dcterms:created>
  <dcterms:modified xsi:type="dcterms:W3CDTF">2022-03-16T10:19:48Z</dcterms:modified>
</cp:coreProperties>
</file>