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7"/>
  </p:handoutMasterIdLst>
  <p:sldIdLst>
    <p:sldId id="298" r:id="rId5"/>
    <p:sldId id="299" r:id="rId6"/>
    <p:sldId id="302" r:id="rId7"/>
    <p:sldId id="310" r:id="rId8"/>
    <p:sldId id="300" r:id="rId9"/>
    <p:sldId id="304" r:id="rId10"/>
    <p:sldId id="313" r:id="rId11"/>
    <p:sldId id="305" r:id="rId12"/>
    <p:sldId id="311" r:id="rId13"/>
    <p:sldId id="301" r:id="rId14"/>
    <p:sldId id="303" r:id="rId15"/>
    <p:sldId id="306"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4" d="100"/>
          <a:sy n="64" d="100"/>
        </p:scale>
        <p:origin x="7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BF32E17-B524-4D18-BB4C-4950B70FA37E}" type="datetimeFigureOut">
              <a:rPr lang="en-GB" smtClean="0"/>
              <a:t>17/03/2022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F023FB-C00E-4867-9A0C-45769A50349F}" type="slidenum">
              <a:rPr lang="en-GB" smtClean="0"/>
              <a:t>‹#›</a:t>
            </a:fld>
            <a:endParaRPr lang="en-GB"/>
          </a:p>
        </p:txBody>
      </p:sp>
    </p:spTree>
    <p:extLst>
      <p:ext uri="{BB962C8B-B14F-4D97-AF65-F5344CB8AC3E}">
        <p14:creationId xmlns:p14="http://schemas.microsoft.com/office/powerpoint/2010/main" val="1263787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4C38-2D0D-4DB7-A0B1-1C9D4AC28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34D7CB-F6D6-469E-844C-346C61ED5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B7707-8FFB-49D4-B841-9F6891D4D803}"/>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5" name="Footer Placeholder 4">
            <a:extLst>
              <a:ext uri="{FF2B5EF4-FFF2-40B4-BE49-F238E27FC236}">
                <a16:creationId xmlns:a16="http://schemas.microsoft.com/office/drawing/2014/main" id="{3820A4AC-775D-4C93-A18A-734C062F7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B549B-5AE3-4860-BEAC-835C8AD38EA2}"/>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427903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BEA6-CA94-49EC-90AD-754F1AAD3B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149807-CDA8-4FB8-9502-2393899C7D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37D90-7CDF-41CB-A245-1E09E287E6DF}"/>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5" name="Footer Placeholder 4">
            <a:extLst>
              <a:ext uri="{FF2B5EF4-FFF2-40B4-BE49-F238E27FC236}">
                <a16:creationId xmlns:a16="http://schemas.microsoft.com/office/drawing/2014/main" id="{6FB4AE79-122F-430B-9FDB-480CCA465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1DE3E-CBBF-40B7-AC14-FD9205DBF7B8}"/>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33410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DF767C-A724-4B00-AD6A-FF8F0BB962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CCAAE0-1427-4454-8BD4-735DA61F0F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8D2941-EBFA-4960-82C7-5E62EBF524C7}"/>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5" name="Footer Placeholder 4">
            <a:extLst>
              <a:ext uri="{FF2B5EF4-FFF2-40B4-BE49-F238E27FC236}">
                <a16:creationId xmlns:a16="http://schemas.microsoft.com/office/drawing/2014/main" id="{10A847DE-0042-40DD-AAD6-A676B644CF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5C6A6-C03E-4E25-99FF-CBA70B80932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370339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DB20-DA40-44DE-A9DA-0517D8D77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D0B015-E7E6-4163-8ED7-2571A2F328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4DF63-EE9A-49F2-8110-5C37845F3AAA}"/>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5" name="Footer Placeholder 4">
            <a:extLst>
              <a:ext uri="{FF2B5EF4-FFF2-40B4-BE49-F238E27FC236}">
                <a16:creationId xmlns:a16="http://schemas.microsoft.com/office/drawing/2014/main" id="{8BE1A5F8-6586-4821-8A89-7B987ABB0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EF406-98E9-4BFF-A35F-C5D94F8DDA62}"/>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19405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D7A8-EFBC-4BC8-9784-BDE1D7879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4FD5CE-BD4C-4691-B9C1-BC46B7F61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FB0930-94B6-4B7B-9609-BE8932B0DA49}"/>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5" name="Footer Placeholder 4">
            <a:extLst>
              <a:ext uri="{FF2B5EF4-FFF2-40B4-BE49-F238E27FC236}">
                <a16:creationId xmlns:a16="http://schemas.microsoft.com/office/drawing/2014/main" id="{3C45CDE1-5EB5-4BB3-A0E5-E3F8AB40D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24CA4-6148-428B-B851-A05F606D713F}"/>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66592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372A-FEE5-400C-8333-E0F202CC98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B4DDA-DF35-467A-97E1-67B0500A09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61B800-8F4A-4A04-A88B-04E3ACB234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0D3D00-1892-4604-AD6D-A1B25C08F3D4}"/>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6" name="Footer Placeholder 5">
            <a:extLst>
              <a:ext uri="{FF2B5EF4-FFF2-40B4-BE49-F238E27FC236}">
                <a16:creationId xmlns:a16="http://schemas.microsoft.com/office/drawing/2014/main" id="{79697AEE-33A5-4B24-9DE8-64AA4D916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8B4544-D591-4486-A89B-07029EC0999C}"/>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80681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BF97-3172-421D-9E13-799FB50F89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6CA1D5-B077-45CA-9C2D-B9BCCF0A3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7C260B-7FD9-4093-B482-1DE535DE95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51C1A-2F8D-446A-B8A8-15200A0FF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9F3368-75DC-4DC9-81B9-3A08FB686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DF37B-556B-4D8D-9DF8-F5C7F82123BC}"/>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8" name="Footer Placeholder 7">
            <a:extLst>
              <a:ext uri="{FF2B5EF4-FFF2-40B4-BE49-F238E27FC236}">
                <a16:creationId xmlns:a16="http://schemas.microsoft.com/office/drawing/2014/main" id="{C469334F-CA24-40AB-925D-9B20B0C945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FFF815-48A0-4C2B-9836-CDB75AE6999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51024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457-8951-4C33-A32B-0A8BAEBC68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84B402-2555-4551-A94E-DF54971DF0D9}"/>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4" name="Footer Placeholder 3">
            <a:extLst>
              <a:ext uri="{FF2B5EF4-FFF2-40B4-BE49-F238E27FC236}">
                <a16:creationId xmlns:a16="http://schemas.microsoft.com/office/drawing/2014/main" id="{685F66BA-5D4C-4041-99CB-B1964E018F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36A695-02D4-4CBB-9726-7987FF30AF7A}"/>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2616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779E1-9302-4FEE-AA5A-81AF3A8C4B47}"/>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3" name="Footer Placeholder 2">
            <a:extLst>
              <a:ext uri="{FF2B5EF4-FFF2-40B4-BE49-F238E27FC236}">
                <a16:creationId xmlns:a16="http://schemas.microsoft.com/office/drawing/2014/main" id="{4AB04F5E-3A6E-4D12-9A3F-D7429178E3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6C6B54-CF26-4505-85CF-A79D4B33E815}"/>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76527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2E28-F8B0-442A-8074-DC6C32E4E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6AD006-5351-4922-B932-4BEBFA085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9D77B-9008-4E16-80A9-6D4EA87B5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428E4C-DF55-42E8-939C-038F4190CA92}"/>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6" name="Footer Placeholder 5">
            <a:extLst>
              <a:ext uri="{FF2B5EF4-FFF2-40B4-BE49-F238E27FC236}">
                <a16:creationId xmlns:a16="http://schemas.microsoft.com/office/drawing/2014/main" id="{19953F1B-8870-441B-9CEC-1151AC25F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869BB5-E456-4C72-85F6-314AAB9BFAD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51603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1372-E326-4B5C-AEB5-DEEB02932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6C73C0-815F-458D-9CA8-BAEDE25E6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326112-7410-4375-A3AA-0C8FE9357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D70D06-090E-4E95-8FDD-FC892B282EDF}"/>
              </a:ext>
            </a:extLst>
          </p:cNvPr>
          <p:cNvSpPr>
            <a:spLocks noGrp="1"/>
          </p:cNvSpPr>
          <p:nvPr>
            <p:ph type="dt" sz="half" idx="10"/>
          </p:nvPr>
        </p:nvSpPr>
        <p:spPr/>
        <p:txBody>
          <a:bodyPr/>
          <a:lstStyle/>
          <a:p>
            <a:fld id="{0978BA8C-43EF-4111-98F2-EC96944FB507}" type="datetimeFigureOut">
              <a:rPr lang="en-GB" smtClean="0"/>
              <a:t>17/03/2022</a:t>
            </a:fld>
            <a:endParaRPr lang="en-GB"/>
          </a:p>
        </p:txBody>
      </p:sp>
      <p:sp>
        <p:nvSpPr>
          <p:cNvPr id="6" name="Footer Placeholder 5">
            <a:extLst>
              <a:ext uri="{FF2B5EF4-FFF2-40B4-BE49-F238E27FC236}">
                <a16:creationId xmlns:a16="http://schemas.microsoft.com/office/drawing/2014/main" id="{9BE97416-C256-4110-947C-F6F1D270F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6E221C-B0AB-41CC-AC4C-0C7D2910ED9C}"/>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85456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D6628-D3FE-4AD9-8E91-C19540276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AB90E-8704-4F77-BE8F-F7080DD96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2292F-6A4B-4AA9-9DD0-12DA8566D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8BA8C-43EF-4111-98F2-EC96944FB507}" type="datetimeFigureOut">
              <a:rPr lang="en-GB" smtClean="0"/>
              <a:t>17/03/2022</a:t>
            </a:fld>
            <a:endParaRPr lang="en-GB"/>
          </a:p>
        </p:txBody>
      </p:sp>
      <p:sp>
        <p:nvSpPr>
          <p:cNvPr id="5" name="Footer Placeholder 4">
            <a:extLst>
              <a:ext uri="{FF2B5EF4-FFF2-40B4-BE49-F238E27FC236}">
                <a16:creationId xmlns:a16="http://schemas.microsoft.com/office/drawing/2014/main" id="{00D697B5-9AB2-471A-8343-584B354D4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6768C9-7FC9-4B3F-9094-A12695B41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EE839-F38C-4875-B01B-4A2B9AAA3289}" type="slidenum">
              <a:rPr lang="en-GB" smtClean="0"/>
              <a:t>‹#›</a:t>
            </a:fld>
            <a:endParaRPr lang="en-GB"/>
          </a:p>
        </p:txBody>
      </p:sp>
    </p:spTree>
    <p:extLst>
      <p:ext uri="{BB962C8B-B14F-4D97-AF65-F5344CB8AC3E}">
        <p14:creationId xmlns:p14="http://schemas.microsoft.com/office/powerpoint/2010/main" val="389046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news/av/science-environment-35029984/cop21-what-is-carbon-capture" TargetMode="External"/><Relationship Id="rId2" Type="http://schemas.openxmlformats.org/officeDocument/2006/relationships/hyperlink" Target="https://www.youtube.com/watch?v=aHtbDmzjYgg" TargetMode="External"/><Relationship Id="rId1" Type="http://schemas.openxmlformats.org/officeDocument/2006/relationships/slideLayout" Target="../slideLayouts/slideLayout2.xml"/><Relationship Id="rId4" Type="http://schemas.openxmlformats.org/officeDocument/2006/relationships/hyperlink" Target="https://www.bbc.co.uk/news/science-environment-471638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hlg9txl7y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youtube.com/watch?v=EzAB5IMPtMw"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hyperlink" Target="https://www.youtube.com/watch?v=XxjNhLZCae0"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science-environment-59241053" TargetMode="External"/><Relationship Id="rId2" Type="http://schemas.openxmlformats.org/officeDocument/2006/relationships/hyperlink" Target="https://www.bbc.co.uk/news/uk-politics-59499371" TargetMode="External"/><Relationship Id="rId1" Type="http://schemas.openxmlformats.org/officeDocument/2006/relationships/slideLayout" Target="../slideLayouts/slideLayout7.xml"/><Relationship Id="rId4" Type="http://schemas.openxmlformats.org/officeDocument/2006/relationships/hyperlink" Target="https://www.bbc.co.uk/news/593871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681" y="1"/>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3.1.1.4 Carbon Cycle</a:t>
            </a:r>
            <a:r>
              <a:rPr lang="en-GB" sz="2800" dirty="0"/>
              <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r>
              <a:rPr lang="en-GB" dirty="0">
                <a:solidFill>
                  <a:schemeClr val="bg1"/>
                </a:solidFill>
              </a:rPr>
              <a:t>Learning Objectives</a:t>
            </a:r>
          </a:p>
          <a:p>
            <a:r>
              <a:rPr lang="en-GB" dirty="0">
                <a:solidFill>
                  <a:schemeClr val="bg1"/>
                </a:solidFill>
              </a:rPr>
              <a:t>To have a clear understanding of the concept of ‘mitigation’.</a:t>
            </a:r>
          </a:p>
          <a:p>
            <a:r>
              <a:rPr lang="en-GB" dirty="0">
                <a:solidFill>
                  <a:schemeClr val="bg1"/>
                </a:solidFill>
              </a:rPr>
              <a:t>To be able to identify a range of human interventions to reduce or prevent emissions</a:t>
            </a:r>
          </a:p>
          <a:p>
            <a:r>
              <a:rPr lang="en-GB" dirty="0">
                <a:solidFill>
                  <a:schemeClr val="bg1"/>
                </a:solidFill>
              </a:rPr>
              <a:t>To be able to describe and explain a range of specific strategies including carbon capture and sequestration (CCS), changing rural land use and improved transport practices.</a:t>
            </a:r>
          </a:p>
          <a:p>
            <a:endParaRPr lang="en-GB" dirty="0">
              <a:solidFill>
                <a:schemeClr val="bg1"/>
              </a:solidFill>
            </a:endParaRPr>
          </a:p>
          <a:p>
            <a:endParaRPr lang="en-GB" dirty="0">
              <a:solidFill>
                <a:schemeClr val="bg1"/>
              </a:solidFill>
            </a:endParaRPr>
          </a:p>
        </p:txBody>
      </p:sp>
      <p:sp>
        <p:nvSpPr>
          <p:cNvPr id="4" name="TextBox 3"/>
          <p:cNvSpPr txBox="1"/>
          <p:nvPr/>
        </p:nvSpPr>
        <p:spPr>
          <a:xfrm>
            <a:off x="1536724" y="4007752"/>
            <a:ext cx="2543053"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Mitigation</a:t>
            </a:r>
          </a:p>
          <a:p>
            <a:r>
              <a:rPr lang="en-GB" dirty="0"/>
              <a:t>CCS</a:t>
            </a:r>
          </a:p>
          <a:p>
            <a:r>
              <a:rPr lang="en-GB" dirty="0"/>
              <a:t>Geo-sequestration</a:t>
            </a:r>
          </a:p>
          <a:p>
            <a:r>
              <a:rPr lang="en-GB"/>
              <a:t>Silviculture</a:t>
            </a:r>
            <a:endParaRPr lang="en-GB" dirty="0"/>
          </a:p>
          <a:p>
            <a:endParaRPr lang="en-GB" dirty="0"/>
          </a:p>
        </p:txBody>
      </p:sp>
      <p:sp>
        <p:nvSpPr>
          <p:cNvPr id="5" name="TextBox 4"/>
          <p:cNvSpPr txBox="1"/>
          <p:nvPr/>
        </p:nvSpPr>
        <p:spPr>
          <a:xfrm>
            <a:off x="4223792" y="3789041"/>
            <a:ext cx="6336704"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q"/>
            </a:pPr>
            <a:r>
              <a:rPr lang="en-GB" dirty="0"/>
              <a:t>Can you define mitigation?</a:t>
            </a:r>
          </a:p>
          <a:p>
            <a:pPr marL="285750" indent="-285750">
              <a:buFont typeface="Wingdings" panose="05000000000000000000" pitchFamily="2" charset="2"/>
              <a:buChar char="q"/>
            </a:pPr>
            <a:r>
              <a:rPr lang="en-GB" dirty="0"/>
              <a:t>Can you describe, explain and evaluate how CCS, changing rural land use and improved transport practices can help mitigate climate change.</a:t>
            </a:r>
          </a:p>
        </p:txBody>
      </p:sp>
    </p:spTree>
    <p:extLst>
      <p:ext uri="{BB962C8B-B14F-4D97-AF65-F5344CB8AC3E}">
        <p14:creationId xmlns:p14="http://schemas.microsoft.com/office/powerpoint/2010/main" val="304842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8AC-C61B-43B7-B890-3CB9C862E3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9BD334B-CF49-4CDB-BDAA-EAF077D42502}"/>
              </a:ext>
            </a:extLst>
          </p:cNvPr>
          <p:cNvSpPr>
            <a:spLocks noGrp="1"/>
          </p:cNvSpPr>
          <p:nvPr>
            <p:ph idx="1"/>
          </p:nvPr>
        </p:nvSpPr>
        <p:spPr/>
        <p:txBody>
          <a:bodyPr>
            <a:normAutofit/>
          </a:bodyPr>
          <a:lstStyle/>
          <a:p>
            <a:pPr marL="0" indent="0">
              <a:buNone/>
            </a:pPr>
            <a:r>
              <a:rPr lang="en-GB" dirty="0" smtClean="0"/>
              <a:t>Additional useful clips on </a:t>
            </a:r>
            <a:r>
              <a:rPr lang="en-GB" dirty="0"/>
              <a:t>c</a:t>
            </a:r>
            <a:r>
              <a:rPr lang="en-GB" dirty="0" smtClean="0"/>
              <a:t>arbon </a:t>
            </a:r>
            <a:r>
              <a:rPr lang="en-GB" dirty="0"/>
              <a:t>capture and </a:t>
            </a:r>
            <a:r>
              <a:rPr lang="en-GB" dirty="0" smtClean="0"/>
              <a:t>storage</a:t>
            </a:r>
          </a:p>
          <a:p>
            <a:pPr marL="0" indent="0">
              <a:buNone/>
            </a:pPr>
            <a:endParaRPr lang="en-GB" dirty="0"/>
          </a:p>
          <a:p>
            <a:pPr marL="0" indent="0">
              <a:buNone/>
            </a:pPr>
            <a:r>
              <a:rPr lang="en-US" dirty="0">
                <a:hlinkClick r:id="rId2"/>
              </a:rPr>
              <a:t>https://www.youtube.com/watch?v=aHtbDmzjYgg</a:t>
            </a:r>
            <a:endParaRPr lang="en-US" dirty="0"/>
          </a:p>
          <a:p>
            <a:pPr marL="0" indent="0">
              <a:buNone/>
            </a:pPr>
            <a:endParaRPr lang="en-US" dirty="0"/>
          </a:p>
          <a:p>
            <a:pPr marL="0" indent="0">
              <a:buNone/>
            </a:pPr>
            <a:r>
              <a:rPr lang="en-US" dirty="0">
                <a:hlinkClick r:id="rId3"/>
              </a:rPr>
              <a:t>https://www.bbc.co.uk/news/av/science-environment-35029984/cop21-what-is-carbon-capture</a:t>
            </a:r>
            <a:endParaRPr lang="en-US" dirty="0"/>
          </a:p>
          <a:p>
            <a:pPr marL="0" indent="0">
              <a:buNone/>
            </a:pPr>
            <a:r>
              <a:rPr lang="en-US" dirty="0">
                <a:hlinkClick r:id="rId4"/>
              </a:rPr>
              <a:t>https://www.bbc.co.uk/news/science-environment-47163840</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99193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Critically evaluate the different mitigating strategies for reducing global CO2 levels (20 marks)</a:t>
            </a:r>
            <a:br>
              <a:rPr lang="en-GB" b="1" dirty="0">
                <a:solidFill>
                  <a:srgbClr val="FF0000"/>
                </a:solidFill>
              </a:rPr>
            </a:b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11348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28378" t="53154" r="43961" b="13834"/>
          <a:stretch/>
        </p:blipFill>
        <p:spPr bwMode="auto">
          <a:xfrm>
            <a:off x="5966231" y="692641"/>
            <a:ext cx="6045200" cy="4056437"/>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extLst>
              <a:ext uri="{28A0092B-C50C-407E-A947-70E740481C1C}">
                <a14:useLocalDpi xmlns:a14="http://schemas.microsoft.com/office/drawing/2010/main" val="0"/>
              </a:ext>
            </a:extLst>
          </a:blip>
          <a:srcRect l="28377" t="19120" r="45332" b="46541"/>
          <a:stretch/>
        </p:blipFill>
        <p:spPr bwMode="auto">
          <a:xfrm>
            <a:off x="155632" y="280121"/>
            <a:ext cx="5745635" cy="421957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19610" t="22168" r="37657" b="68103"/>
          <a:stretch/>
        </p:blipFill>
        <p:spPr bwMode="auto">
          <a:xfrm>
            <a:off x="680748" y="5278148"/>
            <a:ext cx="6175375" cy="790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951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E0C3-B962-4C1C-AA7F-14AEDD46142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75D272F-A34E-4CC8-908B-8CEBB88ADD69}"/>
              </a:ext>
            </a:extLst>
          </p:cNvPr>
          <p:cNvSpPr>
            <a:spLocks noGrp="1"/>
          </p:cNvSpPr>
          <p:nvPr>
            <p:ph idx="1"/>
          </p:nvPr>
        </p:nvSpPr>
        <p:spPr/>
        <p:txBody>
          <a:bodyPr/>
          <a:lstStyle/>
          <a:p>
            <a:pPr marL="0" indent="0">
              <a:buNone/>
            </a:pPr>
            <a:r>
              <a:rPr lang="en-GB" dirty="0"/>
              <a:t>Definition of mitigation – any actions, strategies, measures or projects undertaken (by mankind) to offset the known detrimental impacts of a process</a:t>
            </a:r>
            <a:r>
              <a:rPr lang="en-GB" dirty="0" smtClean="0"/>
              <a:t>.</a:t>
            </a:r>
          </a:p>
          <a:p>
            <a:pPr marL="0" indent="0">
              <a:buNone/>
            </a:pPr>
            <a:endParaRPr lang="en-GB" dirty="0"/>
          </a:p>
          <a:p>
            <a:pPr marL="0" indent="0">
              <a:buNone/>
            </a:pPr>
            <a:r>
              <a:rPr lang="en-GB" dirty="0">
                <a:hlinkClick r:id="rId2"/>
              </a:rPr>
              <a:t>https://</a:t>
            </a:r>
            <a:r>
              <a:rPr lang="en-GB" dirty="0" smtClean="0">
                <a:hlinkClick r:id="rId2"/>
              </a:rPr>
              <a:t>www.youtube.com/watch?v=yhlg9txl7yM</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83880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7284" y="-5533"/>
            <a:ext cx="8139447" cy="6473036"/>
          </a:xfrm>
          <a:prstGeom prst="rect">
            <a:avLst/>
          </a:prstGeom>
        </p:spPr>
      </p:pic>
    </p:spTree>
    <p:extLst>
      <p:ext uri="{BB962C8B-B14F-4D97-AF65-F5344CB8AC3E}">
        <p14:creationId xmlns:p14="http://schemas.microsoft.com/office/powerpoint/2010/main" val="39593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225" y="1581867"/>
            <a:ext cx="6096000" cy="1783245"/>
          </a:xfrm>
          <a:prstGeom prst="rect">
            <a:avLst/>
          </a:prstGeom>
        </p:spPr>
        <p:txBody>
          <a:bodyPr>
            <a:spAutoFit/>
          </a:bodyPr>
          <a:lstStyle/>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Read the Geography Review article – How can we manage global warming?</a:t>
            </a:r>
          </a:p>
          <a:p>
            <a:pPr>
              <a:lnSpc>
                <a:spcPct val="107000"/>
              </a:lnSpc>
              <a:spcAft>
                <a:spcPts val="800"/>
              </a:spcAft>
            </a:pP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Answer the questions in the handout</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71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12A9A-9A02-47AA-A3A8-DDD07874EA96}"/>
              </a:ext>
            </a:extLst>
          </p:cNvPr>
          <p:cNvSpPr>
            <a:spLocks noGrp="1"/>
          </p:cNvSpPr>
          <p:nvPr>
            <p:ph idx="1"/>
          </p:nvPr>
        </p:nvSpPr>
        <p:spPr>
          <a:xfrm>
            <a:off x="838200" y="513659"/>
            <a:ext cx="10515600" cy="5926897"/>
          </a:xfrm>
        </p:spPr>
        <p:txBody>
          <a:bodyPr>
            <a:normAutofit lnSpcReduction="10000"/>
          </a:bodyPr>
          <a:lstStyle/>
          <a:p>
            <a:pPr marL="0" indent="0">
              <a:buNone/>
            </a:pPr>
            <a:r>
              <a:rPr lang="en-GB" dirty="0"/>
              <a:t>Research three areas of mitigation:-</a:t>
            </a:r>
          </a:p>
          <a:p>
            <a:pPr lvl="0"/>
            <a:r>
              <a:rPr lang="en-GB" dirty="0"/>
              <a:t>Carbon capture and sequestration (CCS)</a:t>
            </a:r>
          </a:p>
          <a:p>
            <a:pPr lvl="0"/>
            <a:r>
              <a:rPr lang="en-GB" dirty="0"/>
              <a:t>Changing rural land use</a:t>
            </a:r>
          </a:p>
          <a:p>
            <a:pPr lvl="0"/>
            <a:r>
              <a:rPr lang="en-GB" dirty="0"/>
              <a:t>Improved transport practices</a:t>
            </a:r>
          </a:p>
          <a:p>
            <a:pPr marL="0" indent="0">
              <a:buNone/>
            </a:pPr>
            <a:endParaRPr lang="en-GB" dirty="0"/>
          </a:p>
          <a:p>
            <a:pPr marL="0" indent="0">
              <a:buNone/>
            </a:pPr>
            <a:r>
              <a:rPr lang="en-GB" dirty="0"/>
              <a:t>You will need to describe and explain the methods of mitigation, give examples of where it has been used and evaluate how successful it has been. It may be helpful to create a list/table of advantages and disadvantages of each method.</a:t>
            </a:r>
          </a:p>
          <a:p>
            <a:pPr marL="0" indent="0">
              <a:buNone/>
            </a:pPr>
            <a:r>
              <a:rPr lang="en-GB" dirty="0"/>
              <a:t> </a:t>
            </a:r>
          </a:p>
          <a:p>
            <a:pPr marL="0" indent="0">
              <a:buNone/>
            </a:pPr>
            <a:r>
              <a:rPr lang="en-GB" dirty="0" smtClean="0"/>
              <a:t>Use the following pages on this PPT, </a:t>
            </a:r>
            <a:r>
              <a:rPr lang="en-GB" dirty="0"/>
              <a:t>the Oxford and Hodder textbook information but also research online as there is a wealth of information on the topic.</a:t>
            </a:r>
          </a:p>
          <a:p>
            <a:pPr marL="0" indent="0">
              <a:buNone/>
            </a:pPr>
            <a:endParaRPr lang="en-GB" b="1" dirty="0">
              <a:solidFill>
                <a:srgbClr val="FF0000"/>
              </a:solidFill>
            </a:endParaRPr>
          </a:p>
        </p:txBody>
      </p:sp>
    </p:spTree>
    <p:extLst>
      <p:ext uri="{BB962C8B-B14F-4D97-AF65-F5344CB8AC3E}">
        <p14:creationId xmlns:p14="http://schemas.microsoft.com/office/powerpoint/2010/main" val="114185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8475" y="184800"/>
            <a:ext cx="4383642" cy="2934118"/>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55878" y="262549"/>
            <a:ext cx="3662127" cy="366212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1004"/>
          <a:stretch/>
        </p:blipFill>
        <p:spPr>
          <a:xfrm>
            <a:off x="9478977" y="310606"/>
            <a:ext cx="2055138" cy="31537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388" y="3655844"/>
            <a:ext cx="5572549" cy="3125956"/>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8482" y="3184978"/>
            <a:ext cx="3479294" cy="2319529"/>
          </a:xfrm>
          <a:prstGeom prst="rect">
            <a:avLst/>
          </a:prstGeom>
        </p:spPr>
      </p:pic>
      <p:sp>
        <p:nvSpPr>
          <p:cNvPr id="7" name="Rectangle 6"/>
          <p:cNvSpPr/>
          <p:nvPr/>
        </p:nvSpPr>
        <p:spPr>
          <a:xfrm>
            <a:off x="228482" y="5191959"/>
            <a:ext cx="6096000" cy="2159566"/>
          </a:xfrm>
          <a:prstGeom prst="rect">
            <a:avLst/>
          </a:prstGeom>
        </p:spPr>
        <p:txBody>
          <a:bodyPr>
            <a:spAutoFit/>
          </a:bodyPr>
          <a:lstStyle/>
          <a:p>
            <a:pPr lvl="0">
              <a:lnSpc>
                <a:spcPct val="90000"/>
              </a:lnSpc>
              <a:spcBef>
                <a:spcPts val="1000"/>
              </a:spcBef>
            </a:pPr>
            <a:r>
              <a:rPr lang="en-GB" sz="2800" dirty="0">
                <a:solidFill>
                  <a:prstClr val="black"/>
                </a:solidFill>
                <a:hlinkClick r:id="rId7"/>
              </a:rPr>
              <a:t>https://timeforgeography.co.uk/videos_list/resource-management/achieving-energy-sustainability/</a:t>
            </a:r>
          </a:p>
          <a:p>
            <a:pPr lvl="0">
              <a:lnSpc>
                <a:spcPct val="90000"/>
              </a:lnSpc>
              <a:spcBef>
                <a:spcPts val="1000"/>
              </a:spcBef>
            </a:pPr>
            <a:r>
              <a:rPr lang="en-GB" sz="2800" dirty="0" smtClean="0">
                <a:solidFill>
                  <a:prstClr val="black"/>
                </a:solidFill>
                <a:hlinkClick r:id="rId7"/>
              </a:rPr>
              <a:t>https</a:t>
            </a:r>
            <a:r>
              <a:rPr lang="en-GB" sz="2800" dirty="0">
                <a:solidFill>
                  <a:prstClr val="black"/>
                </a:solidFill>
                <a:hlinkClick r:id="rId7"/>
              </a:rPr>
              <a:t>://www.youtube.com/watch?v=EzAB5IMPtMw</a:t>
            </a:r>
            <a:endParaRPr lang="en-GB" sz="2800" dirty="0">
              <a:solidFill>
                <a:prstClr val="black"/>
              </a:solidFill>
            </a:endParaRPr>
          </a:p>
        </p:txBody>
      </p:sp>
    </p:spTree>
    <p:extLst>
      <p:ext uri="{BB962C8B-B14F-4D97-AF65-F5344CB8AC3E}">
        <p14:creationId xmlns:p14="http://schemas.microsoft.com/office/powerpoint/2010/main" val="16371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31" y="1385977"/>
            <a:ext cx="4841823" cy="1043876"/>
          </a:xfrm>
        </p:spPr>
        <p:txBody>
          <a:bodyPr>
            <a:normAutofit fontScale="90000"/>
          </a:bodyPr>
          <a:lstStyle/>
          <a:p>
            <a:r>
              <a:rPr lang="en-GB" dirty="0" smtClean="0"/>
              <a:t>What progress has already been made in the UK? National grid data</a:t>
            </a:r>
            <a:endParaRPr lang="en-GB" dirty="0"/>
          </a:p>
        </p:txBody>
      </p:sp>
      <p:pic>
        <p:nvPicPr>
          <p:cNvPr id="8" name="Picture 7"/>
          <p:cNvPicPr>
            <a:picLocks noChangeAspect="1"/>
          </p:cNvPicPr>
          <p:nvPr/>
        </p:nvPicPr>
        <p:blipFill>
          <a:blip r:embed="rId2"/>
          <a:stretch>
            <a:fillRect/>
          </a:stretch>
        </p:blipFill>
        <p:spPr>
          <a:xfrm>
            <a:off x="6625652" y="0"/>
            <a:ext cx="3299485" cy="6801572"/>
          </a:xfrm>
          <a:prstGeom prst="rect">
            <a:avLst/>
          </a:prstGeom>
        </p:spPr>
      </p:pic>
      <p:pic>
        <p:nvPicPr>
          <p:cNvPr id="9" name="Content Placeholder 8"/>
          <p:cNvPicPr>
            <a:picLocks noGrp="1"/>
          </p:cNvPicPr>
          <p:nvPr>
            <p:ph idx="1"/>
          </p:nvPr>
        </p:nvPicPr>
        <p:blipFill rotWithShape="1">
          <a:blip r:embed="rId3"/>
          <a:srcRect l="54148" t="39621" r="7434" b="45222"/>
          <a:stretch/>
        </p:blipFill>
        <p:spPr bwMode="auto">
          <a:xfrm>
            <a:off x="591031" y="3791756"/>
            <a:ext cx="3659759" cy="902414"/>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4"/>
          <a:srcRect r="44327"/>
          <a:stretch/>
        </p:blipFill>
        <p:spPr>
          <a:xfrm>
            <a:off x="400247" y="3340613"/>
            <a:ext cx="4785733" cy="902286"/>
          </a:xfrm>
          <a:prstGeom prst="rect">
            <a:avLst/>
          </a:prstGeom>
        </p:spPr>
      </p:pic>
    </p:spTree>
    <p:extLst>
      <p:ext uri="{BB962C8B-B14F-4D97-AF65-F5344CB8AC3E}">
        <p14:creationId xmlns:p14="http://schemas.microsoft.com/office/powerpoint/2010/main" val="49441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42" y="320831"/>
            <a:ext cx="6162996" cy="34666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37" y="3002206"/>
            <a:ext cx="5269777" cy="35108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170" y="208231"/>
            <a:ext cx="5042359" cy="3363802"/>
          </a:xfrm>
          <a:prstGeom prst="rect">
            <a:avLst/>
          </a:prstGeom>
        </p:spPr>
      </p:pic>
      <p:sp>
        <p:nvSpPr>
          <p:cNvPr id="5" name="TextBox 4"/>
          <p:cNvSpPr txBox="1"/>
          <p:nvPr/>
        </p:nvSpPr>
        <p:spPr>
          <a:xfrm>
            <a:off x="6100997" y="4167266"/>
            <a:ext cx="5666282" cy="1200329"/>
          </a:xfrm>
          <a:prstGeom prst="rect">
            <a:avLst/>
          </a:prstGeom>
          <a:noFill/>
        </p:spPr>
        <p:txBody>
          <a:bodyPr wrap="square" rtlCol="0">
            <a:spAutoFit/>
          </a:bodyPr>
          <a:lstStyle/>
          <a:p>
            <a:r>
              <a:rPr lang="en-GB" dirty="0">
                <a:hlinkClick r:id="rId5"/>
              </a:rPr>
              <a:t>https://</a:t>
            </a:r>
            <a:r>
              <a:rPr lang="en-GB" dirty="0" smtClean="0">
                <a:hlinkClick r:id="rId5"/>
              </a:rPr>
              <a:t>www.youtube.com/watch?v=XxjNhLZCae0</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27738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398" y="621055"/>
            <a:ext cx="4986686" cy="923330"/>
          </a:xfrm>
          <a:prstGeom prst="rect">
            <a:avLst/>
          </a:prstGeom>
        </p:spPr>
        <p:txBody>
          <a:bodyPr wrap="none">
            <a:spAutoFit/>
          </a:bodyPr>
          <a:lstStyle/>
          <a:p>
            <a:r>
              <a:rPr lang="en-GB" dirty="0"/>
              <a:t>New plan to pay farmers who protect winter </a:t>
            </a:r>
            <a:r>
              <a:rPr lang="en-GB" dirty="0" smtClean="0"/>
              <a:t>soil</a:t>
            </a:r>
            <a:endParaRPr lang="en-GB" dirty="0" smtClean="0">
              <a:hlinkClick r:id="rId2"/>
            </a:endParaRPr>
          </a:p>
          <a:p>
            <a:r>
              <a:rPr lang="en-GB" dirty="0" smtClean="0">
                <a:hlinkClick r:id="rId2"/>
              </a:rPr>
              <a:t>https</a:t>
            </a:r>
            <a:r>
              <a:rPr lang="en-GB" dirty="0">
                <a:hlinkClick r:id="rId2"/>
              </a:rPr>
              <a:t>://</a:t>
            </a:r>
            <a:r>
              <a:rPr lang="en-GB" dirty="0" smtClean="0">
                <a:hlinkClick r:id="rId2"/>
              </a:rPr>
              <a:t>www.bbc.co.uk/news/uk-politics-59499371</a:t>
            </a:r>
            <a:endParaRPr lang="en-GB" dirty="0" smtClean="0"/>
          </a:p>
          <a:p>
            <a:endParaRPr lang="en-GB" dirty="0"/>
          </a:p>
        </p:txBody>
      </p:sp>
      <p:sp>
        <p:nvSpPr>
          <p:cNvPr id="3" name="Rectangle 2"/>
          <p:cNvSpPr/>
          <p:nvPr/>
        </p:nvSpPr>
        <p:spPr>
          <a:xfrm>
            <a:off x="3781339" y="2195023"/>
            <a:ext cx="6314614" cy="923330"/>
          </a:xfrm>
          <a:prstGeom prst="rect">
            <a:avLst/>
          </a:prstGeom>
        </p:spPr>
        <p:txBody>
          <a:bodyPr wrap="none">
            <a:spAutoFit/>
          </a:bodyPr>
          <a:lstStyle/>
          <a:p>
            <a:pPr fontAlgn="base"/>
            <a:r>
              <a:rPr lang="en-GB" dirty="0">
                <a:solidFill>
                  <a:srgbClr val="141414"/>
                </a:solidFill>
                <a:latin typeface="ReithSerif"/>
              </a:rPr>
              <a:t>Coastal saltmarsh 'engineered' to fight climate </a:t>
            </a:r>
            <a:r>
              <a:rPr lang="en-GB" dirty="0" smtClean="0">
                <a:solidFill>
                  <a:srgbClr val="141414"/>
                </a:solidFill>
                <a:latin typeface="ReithSerif"/>
              </a:rPr>
              <a:t>change</a:t>
            </a:r>
          </a:p>
          <a:p>
            <a:pPr fontAlgn="base"/>
            <a:r>
              <a:rPr lang="en-GB" dirty="0">
                <a:solidFill>
                  <a:srgbClr val="141414"/>
                </a:solidFill>
                <a:latin typeface="ReithSerif"/>
                <a:hlinkClick r:id="rId3"/>
              </a:rPr>
              <a:t>https://</a:t>
            </a:r>
            <a:r>
              <a:rPr lang="en-GB" dirty="0" smtClean="0">
                <a:solidFill>
                  <a:srgbClr val="141414"/>
                </a:solidFill>
                <a:latin typeface="ReithSerif"/>
                <a:hlinkClick r:id="rId3"/>
              </a:rPr>
              <a:t>www.bbc.co.uk/news/science-environment-59241053</a:t>
            </a:r>
            <a:endParaRPr lang="en-GB" dirty="0" smtClean="0">
              <a:solidFill>
                <a:srgbClr val="141414"/>
              </a:solidFill>
              <a:latin typeface="ReithSerif"/>
            </a:endParaRPr>
          </a:p>
          <a:p>
            <a:pPr fontAlgn="base"/>
            <a:endParaRPr lang="en-GB" b="0" i="0" dirty="0">
              <a:solidFill>
                <a:srgbClr val="141414"/>
              </a:solidFill>
              <a:effectLst/>
              <a:latin typeface="ReithSerif"/>
            </a:endParaRPr>
          </a:p>
        </p:txBody>
      </p:sp>
      <p:sp>
        <p:nvSpPr>
          <p:cNvPr id="4" name="Rectangle 3"/>
          <p:cNvSpPr/>
          <p:nvPr/>
        </p:nvSpPr>
        <p:spPr>
          <a:xfrm>
            <a:off x="993556" y="3584325"/>
            <a:ext cx="5575565" cy="923330"/>
          </a:xfrm>
          <a:prstGeom prst="rect">
            <a:avLst/>
          </a:prstGeom>
        </p:spPr>
        <p:txBody>
          <a:bodyPr wrap="none">
            <a:spAutoFit/>
          </a:bodyPr>
          <a:lstStyle/>
          <a:p>
            <a:pPr fontAlgn="base"/>
            <a:r>
              <a:rPr lang="en-GB" dirty="0">
                <a:solidFill>
                  <a:srgbClr val="141414"/>
                </a:solidFill>
                <a:latin typeface="ReithSerif"/>
              </a:rPr>
              <a:t>Indonesia's biodiesel drive is leading to </a:t>
            </a:r>
            <a:r>
              <a:rPr lang="en-GB" dirty="0" smtClean="0">
                <a:solidFill>
                  <a:srgbClr val="141414"/>
                </a:solidFill>
                <a:latin typeface="ReithSerif"/>
              </a:rPr>
              <a:t>deforestation</a:t>
            </a:r>
          </a:p>
          <a:p>
            <a:pPr fontAlgn="base"/>
            <a:r>
              <a:rPr lang="en-GB" dirty="0">
                <a:solidFill>
                  <a:srgbClr val="141414"/>
                </a:solidFill>
                <a:latin typeface="ReithSerif"/>
                <a:hlinkClick r:id="rId4"/>
              </a:rPr>
              <a:t>https://</a:t>
            </a:r>
            <a:r>
              <a:rPr lang="en-GB" dirty="0" smtClean="0">
                <a:solidFill>
                  <a:srgbClr val="141414"/>
                </a:solidFill>
                <a:latin typeface="ReithSerif"/>
                <a:hlinkClick r:id="rId4"/>
              </a:rPr>
              <a:t>www.bbc.co.uk/news/59387191</a:t>
            </a:r>
            <a:endParaRPr lang="en-GB" dirty="0" smtClean="0">
              <a:solidFill>
                <a:srgbClr val="141414"/>
              </a:solidFill>
              <a:latin typeface="ReithSerif"/>
            </a:endParaRPr>
          </a:p>
          <a:p>
            <a:pPr fontAlgn="base"/>
            <a:endParaRPr lang="en-GB" b="0" i="0" dirty="0">
              <a:solidFill>
                <a:srgbClr val="141414"/>
              </a:solidFill>
              <a:effectLst/>
              <a:latin typeface="ReithSerif"/>
            </a:endParaRPr>
          </a:p>
        </p:txBody>
      </p:sp>
    </p:spTree>
    <p:extLst>
      <p:ext uri="{BB962C8B-B14F-4D97-AF65-F5344CB8AC3E}">
        <p14:creationId xmlns:p14="http://schemas.microsoft.com/office/powerpoint/2010/main" val="205408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9278F1-CC01-4D7D-8E5D-F89C12210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389277-BDA6-42A8-BFC1-C74E5D6A0CE1}">
  <ds:schemaRefs>
    <ds:schemaRef ds:uri="http://schemas.microsoft.com/sharepoint/v3"/>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417E550-7226-43A5-8648-1E9DD1467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980</TotalTime>
  <Words>333</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ReithSerif</vt:lpstr>
      <vt:lpstr>Times New Roman</vt:lpstr>
      <vt:lpstr>Wingdings</vt:lpstr>
      <vt:lpstr>Office Theme</vt:lpstr>
      <vt:lpstr>3.1.1.4 Carbon Cycle </vt:lpstr>
      <vt:lpstr>PowerPoint Presentation</vt:lpstr>
      <vt:lpstr>PowerPoint Presentation</vt:lpstr>
      <vt:lpstr>PowerPoint Presentation</vt:lpstr>
      <vt:lpstr>PowerPoint Presentation</vt:lpstr>
      <vt:lpstr>PowerPoint Presentation</vt:lpstr>
      <vt:lpstr>What progress has already been made in the UK? National grid data</vt:lpstr>
      <vt:lpstr>PowerPoint Presentation</vt:lpstr>
      <vt:lpstr>PowerPoint Presentation</vt:lpstr>
      <vt:lpstr>PowerPoint Presentation</vt:lpstr>
      <vt:lpstr>Critically evaluate the different mitigating strategies for reducing global CO2 levels (20 marks)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3.1.1.4 Carbon Cycle</dc:title>
  <dc:creator>ADMIN</dc:creator>
  <cp:lastModifiedBy>Alison Martin</cp:lastModifiedBy>
  <cp:revision>49</cp:revision>
  <cp:lastPrinted>2020-03-04T14:20:08Z</cp:lastPrinted>
  <dcterms:created xsi:type="dcterms:W3CDTF">2018-08-10T08:51:56Z</dcterms:created>
  <dcterms:modified xsi:type="dcterms:W3CDTF">2022-03-17T11:29:38Z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