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5" r:id="rId3"/>
    <p:sldId id="267" r:id="rId4"/>
    <p:sldId id="258" r:id="rId5"/>
    <p:sldId id="259" r:id="rId6"/>
    <p:sldId id="260" r:id="rId7"/>
    <p:sldId id="269" r:id="rId8"/>
    <p:sldId id="263" r:id="rId9"/>
    <p:sldId id="271" r:id="rId10"/>
    <p:sldId id="264" r:id="rId11"/>
    <p:sldId id="261" r:id="rId12"/>
    <p:sldId id="262" r:id="rId13"/>
    <p:sldId id="270" r:id="rId14"/>
    <p:sldId id="266" r:id="rId15"/>
    <p:sldId id="268" r:id="rId16"/>
    <p:sldId id="272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395" autoAdjust="0"/>
  </p:normalViewPr>
  <p:slideViewPr>
    <p:cSldViewPr snapToGrid="0">
      <p:cViewPr varScale="1">
        <p:scale>
          <a:sx n="96" d="100"/>
          <a:sy n="96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916F3-DD10-4A14-B6D6-CE045A97B23C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B0283-8583-4758-96DE-D0DC3C628D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04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88D95-6EC7-4EAF-AD9C-58D5059C316B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7AEA7-42BB-4FDD-8160-40EE4FD18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952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7AEA7-42BB-4FDD-8160-40EE4FD18F8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121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F9FE2C-2847-4158-9138-2D548DDD68E7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38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E3A31-26CA-42E8-8AAC-01ABBF018B22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2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8B9C9-B640-4B4E-93BD-D5771998CE1E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90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0C70F-6BD5-4035-AA62-7586CB27AD56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60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FFB510-5E9E-4324-9F04-F7AE59021674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59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6215F-FB1B-4CE9-87A8-19AEB0EDEE81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27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0F97E-3451-47E8-B937-BEB8461AE4C1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4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F3A48-E619-4836-9BCF-5D0B23B3526E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14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FF93C-E550-47D0-A4B2-F0D1A9C5DC71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17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DD57C-ABE5-40CF-99F1-5DEB968B60CB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3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57303-01C3-4D5E-BBBE-2662F2B9D8AA}" type="slidenum">
              <a:rPr lang="en-GB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4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0084F7-2896-41AB-A4A3-FE3770A2D120}" type="slidenum">
              <a:rPr lang="en-GB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53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TsqR8Qm1OXk&amp;t=0s&amp;index=8&amp;list=PLp8BSCLLWBUCTDvRtruUQE7Auli3N_kx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5200" y="172237"/>
            <a:ext cx="7772400" cy="1463040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Income Elasticity of demand (YED)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51176"/>
            <a:ext cx="11042374" cy="269542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entury Gothic" panose="020B0502020202020204" pitchFamily="34" charset="0"/>
              </a:rPr>
              <a:t>Discuss with the person next to you….</a:t>
            </a:r>
          </a:p>
          <a:p>
            <a:pPr marL="514350" indent="-514350">
              <a:buClrTx/>
              <a:buFont typeface="+mj-lt"/>
              <a:buAutoNum type="arabicPeriod"/>
              <a:defRPr/>
            </a:pPr>
            <a:r>
              <a:rPr lang="en-GB" sz="3200" dirty="0" smtClean="0">
                <a:latin typeface="Century Gothic" panose="020B0502020202020204" pitchFamily="34" charset="0"/>
              </a:rPr>
              <a:t>Why </a:t>
            </a:r>
            <a:r>
              <a:rPr lang="en-GB" sz="3200" dirty="0">
                <a:latin typeface="Century Gothic" panose="020B0502020202020204" pitchFamily="34" charset="0"/>
              </a:rPr>
              <a:t>do marketers try to understand a product’s Y.E.D? </a:t>
            </a:r>
            <a:endParaRPr lang="en-GB" sz="3200" dirty="0" smtClean="0">
              <a:latin typeface="Century Gothic" panose="020B0502020202020204" pitchFamily="34" charset="0"/>
            </a:endParaRPr>
          </a:p>
          <a:p>
            <a:pPr marL="514350" indent="-514350">
              <a:buClrTx/>
              <a:buFont typeface="+mj-lt"/>
              <a:buAutoNum type="arabicPeriod"/>
              <a:defRPr/>
            </a:pPr>
            <a:r>
              <a:rPr lang="en-GB" sz="3200" dirty="0" smtClean="0"/>
              <a:t>What are the differences between coefficients for PED and coefficients for YED?</a:t>
            </a:r>
            <a:endParaRPr lang="en-GB" sz="3200" dirty="0">
              <a:latin typeface="Century Gothic" panose="020B0502020202020204" pitchFamily="34" charset="0"/>
            </a:endParaRPr>
          </a:p>
          <a:p>
            <a:pPr>
              <a:defRPr/>
            </a:pPr>
            <a:endParaRPr lang="en-GB" sz="32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6800" y="5448300"/>
            <a:ext cx="311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entury Gothic" panose="020B0502020202020204" pitchFamily="34" charset="0"/>
              </a:rPr>
              <a:t>5 minutes</a:t>
            </a:r>
            <a:endParaRPr lang="en-GB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7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428" y="198307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dirty="0" smtClean="0">
                <a:solidFill>
                  <a:schemeClr val="accent2">
                    <a:lumMod val="75000"/>
                  </a:schemeClr>
                </a:solidFill>
              </a:rPr>
              <a:t>For example:</a:t>
            </a:r>
            <a:endParaRPr lang="en-US" altLang="en-US" sz="4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13824" y="1342903"/>
            <a:ext cx="4696451" cy="4597757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 err="1">
                <a:latin typeface="Century Gothic" panose="020B0502020202020204" pitchFamily="34" charset="0"/>
              </a:rPr>
              <a:t>Yed</a:t>
            </a:r>
            <a:r>
              <a:rPr lang="en-GB" sz="2400" dirty="0">
                <a:latin typeface="Century Gothic" panose="020B0502020202020204" pitchFamily="34" charset="0"/>
              </a:rPr>
              <a:t> = - 0.6: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GB" sz="2400" dirty="0">
                <a:latin typeface="Century Gothic" panose="020B0502020202020204" pitchFamily="34" charset="0"/>
              </a:rPr>
              <a:t>	Good is an </a:t>
            </a:r>
            <a:r>
              <a:rPr lang="en-GB" sz="2400" b="1" dirty="0">
                <a:latin typeface="Century Gothic" panose="020B0502020202020204" pitchFamily="34" charset="0"/>
              </a:rPr>
              <a:t>inferior good</a:t>
            </a:r>
            <a:r>
              <a:rPr lang="en-GB" sz="2400" dirty="0">
                <a:latin typeface="Century Gothic" panose="020B0502020202020204" pitchFamily="34" charset="0"/>
              </a:rPr>
              <a:t> but </a:t>
            </a:r>
            <a:r>
              <a:rPr lang="en-GB" sz="2400" b="1" dirty="0">
                <a:latin typeface="Century Gothic" panose="020B0502020202020204" pitchFamily="34" charset="0"/>
              </a:rPr>
              <a:t>inelastic</a:t>
            </a:r>
            <a:r>
              <a:rPr lang="en-GB" sz="2400" dirty="0">
                <a:latin typeface="Century Gothic" panose="020B0502020202020204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>
                <a:latin typeface="Century Gothic" panose="020B0502020202020204" pitchFamily="34" charset="0"/>
              </a:rPr>
              <a:t> a rise in income of 10% would lead to demand falling by 6%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GB" sz="2400" dirty="0">
              <a:latin typeface="Century Gothic" panose="020B0502020202020204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 err="1">
                <a:latin typeface="Century Gothic" panose="020B0502020202020204" pitchFamily="34" charset="0"/>
              </a:rPr>
              <a:t>Yed</a:t>
            </a:r>
            <a:r>
              <a:rPr lang="en-GB" sz="2400" dirty="0">
                <a:latin typeface="Century Gothic" panose="020B0502020202020204" pitchFamily="34" charset="0"/>
              </a:rPr>
              <a:t> = + 0.4: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GB" sz="2400" dirty="0">
                <a:latin typeface="Century Gothic" panose="020B0502020202020204" pitchFamily="34" charset="0"/>
              </a:rPr>
              <a:t>	Good is a </a:t>
            </a:r>
            <a:r>
              <a:rPr lang="en-GB" sz="2400" b="1" dirty="0">
                <a:latin typeface="Century Gothic" panose="020B0502020202020204" pitchFamily="34" charset="0"/>
              </a:rPr>
              <a:t>normal good</a:t>
            </a:r>
            <a:r>
              <a:rPr lang="en-GB" sz="2400" dirty="0">
                <a:latin typeface="Century Gothic" panose="020B0502020202020204" pitchFamily="34" charset="0"/>
              </a:rPr>
              <a:t> but </a:t>
            </a:r>
            <a:r>
              <a:rPr lang="en-GB" sz="2400" b="1" dirty="0">
                <a:latin typeface="Century Gothic" panose="020B0502020202020204" pitchFamily="34" charset="0"/>
              </a:rPr>
              <a:t>inelastic</a:t>
            </a:r>
            <a:r>
              <a:rPr lang="en-GB" sz="2400" dirty="0">
                <a:latin typeface="Century Gothic" panose="020B0502020202020204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>
                <a:latin typeface="Century Gothic" panose="020B0502020202020204" pitchFamily="34" charset="0"/>
              </a:rPr>
              <a:t>a rise in incomes of 10% would lead to demand rising by 4%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917251" y="1342903"/>
            <a:ext cx="4301499" cy="423297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 err="1">
                <a:latin typeface="Century Gothic" panose="020B0502020202020204" pitchFamily="34" charset="0"/>
              </a:rPr>
              <a:t>Yed</a:t>
            </a:r>
            <a:r>
              <a:rPr lang="en-GB" sz="2400" dirty="0">
                <a:latin typeface="Century Gothic" panose="020B0502020202020204" pitchFamily="34" charset="0"/>
              </a:rPr>
              <a:t> = + 1.6: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GB" sz="2400" dirty="0">
                <a:latin typeface="Century Gothic" panose="020B0502020202020204" pitchFamily="34" charset="0"/>
              </a:rPr>
              <a:t>	Good is a </a:t>
            </a:r>
            <a:r>
              <a:rPr lang="en-GB" sz="2400" b="1" dirty="0">
                <a:latin typeface="Century Gothic" panose="020B0502020202020204" pitchFamily="34" charset="0"/>
              </a:rPr>
              <a:t>normal good</a:t>
            </a:r>
            <a:r>
              <a:rPr lang="en-GB" sz="2400" dirty="0">
                <a:latin typeface="Century Gothic" panose="020B0502020202020204" pitchFamily="34" charset="0"/>
              </a:rPr>
              <a:t> and </a:t>
            </a:r>
            <a:r>
              <a:rPr lang="en-GB" sz="2400" b="1" dirty="0">
                <a:latin typeface="Century Gothic" panose="020B0502020202020204" pitchFamily="34" charset="0"/>
              </a:rPr>
              <a:t>elastic</a:t>
            </a:r>
            <a:r>
              <a:rPr lang="en-GB" sz="2400" dirty="0">
                <a:latin typeface="Century Gothic" panose="020B0502020202020204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>
                <a:latin typeface="Century Gothic" panose="020B0502020202020204" pitchFamily="34" charset="0"/>
              </a:rPr>
              <a:t>a rise in incomes of 10% would lead to demand rising by 16%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GB" sz="2400" dirty="0">
              <a:latin typeface="Century Gothic" panose="020B0502020202020204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 err="1">
                <a:latin typeface="Century Gothic" panose="020B0502020202020204" pitchFamily="34" charset="0"/>
              </a:rPr>
              <a:t>Yed</a:t>
            </a:r>
            <a:r>
              <a:rPr lang="en-GB" sz="2400" dirty="0">
                <a:latin typeface="Century Gothic" panose="020B0502020202020204" pitchFamily="34" charset="0"/>
              </a:rPr>
              <a:t> = - 2.1: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GB" sz="2400" dirty="0">
                <a:latin typeface="Century Gothic" panose="020B0502020202020204" pitchFamily="34" charset="0"/>
              </a:rPr>
              <a:t>	Good is an </a:t>
            </a:r>
            <a:r>
              <a:rPr lang="en-GB" sz="2400" b="1" dirty="0">
                <a:latin typeface="Century Gothic" panose="020B0502020202020204" pitchFamily="34" charset="0"/>
              </a:rPr>
              <a:t>inferior good</a:t>
            </a:r>
            <a:r>
              <a:rPr lang="en-GB" sz="2400" dirty="0">
                <a:latin typeface="Century Gothic" panose="020B0502020202020204" pitchFamily="34" charset="0"/>
              </a:rPr>
              <a:t> and </a:t>
            </a:r>
            <a:r>
              <a:rPr lang="en-GB" sz="2400" b="1" dirty="0">
                <a:latin typeface="Century Gothic" panose="020B0502020202020204" pitchFamily="34" charset="0"/>
              </a:rPr>
              <a:t>elastic</a:t>
            </a:r>
            <a:r>
              <a:rPr lang="en-GB" sz="2400" dirty="0">
                <a:latin typeface="Century Gothic" panose="020B0502020202020204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>
                <a:latin typeface="Century Gothic" panose="020B0502020202020204" pitchFamily="34" charset="0"/>
              </a:rPr>
              <a:t>a rise in incomes of 10% would lead to a fall in demand of 21%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413500" y="1485900"/>
            <a:ext cx="16501" cy="50165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30300" y="3994150"/>
            <a:ext cx="10508176" cy="190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7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>
                <a:solidFill>
                  <a:schemeClr val="accent2">
                    <a:lumMod val="75000"/>
                  </a:schemeClr>
                </a:solidFill>
              </a:rPr>
              <a:t>Income Elasticity on a Graph</a:t>
            </a: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2347914"/>
            <a:ext cx="8075612" cy="320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18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accent2">
                    <a:lumMod val="75000"/>
                  </a:schemeClr>
                </a:solidFill>
              </a:rPr>
              <a:t>Income Elasticity of Demand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422400" y="2060576"/>
            <a:ext cx="10058400" cy="4094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z="3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3200" dirty="0" smtClean="0"/>
              <a:t>What are the advantages and disadvantages of selling each type of product?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3961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solidFill>
                  <a:schemeClr val="accent2">
                    <a:lumMod val="75000"/>
                  </a:schemeClr>
                </a:solidFill>
              </a:rPr>
              <a:t>Why is understanding the concept of elasticity useful?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678" y="2084832"/>
            <a:ext cx="10942983" cy="4023360"/>
          </a:xfrm>
        </p:spPr>
        <p:txBody>
          <a:bodyPr>
            <a:noAutofit/>
          </a:bodyPr>
          <a:lstStyle/>
          <a:p>
            <a:r>
              <a:rPr lang="en-GB" sz="2400" dirty="0" smtClean="0"/>
              <a:t>Helps the business to make decisions / plan ahead</a:t>
            </a:r>
          </a:p>
          <a:p>
            <a:pPr lvl="1"/>
            <a:r>
              <a:rPr lang="en-GB" sz="2000" dirty="0" smtClean="0"/>
              <a:t>Changes to marketing strategy (price, place, promotion, product, target market)</a:t>
            </a:r>
          </a:p>
          <a:p>
            <a:pPr lvl="1"/>
            <a:r>
              <a:rPr lang="en-GB" sz="2000" dirty="0" smtClean="0"/>
              <a:t>Levels of stock to hold / raw materials to order (to cope with potential increase/decrease in demand)</a:t>
            </a:r>
          </a:p>
          <a:p>
            <a:pPr lvl="1"/>
            <a:r>
              <a:rPr lang="en-GB" sz="2000" dirty="0" smtClean="0"/>
              <a:t>Purchase new equipment or machinery to cope with demand (or reduce to improve capacity if demand is going to fall)</a:t>
            </a:r>
          </a:p>
          <a:p>
            <a:pPr lvl="1"/>
            <a:r>
              <a:rPr lang="en-GB" sz="2000" dirty="0" smtClean="0"/>
              <a:t>Increasing or decreasing labour</a:t>
            </a:r>
          </a:p>
          <a:p>
            <a:pPr lvl="1"/>
            <a:r>
              <a:rPr lang="en-GB" sz="2000" dirty="0" smtClean="0"/>
              <a:t>Determining by how much should change price to clear surplus stock</a:t>
            </a:r>
            <a:endParaRPr lang="en-GB" sz="2000" dirty="0" smtClean="0"/>
          </a:p>
          <a:p>
            <a:pPr lvl="1"/>
            <a:r>
              <a:rPr lang="en-GB" sz="2000" dirty="0" smtClean="0"/>
              <a:t>Plan/forecast </a:t>
            </a:r>
            <a:r>
              <a:rPr lang="en-GB" sz="2000" dirty="0" smtClean="0"/>
              <a:t>future sales and </a:t>
            </a:r>
            <a:endParaRPr lang="en-GB" sz="2000" dirty="0" smtClean="0"/>
          </a:p>
          <a:p>
            <a:pPr lvl="1"/>
            <a:r>
              <a:rPr lang="en-GB" sz="2000" dirty="0" smtClean="0"/>
              <a:t>Plan/forecast </a:t>
            </a:r>
            <a:r>
              <a:rPr lang="en-GB" sz="2000" dirty="0" smtClean="0"/>
              <a:t>revenues </a:t>
            </a:r>
            <a:r>
              <a:rPr lang="en-GB" sz="2000" dirty="0" smtClean="0"/>
              <a:t>and profits</a:t>
            </a:r>
          </a:p>
          <a:p>
            <a:pPr lvl="1"/>
            <a:r>
              <a:rPr lang="en-GB" sz="2000" dirty="0" smtClean="0"/>
              <a:t>Plan which TYPE of goods to stock more or less of (e.g. inferior vs normal vs luxury</a:t>
            </a:r>
            <a:r>
              <a:rPr lang="en-GB" sz="2000" dirty="0" smtClean="0"/>
              <a:t>)</a:t>
            </a:r>
            <a:endParaRPr lang="en-GB" sz="2000" dirty="0"/>
          </a:p>
          <a:p>
            <a:pPr lvl="1"/>
            <a:r>
              <a:rPr lang="en-GB" sz="2000" dirty="0" smtClean="0"/>
              <a:t>Increase market share</a:t>
            </a:r>
          </a:p>
        </p:txBody>
      </p:sp>
    </p:spTree>
    <p:extLst>
      <p:ext uri="{BB962C8B-B14F-4D97-AF65-F5344CB8AC3E}">
        <p14:creationId xmlns:p14="http://schemas.microsoft.com/office/powerpoint/2010/main" val="43068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2">
                    <a:lumMod val="75000"/>
                  </a:schemeClr>
                </a:solidFill>
              </a:rPr>
              <a:t>YED activities</a:t>
            </a:r>
            <a:endParaRPr lang="en-GB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Work your way through the YED booklet.</a:t>
            </a:r>
          </a:p>
          <a:p>
            <a:endParaRPr lang="en-GB" sz="2800" dirty="0"/>
          </a:p>
          <a:p>
            <a:r>
              <a:rPr lang="en-GB" sz="2800" dirty="0" smtClean="0"/>
              <a:t>Show all your workings and be mindful of the – signs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216900" y="5473700"/>
            <a:ext cx="3416299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entury Gothic" panose="020B0502020202020204" pitchFamily="34" charset="0"/>
              </a:rPr>
              <a:t>30 minutes</a:t>
            </a:r>
            <a:endParaRPr lang="en-GB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06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2">
                    <a:lumMod val="75000"/>
                  </a:schemeClr>
                </a:solidFill>
              </a:rPr>
              <a:t>plenary</a:t>
            </a:r>
            <a:endParaRPr lang="en-GB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What does it mean when a product is described as price inelastic? Give two examples 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How can a business attempt to reduce the price elasticity of its product?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Explain how a business can use information on price elasticity of demand to help plan its business activities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708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766" y="-158749"/>
            <a:ext cx="7291387" cy="15001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dirty="0">
                <a:solidFill>
                  <a:schemeClr val="accent2">
                    <a:lumMod val="75000"/>
                  </a:schemeClr>
                </a:solidFill>
              </a:rPr>
              <a:t>50/50 work</a:t>
            </a:r>
            <a:endParaRPr lang="en-GB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13" y="884238"/>
            <a:ext cx="10873409" cy="3170927"/>
          </a:xfrm>
        </p:spPr>
        <p:txBody>
          <a:bodyPr>
            <a:normAutofit fontScale="92500"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Due in L1 next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week: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en-GB" dirty="0" smtClean="0"/>
              <a:t>Create </a:t>
            </a:r>
            <a:r>
              <a:rPr lang="en-GB" dirty="0"/>
              <a:t>a revision / summary sheet on Profit and Loss Accounts (Income Statements) and GPM / NPM (no more than two sides of A4) (1hour to 1 hour 30 minutes)</a:t>
            </a:r>
          </a:p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Due in L2 next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week: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Finish YED activities from last </a:t>
            </a:r>
            <a:r>
              <a:rPr lang="en-GB" dirty="0" smtClean="0"/>
              <a:t>lesson (approx. 1 hour)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Using the ‘Analysing Financial Performance”, create a table of definitions for the following Balance Sheet key terms (including formulas where applicable) (1 hour to 1 hour 30 minutes</a:t>
            </a:r>
            <a:r>
              <a:rPr lang="en-GB" dirty="0" smtClean="0"/>
              <a:t>) and read about Balance Sheets.</a:t>
            </a:r>
            <a:endParaRPr lang="en-GB" dirty="0"/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5313" y="3945834"/>
            <a:ext cx="10992677" cy="289310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Balance sheet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Asset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Fixed (or non-current) assets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Current assets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Current liabilities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Long term (or non-current) </a:t>
            </a:r>
            <a:r>
              <a:rPr lang="en-GB" sz="1600" dirty="0" smtClean="0">
                <a:latin typeface="Century Gothic" panose="020B0502020202020204" pitchFamily="34" charset="0"/>
              </a:rPr>
              <a:t>liabilities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en-GB" sz="1600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en-GB" sz="1600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Net assets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Net current assets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Shareholders’ funds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Working capital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GB" sz="1600" dirty="0">
                <a:latin typeface="Century Gothic" panose="020B0502020202020204" pitchFamily="34" charset="0"/>
              </a:rPr>
              <a:t>Liquidity</a:t>
            </a:r>
            <a:endParaRPr lang="en-GB" sz="1600" dirty="0">
              <a:latin typeface="Century Gothic" panose="020B0502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5313" y="5625547"/>
            <a:ext cx="10714383" cy="103401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Due in L3 next week:</a:t>
            </a:r>
          </a:p>
          <a:p>
            <a:r>
              <a:rPr lang="en-GB" dirty="0"/>
              <a:t>Assessed HW1 Peter Sports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en-GB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Font typeface="Tw Cen MT" panose="020B0602020104020603" pitchFamily="34" charset="0"/>
              <a:buNone/>
              <a:defRPr/>
            </a:pPr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46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2">
                    <a:lumMod val="75000"/>
                  </a:schemeClr>
                </a:solidFill>
              </a:rPr>
              <a:t>Learning Objectives</a:t>
            </a:r>
            <a:endParaRPr lang="en-GB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900" y="2084832"/>
            <a:ext cx="10058400" cy="4114800"/>
          </a:xfrm>
        </p:spPr>
        <p:txBody>
          <a:bodyPr/>
          <a:lstStyle/>
          <a:p>
            <a:r>
              <a:rPr lang="en-GB" sz="2800" b="1" dirty="0" smtClean="0"/>
              <a:t>Analyse</a:t>
            </a:r>
            <a:r>
              <a:rPr lang="en-GB" sz="2800" dirty="0" smtClean="0"/>
              <a:t> data to better understand the position of the business in the market and the requirements of customers at present and in the future</a:t>
            </a:r>
          </a:p>
          <a:p>
            <a:endParaRPr lang="en-GB" sz="2800" dirty="0"/>
          </a:p>
          <a:p>
            <a:r>
              <a:rPr lang="en-GB" sz="2800" b="1" dirty="0" smtClean="0"/>
              <a:t>Calculate</a:t>
            </a:r>
            <a:r>
              <a:rPr lang="en-GB" sz="2800" dirty="0" smtClean="0"/>
              <a:t> income elasticity of demand</a:t>
            </a:r>
          </a:p>
          <a:p>
            <a:endParaRPr lang="en-GB" sz="2800" dirty="0"/>
          </a:p>
          <a:p>
            <a:r>
              <a:rPr lang="en-GB" sz="2800" b="1" dirty="0" smtClean="0"/>
              <a:t>Evaluate</a:t>
            </a:r>
            <a:r>
              <a:rPr lang="en-GB" sz="2800" dirty="0" smtClean="0"/>
              <a:t> the impact of changes in income on business revenue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3912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2">
                    <a:lumMod val="75000"/>
                  </a:schemeClr>
                </a:solidFill>
              </a:rPr>
              <a:t>Income Elasticity of Demand</a:t>
            </a:r>
            <a:endParaRPr lang="en-GB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2433"/>
            <a:ext cx="10693400" cy="4114800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Businesses also want to know how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rises or falls </a:t>
            </a:r>
            <a:r>
              <a:rPr lang="en-GB" sz="2800" dirty="0" smtClean="0"/>
              <a:t>in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consumers’ income affect the demand </a:t>
            </a:r>
            <a:r>
              <a:rPr lang="en-GB" sz="2800" dirty="0" smtClean="0"/>
              <a:t>for their products.</a:t>
            </a:r>
          </a:p>
          <a:p>
            <a:endParaRPr lang="en-GB" sz="2800" dirty="0" smtClean="0"/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Analyse</a:t>
            </a:r>
            <a:r>
              <a:rPr lang="en-GB" sz="2800" dirty="0" smtClean="0"/>
              <a:t> the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relationship</a:t>
            </a:r>
            <a:r>
              <a:rPr lang="en-GB" sz="2800" dirty="0" smtClean="0"/>
              <a:t> between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changing incomes </a:t>
            </a:r>
            <a:r>
              <a:rPr lang="en-GB" sz="2800" dirty="0" smtClean="0"/>
              <a:t>and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changing demand levels </a:t>
            </a:r>
            <a:r>
              <a:rPr lang="en-GB" sz="2800" dirty="0" smtClean="0"/>
              <a:t>for different goods or services</a:t>
            </a:r>
          </a:p>
          <a:p>
            <a:endParaRPr lang="en-GB" sz="2800" dirty="0" smtClean="0"/>
          </a:p>
          <a:p>
            <a:r>
              <a:rPr lang="en-GB" sz="2800" dirty="0" smtClean="0"/>
              <a:t>Real incomes increase over time, leading to decreased wealth and rising demand for most but not all goods and services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1889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accent2">
                    <a:lumMod val="75000"/>
                  </a:schemeClr>
                </a:solidFill>
              </a:rPr>
              <a:t>Income Elasticity of Demand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303528" y="2324100"/>
            <a:ext cx="9720071" cy="402336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2800" dirty="0" smtClean="0"/>
              <a:t>Formula: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2800" dirty="0" smtClean="0"/>
              <a:t>			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2800" dirty="0" smtClean="0"/>
              <a:t>Y.E.D. =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2800" dirty="0" smtClean="0"/>
              <a:t>% change in quantity demanded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2800" dirty="0" smtClean="0"/>
              <a:t>		% change in income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303528" y="4504967"/>
            <a:ext cx="5976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024128" y="2838007"/>
            <a:ext cx="9690099" cy="36725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00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accent2">
                    <a:lumMod val="75000"/>
                  </a:schemeClr>
                </a:solidFill>
              </a:rPr>
              <a:t>Income Elasticity of Demand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87400" y="1868932"/>
            <a:ext cx="10591800" cy="444535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800" dirty="0" smtClean="0"/>
              <a:t>Here, </a:t>
            </a:r>
            <a:r>
              <a:rPr lang="en-GB" sz="2800" b="1" dirty="0" smtClean="0">
                <a:solidFill>
                  <a:srgbClr val="FF0000"/>
                </a:solidFill>
              </a:rPr>
              <a:t>you do not ignore the signs</a:t>
            </a:r>
            <a:r>
              <a:rPr lang="en-GB" sz="2800" dirty="0" smtClean="0"/>
              <a:t>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800" dirty="0" smtClean="0"/>
              <a:t>If the co-efficient  is a 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negative</a:t>
            </a:r>
            <a:r>
              <a:rPr lang="en-GB" sz="2800" dirty="0" smtClean="0"/>
              <a:t> number = 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INFERIOR GOOD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800" dirty="0" smtClean="0"/>
              <a:t>If it is a number 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between 0 and 1 </a:t>
            </a:r>
            <a:r>
              <a:rPr lang="en-GB" sz="2800" dirty="0" smtClean="0"/>
              <a:t>= 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NORMAL GOOD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800" dirty="0" smtClean="0"/>
              <a:t>If it is a number 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over 1</a:t>
            </a:r>
            <a:r>
              <a:rPr lang="en-GB" sz="2800" dirty="0" smtClean="0"/>
              <a:t> = 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SUPERIOR/LUXURY GOOD</a:t>
            </a:r>
          </a:p>
        </p:txBody>
      </p:sp>
    </p:spTree>
    <p:extLst>
      <p:ext uri="{BB962C8B-B14F-4D97-AF65-F5344CB8AC3E}">
        <p14:creationId xmlns:p14="http://schemas.microsoft.com/office/powerpoint/2010/main" val="408821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4000" dirty="0" smtClean="0"/>
              <a:t>Income Elasticity of Demand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45132"/>
            <a:ext cx="108966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INFERIOR GOODS</a:t>
            </a:r>
            <a:r>
              <a:rPr lang="en-GB" sz="2400" dirty="0"/>
              <a:t>: Those that you will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lose interest in buying </a:t>
            </a:r>
            <a:r>
              <a:rPr lang="en-GB" sz="2400" dirty="0"/>
              <a:t>if your income </a:t>
            </a:r>
            <a:r>
              <a:rPr lang="en-GB" sz="2400" dirty="0" smtClean="0"/>
              <a:t>increases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smtClean="0"/>
              <a:t>(i.e. demand falls).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400" dirty="0" smtClean="0"/>
              <a:t>(Negative co efficient)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NORMAL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GOODS</a:t>
            </a:r>
            <a:r>
              <a:rPr lang="en-GB" sz="2400" dirty="0"/>
              <a:t>: Those that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demand remains relatively unchanged</a:t>
            </a:r>
            <a:r>
              <a:rPr lang="en-GB" sz="2400" b="1" dirty="0"/>
              <a:t> </a:t>
            </a:r>
            <a:r>
              <a:rPr lang="en-GB" sz="2400" dirty="0"/>
              <a:t>if your income </a:t>
            </a:r>
            <a:r>
              <a:rPr lang="en-GB" sz="2400" dirty="0" smtClean="0"/>
              <a:t>increases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400" dirty="0" smtClean="0"/>
              <a:t>(Positive and low co efficient)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SUPERIOR/LUXURY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GOODS</a:t>
            </a:r>
            <a:r>
              <a:rPr lang="en-GB" sz="2400" dirty="0"/>
              <a:t>: Those that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demand increases </a:t>
            </a:r>
            <a:r>
              <a:rPr lang="en-GB" sz="2400" dirty="0"/>
              <a:t>if your income increases</a:t>
            </a:r>
            <a:r>
              <a:rPr lang="en-GB" sz="2400" dirty="0" smtClean="0"/>
              <a:t>.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400" dirty="0" smtClean="0"/>
              <a:t>(Positive and high co efficient)</a:t>
            </a:r>
            <a:endParaRPr lang="en-GB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400" dirty="0" smtClean="0">
                <a:solidFill>
                  <a:srgbClr val="FF0000"/>
                </a:solidFill>
              </a:rPr>
              <a:t>GIVE </a:t>
            </a:r>
            <a:r>
              <a:rPr lang="en-GB" sz="2400" dirty="0">
                <a:solidFill>
                  <a:srgbClr val="FF0000"/>
                </a:solidFill>
              </a:rPr>
              <a:t>EXAMPLES OF EACH TYPE OF PRODUCT</a:t>
            </a:r>
          </a:p>
        </p:txBody>
      </p:sp>
    </p:spTree>
    <p:extLst>
      <p:ext uri="{BB962C8B-B14F-4D97-AF65-F5344CB8AC3E}">
        <p14:creationId xmlns:p14="http://schemas.microsoft.com/office/powerpoint/2010/main" val="309106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2">
                    <a:lumMod val="75000"/>
                  </a:schemeClr>
                </a:solidFill>
              </a:rPr>
              <a:t>YED</a:t>
            </a:r>
            <a:endParaRPr lang="en-GB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3301" y="1931987"/>
            <a:ext cx="618172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61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accent2">
                    <a:lumMod val="75000"/>
                  </a:schemeClr>
                </a:solidFill>
              </a:rPr>
              <a:t>The details you need to know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24128" y="2009102"/>
            <a:ext cx="4600575" cy="455912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Bef>
                <a:spcPct val="600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Century Gothic" panose="020B0502020202020204" pitchFamily="34" charset="0"/>
              </a:rPr>
              <a:t>Normal</a:t>
            </a:r>
            <a:r>
              <a:rPr lang="en-US" sz="2800" dirty="0">
                <a:latin typeface="Century Gothic" panose="020B0502020202020204" pitchFamily="34" charset="0"/>
              </a:rPr>
              <a:t> goods have a </a:t>
            </a:r>
            <a:r>
              <a:rPr lang="en-US" sz="2800" b="1" dirty="0">
                <a:latin typeface="Century Gothic" panose="020B0502020202020204" pitchFamily="34" charset="0"/>
              </a:rPr>
              <a:t>positive income elasticity</a:t>
            </a:r>
            <a:r>
              <a:rPr lang="en-US" sz="2800" dirty="0">
                <a:latin typeface="Century Gothic" panose="020B0502020202020204" pitchFamily="34" charset="0"/>
              </a:rPr>
              <a:t> of demand so as consumers’ income rises, so more is demanded at each price </a:t>
            </a:r>
            <a:r>
              <a:rPr lang="en-US" sz="2800" dirty="0" smtClean="0">
                <a:latin typeface="Century Gothic" panose="020B0502020202020204" pitchFamily="34" charset="0"/>
              </a:rPr>
              <a:t>level</a:t>
            </a:r>
            <a:endParaRPr lang="en-US" sz="2800" dirty="0">
              <a:latin typeface="Century Gothic" panose="020B0502020202020204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Bef>
                <a:spcPct val="600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Century Gothic" panose="020B0502020202020204" pitchFamily="34" charset="0"/>
              </a:rPr>
              <a:t>Necessities</a:t>
            </a:r>
            <a:r>
              <a:rPr lang="en-US" sz="2800" dirty="0">
                <a:latin typeface="Century Gothic" panose="020B0502020202020204" pitchFamily="34" charset="0"/>
              </a:rPr>
              <a:t> have an income elasticity of demand of </a:t>
            </a:r>
            <a:r>
              <a:rPr lang="en-US" sz="2800" b="1" dirty="0">
                <a:latin typeface="Century Gothic" panose="020B0502020202020204" pitchFamily="34" charset="0"/>
              </a:rPr>
              <a:t>between 0 and +1</a:t>
            </a:r>
            <a:endParaRPr lang="en-US" sz="2800" dirty="0">
              <a:latin typeface="Century Gothic" panose="020B0502020202020204" pitchFamily="34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89904" y="2009103"/>
            <a:ext cx="4447996" cy="455912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Bef>
                <a:spcPct val="600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Century Gothic" panose="020B0502020202020204" pitchFamily="34" charset="0"/>
              </a:rPr>
              <a:t>Luxuries </a:t>
            </a:r>
            <a:r>
              <a:rPr lang="en-US" sz="2800" dirty="0">
                <a:latin typeface="Century Gothic" panose="020B0502020202020204" pitchFamily="34" charset="0"/>
              </a:rPr>
              <a:t>have an income elasticity of demand </a:t>
            </a:r>
            <a:r>
              <a:rPr lang="en-US" sz="2800" b="1" dirty="0">
                <a:latin typeface="Century Gothic" panose="020B0502020202020204" pitchFamily="34" charset="0"/>
              </a:rPr>
              <a:t>&gt; +1</a:t>
            </a:r>
            <a:r>
              <a:rPr lang="en-US" sz="2800" dirty="0">
                <a:latin typeface="Century Gothic" panose="020B0502020202020204" pitchFamily="34" charset="0"/>
              </a:rPr>
              <a:t> i.e. the demand rises more than proportionate to a change in </a:t>
            </a:r>
            <a:r>
              <a:rPr lang="en-US" sz="2800" dirty="0" smtClean="0">
                <a:latin typeface="Century Gothic" panose="020B0502020202020204" pitchFamily="34" charset="0"/>
              </a:rPr>
              <a:t>income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ct val="60000"/>
              </a:spcBef>
              <a:spcAft>
                <a:spcPts val="0"/>
              </a:spcAft>
              <a:defRPr/>
            </a:pPr>
            <a:endParaRPr lang="en-US" sz="2800" b="1" dirty="0"/>
          </a:p>
          <a:p>
            <a:pPr marL="274320" indent="-274320" eaLnBrk="1" fontAlgn="auto" hangingPunct="1">
              <a:lnSpc>
                <a:spcPct val="80000"/>
              </a:lnSpc>
              <a:spcBef>
                <a:spcPct val="60000"/>
              </a:spcBef>
              <a:spcAft>
                <a:spcPts val="0"/>
              </a:spcAft>
              <a:defRPr/>
            </a:pPr>
            <a:r>
              <a:rPr lang="en-US" sz="2800" b="1" dirty="0" smtClean="0">
                <a:latin typeface="Century Gothic" panose="020B0502020202020204" pitchFamily="34" charset="0"/>
              </a:rPr>
              <a:t>Inferior goods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>
                <a:latin typeface="Century Gothic" panose="020B0502020202020204" pitchFamily="34" charset="0"/>
              </a:rPr>
              <a:t>have a </a:t>
            </a:r>
            <a:r>
              <a:rPr lang="en-US" sz="2800" b="1" dirty="0">
                <a:latin typeface="Century Gothic" panose="020B0502020202020204" pitchFamily="34" charset="0"/>
              </a:rPr>
              <a:t>negative income</a:t>
            </a:r>
            <a:r>
              <a:rPr lang="en-US" sz="2800" dirty="0">
                <a:latin typeface="Century Gothic" panose="020B0502020202020204" pitchFamily="34" charset="0"/>
              </a:rPr>
              <a:t> elasticity of demand. Demand falls as income rises</a:t>
            </a:r>
          </a:p>
        </p:txBody>
      </p:sp>
    </p:spTree>
    <p:extLst>
      <p:ext uri="{BB962C8B-B14F-4D97-AF65-F5344CB8AC3E}">
        <p14:creationId xmlns:p14="http://schemas.microsoft.com/office/powerpoint/2010/main" val="261212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accent2">
                    <a:lumMod val="75000"/>
                  </a:schemeClr>
                </a:solidFill>
              </a:rPr>
              <a:t>The details you need to know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597" y="1733550"/>
            <a:ext cx="9686925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77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296</TotalTime>
  <Words>728</Words>
  <Application>Microsoft Office PowerPoint</Application>
  <PresentationFormat>Widescreen</PresentationFormat>
  <Paragraphs>113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Calibri</vt:lpstr>
      <vt:lpstr>Century Gothic</vt:lpstr>
      <vt:lpstr>Tahoma</vt:lpstr>
      <vt:lpstr>Tw Cen MT</vt:lpstr>
      <vt:lpstr>Tw Cen MT Condensed</vt:lpstr>
      <vt:lpstr>Wingdings</vt:lpstr>
      <vt:lpstr>Wingdings 3</vt:lpstr>
      <vt:lpstr>Integral</vt:lpstr>
      <vt:lpstr>Income Elasticity of demand (YED)</vt:lpstr>
      <vt:lpstr>Learning Objectives</vt:lpstr>
      <vt:lpstr>Income Elasticity of Demand</vt:lpstr>
      <vt:lpstr>Income Elasticity of Demand</vt:lpstr>
      <vt:lpstr>Income Elasticity of Demand</vt:lpstr>
      <vt:lpstr>Income Elasticity of Demand</vt:lpstr>
      <vt:lpstr>YED</vt:lpstr>
      <vt:lpstr>The details you need to know</vt:lpstr>
      <vt:lpstr>The details you need to know</vt:lpstr>
      <vt:lpstr>For example:</vt:lpstr>
      <vt:lpstr>Income Elasticity on a Graph</vt:lpstr>
      <vt:lpstr>Income Elasticity of Demand</vt:lpstr>
      <vt:lpstr>Why is understanding the concept of elasticity useful?</vt:lpstr>
      <vt:lpstr>YED activities</vt:lpstr>
      <vt:lpstr>plenary</vt:lpstr>
      <vt:lpstr>50/50 work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Elasticity of demand (YED)</dc:title>
  <dc:creator>Rebecca Needham</dc:creator>
  <cp:lastModifiedBy>Rebecca Crumpton</cp:lastModifiedBy>
  <cp:revision>21</cp:revision>
  <cp:lastPrinted>2018-09-14T08:07:54Z</cp:lastPrinted>
  <dcterms:created xsi:type="dcterms:W3CDTF">2017-09-12T12:47:36Z</dcterms:created>
  <dcterms:modified xsi:type="dcterms:W3CDTF">2019-09-12T10:38:29Z</dcterms:modified>
</cp:coreProperties>
</file>