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handoutMasterIdLst>
    <p:handoutMasterId r:id="rId12"/>
  </p:handoutMasterIdLst>
  <p:sldIdLst>
    <p:sldId id="256" r:id="rId5"/>
    <p:sldId id="259" r:id="rId6"/>
    <p:sldId id="260" r:id="rId7"/>
    <p:sldId id="262" r:id="rId8"/>
    <p:sldId id="263" r:id="rId9"/>
    <p:sldId id="261" r:id="rId10"/>
    <p:sldId id="264" r:id="rId11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29E61-A35B-4C24-BDB0-68898C29B9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BE546-DE4A-429E-B889-E3715386E2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26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D35781-631D-4D87-A4EB-06504DAD460A}" type="datetimeFigureOut">
              <a:rPr lang="en-US" smtClean="0"/>
              <a:t>3/25/2013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92B133-42BF-4EA4-8D2B-55076CCDD42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371600"/>
            <a:ext cx="7620000" cy="2343152"/>
          </a:xfrm>
        </p:spPr>
        <p:txBody>
          <a:bodyPr/>
          <a:lstStyle/>
          <a:p>
            <a:r>
              <a:rPr lang="en-GB" b="1" dirty="0" smtClean="0"/>
              <a:t>Balance Sheets</a:t>
            </a:r>
            <a:endParaRPr lang="en-GB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Balance sheet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  <a:p>
            <a:r>
              <a:rPr lang="en-GB" dirty="0" smtClean="0"/>
              <a:t>Looks at overall wealth and worth of a business.</a:t>
            </a:r>
          </a:p>
          <a:p>
            <a:endParaRPr lang="en-GB" dirty="0"/>
          </a:p>
          <a:p>
            <a:r>
              <a:rPr lang="en-GB" dirty="0" smtClean="0"/>
              <a:t>It will include assets and liabilities, plus equity and reserves.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What’s in the balance sheet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Assets </a:t>
            </a:r>
          </a:p>
          <a:p>
            <a:pPr lvl="1"/>
            <a:endParaRPr lang="en-GB" dirty="0" smtClean="0"/>
          </a:p>
          <a:p>
            <a:pPr lvl="1"/>
            <a:r>
              <a:rPr lang="en-GB" b="1" dirty="0" smtClean="0"/>
              <a:t>Current</a:t>
            </a:r>
            <a:r>
              <a:rPr lang="en-GB" dirty="0" smtClean="0"/>
              <a:t> – less than one year.  </a:t>
            </a:r>
            <a:endParaRPr lang="en-GB" dirty="0" smtClean="0"/>
          </a:p>
          <a:p>
            <a:pPr marL="393192" lvl="1" indent="0">
              <a:buNone/>
            </a:pPr>
            <a:r>
              <a:rPr lang="en-GB" dirty="0"/>
              <a:t>	</a:t>
            </a:r>
            <a:r>
              <a:rPr lang="en-GB" dirty="0" smtClean="0"/>
              <a:t>Would include </a:t>
            </a:r>
            <a:r>
              <a:rPr lang="en-GB" b="1" dirty="0" smtClean="0"/>
              <a:t>cash</a:t>
            </a:r>
            <a:r>
              <a:rPr lang="en-GB" dirty="0" smtClean="0"/>
              <a:t>,  </a:t>
            </a:r>
            <a:r>
              <a:rPr lang="en-GB" dirty="0" smtClean="0"/>
              <a:t>inventories (</a:t>
            </a:r>
            <a:r>
              <a:rPr lang="en-GB" b="1" dirty="0" smtClean="0"/>
              <a:t>stock</a:t>
            </a:r>
            <a:r>
              <a:rPr lang="en-GB" dirty="0" smtClean="0"/>
              <a:t>), receivables </a:t>
            </a:r>
            <a:r>
              <a:rPr lang="en-GB" dirty="0" smtClean="0"/>
              <a:t>	(</a:t>
            </a:r>
            <a:r>
              <a:rPr lang="en-GB" b="1" dirty="0" smtClean="0"/>
              <a:t>debtors</a:t>
            </a:r>
            <a:r>
              <a:rPr lang="en-GB" dirty="0" smtClean="0"/>
              <a:t>, people who owe you </a:t>
            </a:r>
            <a:r>
              <a:rPr lang="en-GB" dirty="0" smtClean="0"/>
              <a:t>money)</a:t>
            </a:r>
          </a:p>
          <a:p>
            <a:pPr marL="393192" lvl="1" indent="0">
              <a:buNone/>
            </a:pPr>
            <a:endParaRPr lang="en-GB" dirty="0" smtClean="0"/>
          </a:p>
          <a:p>
            <a:pPr lvl="1"/>
            <a:r>
              <a:rPr lang="en-GB" b="1" dirty="0" smtClean="0"/>
              <a:t>Non-current</a:t>
            </a:r>
            <a:r>
              <a:rPr lang="en-GB" dirty="0" smtClean="0"/>
              <a:t> – over one year</a:t>
            </a:r>
          </a:p>
          <a:p>
            <a:pPr marL="393192" lvl="1" indent="0">
              <a:buNone/>
            </a:pPr>
            <a:endParaRPr lang="en-GB" dirty="0" smtClean="0"/>
          </a:p>
          <a:p>
            <a:pPr lvl="1"/>
            <a:r>
              <a:rPr lang="en-GB" b="1" dirty="0"/>
              <a:t>Fixed</a:t>
            </a:r>
            <a:r>
              <a:rPr lang="en-GB" dirty="0"/>
              <a:t> (</a:t>
            </a:r>
            <a:r>
              <a:rPr lang="en-GB" dirty="0" err="1"/>
              <a:t>eg</a:t>
            </a:r>
            <a:r>
              <a:rPr lang="en-GB" dirty="0"/>
              <a:t> equipment, machinery, premises, vehicles)</a:t>
            </a:r>
          </a:p>
          <a:p>
            <a:pPr marL="393192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What’s in the balance sheet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Liabilities</a:t>
            </a:r>
          </a:p>
          <a:p>
            <a:pPr>
              <a:buNone/>
            </a:pPr>
            <a:endParaRPr lang="en-GB" b="1" dirty="0" smtClean="0"/>
          </a:p>
          <a:p>
            <a:pPr lvl="1"/>
            <a:r>
              <a:rPr lang="en-GB" dirty="0" smtClean="0"/>
              <a:t>Non-current liabilities – </a:t>
            </a:r>
            <a:r>
              <a:rPr lang="en-GB" b="1" dirty="0" smtClean="0"/>
              <a:t>long-term</a:t>
            </a:r>
            <a:r>
              <a:rPr lang="en-GB" dirty="0" smtClean="0"/>
              <a:t> over one </a:t>
            </a:r>
            <a:r>
              <a:rPr lang="en-GB" dirty="0" smtClean="0"/>
              <a:t>year</a:t>
            </a:r>
          </a:p>
          <a:p>
            <a:pPr marL="393192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Current liabilities – debts that are due for repayment within one year</a:t>
            </a:r>
          </a:p>
          <a:p>
            <a:pPr marL="393192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79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What’s in the balance sheet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b="1" dirty="0" smtClean="0"/>
          </a:p>
          <a:p>
            <a:pPr marL="393192" lvl="1" indent="0">
              <a:buNone/>
            </a:pPr>
            <a:r>
              <a:rPr lang="en-GB" b="1" dirty="0" smtClean="0"/>
              <a:t>Capital employed </a:t>
            </a:r>
          </a:p>
          <a:p>
            <a:pPr lvl="2"/>
            <a:r>
              <a:rPr lang="en-GB" dirty="0" smtClean="0"/>
              <a:t>reserves </a:t>
            </a:r>
            <a:r>
              <a:rPr lang="en-GB" dirty="0"/>
              <a:t>and retained </a:t>
            </a:r>
            <a:r>
              <a:rPr lang="en-GB" dirty="0" smtClean="0"/>
              <a:t>earnings</a:t>
            </a:r>
          </a:p>
          <a:p>
            <a:pPr lvl="2"/>
            <a:r>
              <a:rPr lang="en-GB" dirty="0" smtClean="0"/>
              <a:t>share </a:t>
            </a:r>
            <a:r>
              <a:rPr lang="en-GB" dirty="0" smtClean="0"/>
              <a:t>capital – funds provided by </a:t>
            </a:r>
            <a:r>
              <a:rPr lang="en-GB" dirty="0" smtClean="0"/>
              <a:t>shareholders</a:t>
            </a:r>
          </a:p>
          <a:p>
            <a:pPr marL="393192" lvl="1" indent="0">
              <a:buNone/>
            </a:pPr>
            <a:endParaRPr lang="en-GB" dirty="0" smtClean="0"/>
          </a:p>
          <a:p>
            <a:pPr marL="393192" lvl="1" indent="0">
              <a:buNone/>
            </a:pPr>
            <a:r>
              <a:rPr lang="en-GB" b="1" dirty="0" smtClean="0"/>
              <a:t>Assets employed</a:t>
            </a:r>
          </a:p>
          <a:p>
            <a:pPr marL="393192" lvl="1" indent="0">
              <a:buNone/>
            </a:pPr>
            <a:endParaRPr lang="en-GB" b="1" dirty="0"/>
          </a:p>
          <a:p>
            <a:pPr marL="393192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79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Purposes of balance sheet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4256"/>
            <a:ext cx="8229600" cy="438912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Recognising scale of business</a:t>
            </a:r>
          </a:p>
          <a:p>
            <a:r>
              <a:rPr lang="en-GB" sz="2800" dirty="0" smtClean="0"/>
              <a:t>Calculating the net assets of business</a:t>
            </a:r>
          </a:p>
          <a:p>
            <a:r>
              <a:rPr lang="en-GB" sz="2800" dirty="0" smtClean="0"/>
              <a:t>Gaining an understanding of the nature of the firm</a:t>
            </a:r>
          </a:p>
          <a:p>
            <a:r>
              <a:rPr lang="en-GB" sz="2800" dirty="0" smtClean="0"/>
              <a:t>Identifying the firms liquidity position</a:t>
            </a:r>
          </a:p>
          <a:p>
            <a:r>
              <a:rPr lang="en-GB" sz="2800" dirty="0" smtClean="0"/>
              <a:t>Showing sources of capital</a:t>
            </a:r>
          </a:p>
          <a:p>
            <a:r>
              <a:rPr lang="en-GB" sz="2800" dirty="0" smtClean="0"/>
              <a:t>Recognising the significance of changes over time</a:t>
            </a:r>
            <a:endParaRPr lang="en-GB" sz="28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Limitations </a:t>
            </a:r>
            <a:r>
              <a:rPr lang="en-GB" b="1" dirty="0" smtClean="0"/>
              <a:t>of balance sheet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4256"/>
            <a:ext cx="8229600" cy="438912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Only a summary of the state of the business, taken at a point in time</a:t>
            </a:r>
          </a:p>
          <a:p>
            <a:r>
              <a:rPr lang="en-GB" sz="2800" dirty="0" smtClean="0"/>
              <a:t>Window dressing</a:t>
            </a:r>
          </a:p>
          <a:p>
            <a:r>
              <a:rPr lang="en-GB" sz="2800" dirty="0" smtClean="0"/>
              <a:t>No information on future plans</a:t>
            </a:r>
          </a:p>
          <a:p>
            <a:r>
              <a:rPr lang="en-GB" sz="2800" dirty="0" smtClean="0"/>
              <a:t>No information on the general wellbeing or management of the business</a:t>
            </a:r>
          </a:p>
          <a:p>
            <a:r>
              <a:rPr lang="en-GB" sz="2800" dirty="0" smtClean="0"/>
              <a:t>No information on external influences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18529437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B31FCB-EA68-4514-8E5E-55B0EC25B0E3}"/>
</file>

<file path=customXml/itemProps2.xml><?xml version="1.0" encoding="utf-8"?>
<ds:datastoreItem xmlns:ds="http://schemas.openxmlformats.org/officeDocument/2006/customXml" ds:itemID="{841C91B6-C1BB-4C19-B265-C4F08CA0FBA8}"/>
</file>

<file path=customXml/itemProps3.xml><?xml version="1.0" encoding="utf-8"?>
<ds:datastoreItem xmlns:ds="http://schemas.openxmlformats.org/officeDocument/2006/customXml" ds:itemID="{F7271599-897F-4F63-9E0E-AE3E09E3599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166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Balance Sheets</vt:lpstr>
      <vt:lpstr>Balance sheet</vt:lpstr>
      <vt:lpstr>What’s in the balance sheet</vt:lpstr>
      <vt:lpstr>What’s in the balance sheet</vt:lpstr>
      <vt:lpstr>What’s in the balance sheet</vt:lpstr>
      <vt:lpstr>Purposes of balance sheet</vt:lpstr>
      <vt:lpstr>Limitations of balance sheet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financial data to measure and assess performance</dc:title>
  <dc:creator>anne morag portwine</dc:creator>
  <cp:lastModifiedBy>Ailsa W Waters</cp:lastModifiedBy>
  <cp:revision>7</cp:revision>
  <dcterms:created xsi:type="dcterms:W3CDTF">2009-09-30T11:33:53Z</dcterms:created>
  <dcterms:modified xsi:type="dcterms:W3CDTF">2013-03-25T11:54:14Z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