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0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6E2EC-9FBE-4DF6-AB65-2B1511D848F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ABF8-9808-4835-8D06-BBAABE89FB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59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81C8D4-58A8-4BCA-BC57-C72E18520E4F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87C0C-59C9-461D-B4B3-C492AAB283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621B30-A0D8-454C-A19F-D7231055FE76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05042-00C7-4506-9975-0533387708A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15E4D-D4D7-4298-A9B1-9C5C39EB15F4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A56AD-AB9F-4FAF-9173-5CE9032EF4A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053704-A1C4-4F70-9B8A-CD03B6DB4189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36F6D-6B31-4EED-AF66-A659F8DC7E8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9209A4-3E84-43B0-A6FB-7ECCC5263281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45CF7-3E89-4D3A-82C1-4F3CAA278A2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642B9D-FA2C-4858-BF83-2D0965B90750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36D7E-AFF4-4B75-8F2B-542F614C07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9C1EB-E0B5-4A4D-A7DE-C714C18A30D1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0B67A-6123-454F-A188-DE1F6A2D383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E6E98-6EFC-49BE-9F7F-830B283BB2E3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31925-6417-4A2D-AE27-331926C4A09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F58959-71D8-4A3E-B3C5-29137F272BD3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0CA3F-8220-4FFC-A69E-2376730D5A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323A8-BA3B-4ED5-B9F5-9E8941C21503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28B298-1A18-43F3-842E-DF1C8000CB8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2771B-995D-427B-9AFB-EA31230CD236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4AD2647-1848-4389-A3A4-A6E25F7DB50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4229247-7890-4F23-B2B9-A4437CC2A3EF}" type="datetimeFigureOut">
              <a:rPr lang="en-US" smtClean="0"/>
              <a:pPr>
                <a:defRPr/>
              </a:pPr>
              <a:t>10/9/2018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092698B-31D6-4ADC-865C-19B6F0A57C4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Window Dressing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it for?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presentation of accounts is governed by statute and professional bodies.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However, there are times when these rules are bent, reinterpreted or ignored altogether.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is known as ‘window dressing’.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61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Methods of Window Dressing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endParaRPr lang="en-GB" sz="2800" dirty="0" smtClean="0"/>
          </a:p>
          <a:p>
            <a:r>
              <a:rPr lang="en-GB" sz="2800" dirty="0" smtClean="0"/>
              <a:t>Highlighting improvements in one market while ignoring others that are not performing so well</a:t>
            </a:r>
          </a:p>
          <a:p>
            <a:r>
              <a:rPr lang="en-GB" sz="2800" dirty="0" smtClean="0"/>
              <a:t>Overestimating the value of brands</a:t>
            </a:r>
          </a:p>
          <a:p>
            <a:r>
              <a:rPr lang="en-GB" sz="2800" dirty="0" smtClean="0"/>
              <a:t>Hiding the cost of poor investments – understating the level of loss on assets</a:t>
            </a:r>
          </a:p>
          <a:p>
            <a:r>
              <a:rPr lang="en-GB" sz="2800" dirty="0" smtClean="0"/>
              <a:t>Manipulating sales and stocks – accounting for them in a different financial year</a:t>
            </a:r>
          </a:p>
          <a:p>
            <a:r>
              <a:rPr lang="en-GB" sz="2800" dirty="0" smtClean="0"/>
              <a:t>Sale and leaseback – helps improve liquidity</a:t>
            </a:r>
          </a:p>
          <a:p>
            <a:r>
              <a:rPr lang="en-GB" sz="2800" dirty="0" smtClean="0"/>
              <a:t>Use of exceptional/extraordinary items (items or costs that occur</a:t>
            </a:r>
            <a:r>
              <a:rPr lang="en-GB" sz="2800" dirty="0"/>
              <a:t>) </a:t>
            </a:r>
            <a:r>
              <a:rPr lang="en-GB" sz="2800" dirty="0" err="1"/>
              <a:t>e.g</a:t>
            </a:r>
            <a:r>
              <a:rPr lang="en-GB" sz="2800" dirty="0"/>
              <a:t> redundancy payments </a:t>
            </a:r>
            <a:endParaRPr lang="en-GB" sz="2800" dirty="0" smtClean="0"/>
          </a:p>
          <a:p>
            <a:r>
              <a:rPr lang="en-GB" sz="2800" dirty="0" smtClean="0"/>
              <a:t>R&amp;D costs: can be written off immediately, reducing profits for that year, or can be treated as an intangible fixed asset, which can be </a:t>
            </a:r>
            <a:r>
              <a:rPr lang="en-GB" sz="2800" i="1" dirty="0" smtClean="0"/>
              <a:t>amortised</a:t>
            </a:r>
            <a:r>
              <a:rPr lang="en-GB" sz="2800" dirty="0" smtClean="0"/>
              <a:t> (depreciation of intangible assets), therefore reducing the effect </a:t>
            </a:r>
            <a:r>
              <a:rPr lang="en-GB" sz="2800" smtClean="0"/>
              <a:t>on profits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447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Why do window dressing?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protect from takeovers</a:t>
            </a:r>
          </a:p>
          <a:p>
            <a:r>
              <a:rPr lang="en-GB" dirty="0" smtClean="0"/>
              <a:t>To improve share valuations</a:t>
            </a:r>
          </a:p>
          <a:p>
            <a:r>
              <a:rPr lang="en-GB" dirty="0" smtClean="0"/>
              <a:t>Encourage shareholder approval</a:t>
            </a:r>
          </a:p>
          <a:p>
            <a:r>
              <a:rPr lang="en-GB" dirty="0" smtClean="0"/>
              <a:t>To increase revenue from takeovers</a:t>
            </a:r>
          </a:p>
          <a:p>
            <a:r>
              <a:rPr lang="en-GB" dirty="0" smtClean="0"/>
              <a:t>To win and maintain institutional investor support</a:t>
            </a:r>
          </a:p>
          <a:p>
            <a:r>
              <a:rPr lang="en-GB" dirty="0" smtClean="0"/>
              <a:t>To retain or gain lines of credit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98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Window Dressing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Window dressing is a widespread practice.</a:t>
            </a:r>
          </a:p>
          <a:p>
            <a:endParaRPr lang="en-GB" dirty="0"/>
          </a:p>
          <a:p>
            <a:r>
              <a:rPr lang="en-GB" dirty="0" smtClean="0"/>
              <a:t>So it is important to be cautious when examining a set of accounts.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94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FED4F34-9A03-4321-8937-E00B9CC538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D25A09-7F4A-4C0E-81F6-F5C7DC3844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608574-6BB3-4FEF-9E65-904452E629A2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213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Constantia</vt:lpstr>
      <vt:lpstr>Wingdings 2</vt:lpstr>
      <vt:lpstr>Flow</vt:lpstr>
      <vt:lpstr>Window Dressing</vt:lpstr>
      <vt:lpstr>What is it for?</vt:lpstr>
      <vt:lpstr>Methods of Window Dressing</vt:lpstr>
      <vt:lpstr>Why do window dressing?</vt:lpstr>
      <vt:lpstr>Window Dressing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 Dressing</dc:title>
  <dc:creator>Morag Portwine</dc:creator>
  <cp:lastModifiedBy>Anne E Lomas</cp:lastModifiedBy>
  <cp:revision>9</cp:revision>
  <cp:lastPrinted>2018-10-05T08:16:44Z</cp:lastPrinted>
  <dcterms:created xsi:type="dcterms:W3CDTF">2012-11-14T09:17:45Z</dcterms:created>
  <dcterms:modified xsi:type="dcterms:W3CDTF">2018-10-09T10:46:57Z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