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B0C799-EE00-4C55-8203-D37E50D865B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984546C-C786-4608-B0CA-E77DEA9A50E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Depreciation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38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Impact of Depreciation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impact does depreciation have on:</a:t>
            </a:r>
          </a:p>
          <a:p>
            <a:pPr lvl="1"/>
            <a:r>
              <a:rPr lang="en-GB" dirty="0" smtClean="0"/>
              <a:t>Net Profit </a:t>
            </a:r>
            <a:r>
              <a:rPr lang="en-GB" dirty="0" smtClean="0"/>
              <a:t>Margin?</a:t>
            </a:r>
          </a:p>
          <a:p>
            <a:pPr lvl="1"/>
            <a:r>
              <a:rPr lang="en-GB" dirty="0" smtClean="0"/>
              <a:t>R.O.C.E?</a:t>
            </a:r>
            <a:endParaRPr lang="en-GB" dirty="0" smtClean="0"/>
          </a:p>
          <a:p>
            <a:pPr lvl="1"/>
            <a:r>
              <a:rPr lang="en-GB" dirty="0" smtClean="0"/>
              <a:t>A firm’s tax liabilities?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If depreciation is treated as an expense of the P&amp;L Account, does this mean a </a:t>
            </a:r>
            <a:r>
              <a:rPr lang="en-GB" i="1" u="sng" dirty="0" smtClean="0"/>
              <a:t>payment</a:t>
            </a:r>
            <a:r>
              <a:rPr lang="en-GB" dirty="0" smtClean="0"/>
              <a:t> should be made by the company for depreciation? So, will it affect a firm’s </a:t>
            </a:r>
            <a:r>
              <a:rPr lang="en-GB" i="1" u="sng" dirty="0" smtClean="0"/>
              <a:t>cash</a:t>
            </a:r>
            <a:r>
              <a:rPr lang="en-GB" dirty="0" smtClean="0"/>
              <a:t>?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Because of this, consider how depreciation can be used as a basis for window dressing.</a:t>
            </a:r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10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Advantages and Disadvantages of the Straight Line Method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325315"/>
              </p:ext>
            </p:extLst>
          </p:nvPr>
        </p:nvGraphicFramePr>
        <p:xfrm>
          <a:off x="457200" y="1600200"/>
          <a:ext cx="814724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624"/>
                <a:gridCol w="4073624"/>
              </a:tblGrid>
              <a:tr h="349597">
                <a:tc>
                  <a:txBody>
                    <a:bodyPr/>
                    <a:lstStyle/>
                    <a:p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</a:tr>
              <a:tr h="1136191">
                <a:tc>
                  <a:txBody>
                    <a:bodyPr/>
                    <a:lstStyle/>
                    <a:p>
                      <a:r>
                        <a:rPr lang="en-GB" dirty="0" smtClean="0"/>
                        <a:t>The most widely used in Britain, by far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Does not depreciate assets such as cars and machinery realistically; therefore leaves assets over-valued on the</a:t>
                      </a:r>
                      <a:r>
                        <a:rPr lang="en-GB" baseline="0" dirty="0" smtClean="0"/>
                        <a:t> balance sheet</a:t>
                      </a:r>
                      <a:endParaRPr lang="en-GB" dirty="0"/>
                    </a:p>
                  </a:txBody>
                  <a:tcPr/>
                </a:tc>
              </a:tr>
              <a:tr h="873993">
                <a:tc>
                  <a:txBody>
                    <a:bodyPr/>
                    <a:lstStyle/>
                    <a:p>
                      <a:r>
                        <a:rPr lang="en-GB" dirty="0" smtClean="0"/>
                        <a:t>Approved for tax calculations by Inland Revenue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Relies heavily on guesstimates of an asset’s future useful life and future residual value</a:t>
                      </a:r>
                      <a:endParaRPr lang="en-GB" dirty="0"/>
                    </a:p>
                  </a:txBody>
                  <a:tcPr/>
                </a:tc>
              </a:tr>
              <a:tr h="2709379">
                <a:tc>
                  <a:txBody>
                    <a:bodyPr/>
                    <a:lstStyle/>
                    <a:p>
                      <a:r>
                        <a:rPr lang="en-GB" dirty="0" smtClean="0"/>
                        <a:t>Encourages long-term thinking, because</a:t>
                      </a:r>
                      <a:r>
                        <a:rPr lang="en-GB" baseline="0" dirty="0" smtClean="0"/>
                        <a:t> it does not cut profits too much in the first year of investment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If an asset such as a computer becomes obsolete earlier than expected, the under-provision for depreciation will require a large write-down of the asset’s book value. This will result in a LARGE NEGATIVE IMPACT</a:t>
                      </a:r>
                      <a:r>
                        <a:rPr lang="en-GB" baseline="0" dirty="0" smtClean="0"/>
                        <a:t> on profit and the balance sheet. </a:t>
                      </a:r>
                      <a:r>
                        <a:rPr lang="en-GB" dirty="0" smtClean="0"/>
                        <a:t>Accountant</a:t>
                      </a:r>
                      <a:r>
                        <a:rPr lang="en-GB" baseline="0" dirty="0" smtClean="0"/>
                        <a:t>s should under-estimate rather than over-estimate an asset’s useful life because of this.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6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Depreciation?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Most FIXED ASSETS do not retain their value over time. </a:t>
            </a:r>
            <a:r>
              <a:rPr lang="en-GB" i="1" dirty="0" smtClean="0"/>
              <a:t>This is depreciation.</a:t>
            </a:r>
          </a:p>
          <a:p>
            <a:r>
              <a:rPr lang="en-GB" dirty="0" smtClean="0"/>
              <a:t>Definition:</a:t>
            </a:r>
            <a:br>
              <a:rPr lang="en-GB" dirty="0" smtClean="0"/>
            </a:br>
            <a:r>
              <a:rPr lang="en-GB" dirty="0" smtClean="0"/>
              <a:t>‘…a measure of the wearing out, consumption or other reduction in the useful economic life of a fixed asset whether arising from use, </a:t>
            </a:r>
            <a:r>
              <a:rPr lang="en-GB" dirty="0" err="1" smtClean="0"/>
              <a:t>effluxion</a:t>
            </a:r>
            <a:r>
              <a:rPr lang="en-GB" dirty="0" smtClean="0"/>
              <a:t> of time or obsolescence through technological or market changes.’</a:t>
            </a:r>
          </a:p>
          <a:p>
            <a:pPr marL="914400" lvl="2" indent="0">
              <a:buNone/>
            </a:pPr>
            <a:r>
              <a:rPr lang="en-GB" dirty="0"/>
              <a:t>	</a:t>
            </a:r>
            <a:r>
              <a:rPr lang="en-GB" dirty="0" smtClean="0"/>
              <a:t>					SSAP 12</a:t>
            </a:r>
          </a:p>
        </p:txBody>
      </p:sp>
    </p:spTree>
    <p:extLst>
      <p:ext uri="{BB962C8B-B14F-4D97-AF65-F5344CB8AC3E}">
        <p14:creationId xmlns:p14="http://schemas.microsoft.com/office/powerpoint/2010/main" val="388619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Fixed Assets Depreciate?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Wear &amp; tear / use</a:t>
            </a:r>
          </a:p>
          <a:p>
            <a:r>
              <a:rPr lang="en-GB" dirty="0" smtClean="0"/>
              <a:t>Not looked after correctly, so reduce the </a:t>
            </a:r>
            <a:r>
              <a:rPr lang="en-GB" b="1" u="sng" dirty="0" smtClean="0"/>
              <a:t>useful life </a:t>
            </a:r>
            <a:r>
              <a:rPr lang="en-GB" dirty="0" smtClean="0"/>
              <a:t>of the asset</a:t>
            </a:r>
          </a:p>
          <a:p>
            <a:r>
              <a:rPr lang="en-GB" dirty="0" smtClean="0"/>
              <a:t>Obsolescence due to technological change or changes in demand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33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to calculate Depreciation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several methods of calculation, but only 1 on your syllabus:</a:t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r>
              <a:rPr lang="en-GB" sz="4000" dirty="0" smtClean="0"/>
              <a:t>THE STRAIGHT LINE METHOD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48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Straight Line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method assumes that the depreciation is charged at a constant rate throughout the life of the asset.</a:t>
            </a:r>
          </a:p>
          <a:p>
            <a:r>
              <a:rPr lang="en-GB" dirty="0" smtClean="0"/>
              <a:t>This implies the fall in value is the same whether in the 1</a:t>
            </a:r>
            <a:r>
              <a:rPr lang="en-GB" baseline="30000" dirty="0" smtClean="0"/>
              <a:t>st</a:t>
            </a:r>
            <a:r>
              <a:rPr lang="en-GB" dirty="0" smtClean="0"/>
              <a:t> year of the asset’s use or the last.</a:t>
            </a:r>
          </a:p>
        </p:txBody>
      </p:sp>
    </p:spTree>
    <p:extLst>
      <p:ext uri="{BB962C8B-B14F-4D97-AF65-F5344CB8AC3E}">
        <p14:creationId xmlns:p14="http://schemas.microsoft.com/office/powerpoint/2010/main" val="187967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Formula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Formula = </a:t>
            </a:r>
            <a:r>
              <a:rPr lang="en-GB" u="sng" dirty="0" smtClean="0"/>
              <a:t>Historical Cost – Residual Value</a:t>
            </a:r>
            <a:br>
              <a:rPr lang="en-GB" u="sng" dirty="0" smtClean="0"/>
            </a:br>
            <a:r>
              <a:rPr lang="en-GB" dirty="0" smtClean="0"/>
              <a:t>			   Useful Life</a:t>
            </a:r>
            <a:br>
              <a:rPr lang="en-GB" dirty="0" smtClean="0"/>
            </a:b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Whereby:</a:t>
            </a:r>
            <a:br>
              <a:rPr lang="en-GB" dirty="0" smtClean="0"/>
            </a:br>
            <a:r>
              <a:rPr lang="en-GB" b="1" i="1" dirty="0" smtClean="0"/>
              <a:t>Historical Cost </a:t>
            </a:r>
            <a:r>
              <a:rPr lang="en-GB" dirty="0" smtClean="0"/>
              <a:t>= the original cost of the asset</a:t>
            </a:r>
            <a:br>
              <a:rPr lang="en-GB" dirty="0" smtClean="0"/>
            </a:br>
            <a:r>
              <a:rPr lang="en-GB" b="1" i="1" dirty="0" smtClean="0"/>
              <a:t>Residual Value </a:t>
            </a:r>
            <a:r>
              <a:rPr lang="en-GB" dirty="0" smtClean="0"/>
              <a:t>= an estimate of the value of the asset at the end of its useful life. This could be either scrap value or resale value</a:t>
            </a:r>
            <a:br>
              <a:rPr lang="en-GB" dirty="0" smtClean="0"/>
            </a:br>
            <a:r>
              <a:rPr lang="en-GB" b="1" i="1" dirty="0" smtClean="0"/>
              <a:t>Useful Life </a:t>
            </a:r>
            <a:r>
              <a:rPr lang="en-GB" dirty="0" smtClean="0"/>
              <a:t>= measured in years, usually.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4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 firm of accountants buys a new computer for £3,500. Past experience has told them that in 3years they will have to update their  system. They believe that at the end of the 3 years the second-hand value of the machine will be £500.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Therefore,   </a:t>
            </a:r>
            <a:r>
              <a:rPr lang="en-GB" u="sng" dirty="0" smtClean="0"/>
              <a:t>£3,500 - £500</a:t>
            </a:r>
            <a:r>
              <a:rPr lang="en-GB" dirty="0" smtClean="0"/>
              <a:t>   =   </a:t>
            </a:r>
            <a:r>
              <a:rPr lang="en-GB" u="sng" dirty="0" smtClean="0"/>
              <a:t>£3,000</a:t>
            </a:r>
            <a:r>
              <a:rPr lang="en-GB" dirty="0" smtClean="0"/>
              <a:t>   =   </a:t>
            </a:r>
            <a:r>
              <a:rPr lang="en-GB" b="1" dirty="0" smtClean="0"/>
              <a:t>£1,000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dirty="0"/>
              <a:t> </a:t>
            </a:r>
            <a:r>
              <a:rPr lang="en-GB" dirty="0" smtClean="0"/>
              <a:t>       3			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70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does the firm do with this information?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know the computer will depreciate by £1,000 each year of its useful life. This should be accounted for on both the Balance Sheet AND the Profit and Loss Account.</a:t>
            </a:r>
            <a:br>
              <a:rPr lang="en-GB" dirty="0" smtClean="0"/>
            </a:br>
            <a:endParaRPr lang="en-GB" dirty="0" smtClean="0"/>
          </a:p>
          <a:p>
            <a:r>
              <a:rPr lang="en-GB" b="1" u="sng" dirty="0" smtClean="0"/>
              <a:t>Profit and Loss Account</a:t>
            </a:r>
          </a:p>
          <a:p>
            <a:pPr marL="0" indent="0">
              <a:buNone/>
            </a:pPr>
            <a:r>
              <a:rPr lang="en-GB" dirty="0" smtClean="0"/>
              <a:t>There will be an expense of £1,000 in each of the 3 years, reducing the firm’s operating profits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63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Accounting for Depreciation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GB" b="1" dirty="0"/>
              <a:t>Balance Sheet</a:t>
            </a:r>
            <a:endParaRPr lang="en-GB" dirty="0"/>
          </a:p>
          <a:p>
            <a:pPr marL="0" indent="0" fontAlgn="t">
              <a:buNone/>
            </a:pPr>
            <a:r>
              <a:rPr lang="en-GB" dirty="0"/>
              <a:t>The value of the computer will be reduced by £1,000 each year, so that at the end of the 3 years the computer is valued at the estimated £500  as follows</a:t>
            </a:r>
            <a:r>
              <a:rPr lang="en-GB" dirty="0" smtClean="0"/>
              <a:t>: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763261"/>
              </p:ext>
            </p:extLst>
          </p:nvPr>
        </p:nvGraphicFramePr>
        <p:xfrm>
          <a:off x="719573" y="3356992"/>
          <a:ext cx="770485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197"/>
                <a:gridCol w="2821382"/>
                <a:gridCol w="3427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Year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rgbClr val="7030A0"/>
                          </a:solidFill>
                        </a:rPr>
                        <a:t>(Consider</a:t>
                      </a:r>
                      <a:r>
                        <a:rPr lang="en-GB" sz="1200" baseline="0" dirty="0" smtClean="0">
                          <a:solidFill>
                            <a:srgbClr val="7030A0"/>
                          </a:solidFill>
                        </a:rPr>
                        <a:t> this as amount of time from now)</a:t>
                      </a:r>
                      <a:endParaRPr lang="en-GB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Depreciation </a:t>
                      </a:r>
                      <a:r>
                        <a:rPr lang="en-GB" dirty="0" smtClean="0"/>
                        <a:t>Charge</a:t>
                      </a:r>
                    </a:p>
                    <a:p>
                      <a:pPr algn="ctr"/>
                      <a:r>
                        <a:rPr lang="en-GB" dirty="0" smtClean="0">
                          <a:solidFill>
                            <a:srgbClr val="7030A0"/>
                          </a:solidFill>
                        </a:rPr>
                        <a:t>(Entered on P&amp;L Account)</a:t>
                      </a:r>
                      <a:endParaRPr lang="en-GB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Net Book </a:t>
                      </a:r>
                      <a:r>
                        <a:rPr lang="en-GB" dirty="0" smtClean="0"/>
                        <a:t>Value of </a:t>
                      </a:r>
                      <a:r>
                        <a:rPr lang="en-GB" dirty="0" smtClean="0"/>
                        <a:t>Computer</a:t>
                      </a:r>
                    </a:p>
                    <a:p>
                      <a:pPr algn="ctr"/>
                      <a:r>
                        <a:rPr lang="en-GB" dirty="0" smtClean="0">
                          <a:solidFill>
                            <a:srgbClr val="7030A0"/>
                          </a:solidFill>
                        </a:rPr>
                        <a:t>(Entered on Balance Sheet)</a:t>
                      </a:r>
                      <a:endParaRPr lang="en-GB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£3,500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£1,000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£2,500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£1,000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£1,500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£1,000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£500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8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D61462-52DA-4F45-8BD8-4C74B500E1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6DEF80-8FF6-4EF1-9DB7-02E9C33F5A95}">
  <ds:schemaRefs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DE1DCA3-ACD4-4B3F-83DD-624BF8A686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183</TotalTime>
  <Words>475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Clarity</vt:lpstr>
      <vt:lpstr>Depreciation</vt:lpstr>
      <vt:lpstr>What is Depreciation?</vt:lpstr>
      <vt:lpstr>Why do Fixed Assets Depreciate?</vt:lpstr>
      <vt:lpstr>How to calculate Depreciation</vt:lpstr>
      <vt:lpstr>The Straight Line Method</vt:lpstr>
      <vt:lpstr>Formula</vt:lpstr>
      <vt:lpstr>Example</vt:lpstr>
      <vt:lpstr>What does the firm do with this information?</vt:lpstr>
      <vt:lpstr>Accounting for Depreciation</vt:lpstr>
      <vt:lpstr>Impact of Depreciation</vt:lpstr>
      <vt:lpstr>Advantages and Disadvantages of the Straight Line Method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Depreciation</dc:title>
  <dc:creator>Anne E Lomas</dc:creator>
  <cp:lastModifiedBy>Anne E Lomas</cp:lastModifiedBy>
  <cp:revision>8</cp:revision>
  <dcterms:created xsi:type="dcterms:W3CDTF">2013-03-08T12:50:56Z</dcterms:created>
  <dcterms:modified xsi:type="dcterms:W3CDTF">2017-10-18T08:47:06Z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