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8" r:id="rId6"/>
    <p:sldId id="259" r:id="rId7"/>
    <p:sldId id="257" r:id="rId8"/>
    <p:sldId id="267" r:id="rId9"/>
    <p:sldId id="273" r:id="rId10"/>
    <p:sldId id="269" r:id="rId11"/>
    <p:sldId id="275" r:id="rId12"/>
    <p:sldId id="271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4" autoAdjust="0"/>
    <p:restoredTop sz="77614" autoAdjust="0"/>
  </p:normalViewPr>
  <p:slideViewPr>
    <p:cSldViewPr snapToGrid="0">
      <p:cViewPr varScale="1">
        <p:scale>
          <a:sx n="70" d="100"/>
          <a:sy n="70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F0FD6-27D2-4488-8B11-F3AB159FDF5D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5CABC-BB56-4BA5-984A-F5EECEA85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5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2A902-AE6E-4F53-943B-C380FF5F34A8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7741A-9F3E-403B-BEDF-6025107E0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2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5-10</a:t>
            </a:r>
            <a:r>
              <a:rPr lang="en-GB" baseline="0" dirty="0" smtClean="0"/>
              <a:t> mins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00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Key terms are in</a:t>
            </a:r>
            <a:r>
              <a:rPr lang="en-GB" baseline="0" dirty="0" smtClean="0"/>
              <a:t> bold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87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0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Briefly</a:t>
            </a:r>
            <a:r>
              <a:rPr lang="en-GB" baseline="0" dirty="0" smtClean="0"/>
              <a:t> d</a:t>
            </a:r>
            <a:r>
              <a:rPr lang="en-GB" dirty="0" smtClean="0"/>
              <a:t>iscuss</a:t>
            </a:r>
            <a:r>
              <a:rPr lang="en-GB" baseline="0" dirty="0" smtClean="0"/>
              <a:t> with class, 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Which stakeholders would be concerned with which objectives?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How might this cause conflict?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815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0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Uk</a:t>
            </a:r>
            <a:r>
              <a:rPr lang="en-GB" baseline="0" dirty="0" smtClean="0"/>
              <a:t> Corporate objectives tend to be financial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7741A-9F3E-403B-BEDF-6025107E0B4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2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937" y="299434"/>
            <a:ext cx="8915399" cy="1014211"/>
          </a:xfrm>
        </p:spPr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6790" y="1454630"/>
            <a:ext cx="8915399" cy="5165112"/>
          </a:xfrm>
        </p:spPr>
        <p:txBody>
          <a:bodyPr>
            <a:normAutofit/>
          </a:bodyPr>
          <a:lstStyle/>
          <a:p>
            <a:r>
              <a:rPr lang="en-GB" sz="2400" b="1" u="sng" dirty="0" smtClean="0"/>
              <a:t>Getting started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What do you remember about business aims and objectives from your first year…?</a:t>
            </a:r>
          </a:p>
          <a:p>
            <a:endParaRPr lang="en-GB" sz="2400" dirty="0" smtClean="0"/>
          </a:p>
          <a:p>
            <a:r>
              <a:rPr lang="en-GB" sz="2400" dirty="0" smtClean="0"/>
              <a:t>Thinking points….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is the </a:t>
            </a:r>
            <a:r>
              <a:rPr lang="en-GB" u="sng" dirty="0" smtClean="0"/>
              <a:t>main</a:t>
            </a:r>
            <a:r>
              <a:rPr lang="en-GB" dirty="0" smtClean="0"/>
              <a:t> aim of a business?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Can a business have more than one aim? If you believe so, come up with an example.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Are aims and objectives the same?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might various stakeholders influence a business aims?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6878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05169"/>
            <a:ext cx="8911687" cy="88271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Learning Objectives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9997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Today:</a:t>
            </a:r>
          </a:p>
          <a:p>
            <a:r>
              <a:rPr lang="en-GB" sz="2400" dirty="0" smtClean="0"/>
              <a:t>Explain the role of </a:t>
            </a:r>
            <a:r>
              <a:rPr lang="en-GB" sz="2400" b="1" dirty="0" smtClean="0"/>
              <a:t>vision statements </a:t>
            </a:r>
            <a:r>
              <a:rPr lang="en-GB" sz="2400" dirty="0" smtClean="0"/>
              <a:t>and their relationship to a business’ </a:t>
            </a:r>
            <a:r>
              <a:rPr lang="en-GB" sz="2400" b="1" dirty="0" smtClean="0"/>
              <a:t>aims</a:t>
            </a:r>
          </a:p>
          <a:p>
            <a:r>
              <a:rPr lang="en-GB" sz="2400" dirty="0" smtClean="0"/>
              <a:t>Explain how </a:t>
            </a:r>
            <a:r>
              <a:rPr lang="en-GB" sz="2400" b="1" dirty="0" smtClean="0"/>
              <a:t>objectives</a:t>
            </a:r>
            <a:r>
              <a:rPr lang="en-GB" sz="2400" dirty="0" smtClean="0"/>
              <a:t> are used by a business in order to achieve its aims</a:t>
            </a:r>
          </a:p>
          <a:p>
            <a:r>
              <a:rPr lang="en-GB" sz="2400" dirty="0" smtClean="0"/>
              <a:t>Explain what is meant by </a:t>
            </a:r>
            <a:r>
              <a:rPr lang="en-GB" sz="2400" b="1" dirty="0" smtClean="0"/>
              <a:t>SMART objectives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dirty="0" smtClean="0"/>
              <a:t>Thursday:</a:t>
            </a:r>
          </a:p>
          <a:p>
            <a:r>
              <a:rPr lang="en-GB" dirty="0" smtClean="0"/>
              <a:t>Explain the role and purpose of </a:t>
            </a:r>
            <a:r>
              <a:rPr lang="en-GB" b="1" dirty="0" smtClean="0"/>
              <a:t>mission statements</a:t>
            </a:r>
          </a:p>
          <a:p>
            <a:r>
              <a:rPr lang="en-GB" dirty="0" smtClean="0"/>
              <a:t>Evaluate vision statements, objectives and mission statements and their impact on a business and its stakeholders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108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214" y="443805"/>
            <a:ext cx="8911687" cy="676656"/>
          </a:xfrm>
        </p:spPr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t="1643"/>
          <a:stretch/>
        </p:blipFill>
        <p:spPr bwMode="auto">
          <a:xfrm>
            <a:off x="207952" y="1288952"/>
            <a:ext cx="11850210" cy="5309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00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392290"/>
            <a:ext cx="8911687" cy="676656"/>
          </a:xfrm>
        </p:spPr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296473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What the business intends to achieve in the </a:t>
            </a:r>
            <a:r>
              <a:rPr lang="en-GB" sz="2400" b="1" u="sng" dirty="0" smtClean="0"/>
              <a:t>long term</a:t>
            </a:r>
            <a:r>
              <a:rPr lang="en-GB" sz="2400" b="1" dirty="0" smtClean="0"/>
              <a:t> </a:t>
            </a:r>
            <a:r>
              <a:rPr lang="en-GB" sz="2400" dirty="0" smtClean="0"/>
              <a:t>(i.e. its purpose). Aims are </a:t>
            </a:r>
            <a:r>
              <a:rPr lang="en-GB" sz="2400" b="1" dirty="0" smtClean="0"/>
              <a:t>qualitative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Maximise profit</a:t>
            </a:r>
          </a:p>
          <a:p>
            <a:r>
              <a:rPr lang="en-GB" sz="2400" dirty="0" smtClean="0"/>
              <a:t>Maximise shareholder value</a:t>
            </a:r>
          </a:p>
          <a:p>
            <a:r>
              <a:rPr lang="en-GB" sz="2400" dirty="0" smtClean="0"/>
              <a:t>Survival</a:t>
            </a:r>
          </a:p>
          <a:p>
            <a:r>
              <a:rPr lang="en-GB" sz="2400" dirty="0" smtClean="0"/>
              <a:t>Maximise sales revenue</a:t>
            </a:r>
          </a:p>
          <a:p>
            <a:r>
              <a:rPr lang="en-GB" sz="2400" dirty="0" smtClean="0"/>
              <a:t>Growth</a:t>
            </a:r>
          </a:p>
          <a:p>
            <a:r>
              <a:rPr lang="en-GB" sz="2400" dirty="0" smtClean="0"/>
              <a:t>Customer welfare</a:t>
            </a:r>
          </a:p>
          <a:p>
            <a:r>
              <a:rPr lang="en-GB" sz="2400" dirty="0" smtClean="0"/>
              <a:t>Employee benefits</a:t>
            </a:r>
          </a:p>
          <a:p>
            <a:r>
              <a:rPr lang="en-GB" sz="2400" dirty="0" smtClean="0"/>
              <a:t>Corporate social responsibility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85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061" y="147591"/>
            <a:ext cx="8911687" cy="676656"/>
          </a:xfrm>
        </p:spPr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348" y="961623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 smtClean="0"/>
              <a:t>Practical and measurable (quantitative) medium/short term targets of how to achieve the business aims </a:t>
            </a:r>
          </a:p>
          <a:p>
            <a:pPr marL="0" indent="0">
              <a:buNone/>
            </a:pPr>
            <a:r>
              <a:rPr lang="en-GB" sz="2400" i="1" dirty="0" smtClean="0"/>
              <a:t>	(e.g. to grow market share in North America by 5% over 	the next 12 months….which aim does this relate to?).</a:t>
            </a:r>
          </a:p>
          <a:p>
            <a:endParaRPr lang="en-GB" sz="2400" dirty="0"/>
          </a:p>
          <a:p>
            <a:r>
              <a:rPr lang="en-GB" sz="2400" dirty="0"/>
              <a:t>Objectives should be SMART</a:t>
            </a:r>
          </a:p>
          <a:p>
            <a:pPr lvl="1"/>
            <a:r>
              <a:rPr lang="en-GB" sz="2000" b="1" dirty="0" smtClean="0">
                <a:solidFill>
                  <a:srgbClr val="00B0F0"/>
                </a:solidFill>
              </a:rPr>
              <a:t>S</a:t>
            </a:r>
            <a:r>
              <a:rPr lang="en-GB" sz="2000" dirty="0" smtClean="0"/>
              <a:t> – specific – they must set out clearly what a business is attempting to achieve</a:t>
            </a:r>
          </a:p>
          <a:p>
            <a:pPr lvl="1"/>
            <a:r>
              <a:rPr lang="en-GB" sz="2000" b="1" dirty="0">
                <a:solidFill>
                  <a:srgbClr val="00B0F0"/>
                </a:solidFill>
              </a:rPr>
              <a:t>M</a:t>
            </a:r>
            <a:r>
              <a:rPr lang="en-GB" sz="2000" dirty="0" smtClean="0"/>
              <a:t> – measurable – quantifiable, they must be capable of being measured to judge whether they have been achieved</a:t>
            </a:r>
          </a:p>
          <a:p>
            <a:pPr lvl="1"/>
            <a:r>
              <a:rPr lang="en-GB" sz="2000" b="1" dirty="0">
                <a:solidFill>
                  <a:srgbClr val="00B0F0"/>
                </a:solidFill>
              </a:rPr>
              <a:t>A</a:t>
            </a:r>
            <a:r>
              <a:rPr lang="en-GB" sz="2000" dirty="0" smtClean="0"/>
              <a:t> – agreed – everyone involved in achieving the objective must have agreed and understood it</a:t>
            </a:r>
          </a:p>
          <a:p>
            <a:pPr lvl="1"/>
            <a:r>
              <a:rPr lang="en-GB" sz="2000" b="1" dirty="0">
                <a:solidFill>
                  <a:srgbClr val="00B0F0"/>
                </a:solidFill>
              </a:rPr>
              <a:t>R</a:t>
            </a:r>
            <a:r>
              <a:rPr lang="en-GB" sz="2000" dirty="0" smtClean="0"/>
              <a:t> – realistic – achievable and not in conflict with other objectives</a:t>
            </a:r>
          </a:p>
          <a:p>
            <a:pPr lvl="1"/>
            <a:r>
              <a:rPr lang="en-GB" sz="2000" b="1" dirty="0">
                <a:solidFill>
                  <a:srgbClr val="00B0F0"/>
                </a:solidFill>
              </a:rPr>
              <a:t>T</a:t>
            </a:r>
            <a:r>
              <a:rPr lang="en-GB" sz="2000" dirty="0" smtClean="0"/>
              <a:t> – time bound – based on an explicit timescale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906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SMART objectives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60113"/>
            <a:ext cx="8915400" cy="3777622"/>
          </a:xfrm>
        </p:spPr>
        <p:txBody>
          <a:bodyPr>
            <a:no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veryone interprets the objective in the same way.</a:t>
            </a:r>
          </a:p>
          <a:p>
            <a:endParaRPr lang="en-GB" sz="2400" dirty="0"/>
          </a:p>
          <a:p>
            <a:r>
              <a:rPr lang="en-GB" sz="2400" dirty="0"/>
              <a:t>C</a:t>
            </a:r>
            <a:r>
              <a:rPr lang="en-GB" sz="2400" dirty="0" smtClean="0"/>
              <a:t>ommon view of what is to be achieved.</a:t>
            </a:r>
          </a:p>
          <a:p>
            <a:endParaRPr lang="en-GB" sz="2400" dirty="0"/>
          </a:p>
          <a:p>
            <a:r>
              <a:rPr lang="en-GB" sz="2400" dirty="0" smtClean="0"/>
              <a:t>Unrealistic targets can be demotivating and counter productive.</a:t>
            </a:r>
          </a:p>
          <a:p>
            <a:endParaRPr lang="en-GB" sz="2400" dirty="0"/>
          </a:p>
          <a:p>
            <a:r>
              <a:rPr lang="en-GB" sz="2400" dirty="0" smtClean="0"/>
              <a:t>If they have not been agreed by all parties, they are less likely to be supported by all.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473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559" y="272088"/>
            <a:ext cx="8911687" cy="676656"/>
          </a:xfrm>
        </p:spPr>
        <p:txBody>
          <a:bodyPr/>
          <a:lstStyle/>
          <a:p>
            <a:r>
              <a:rPr lang="en-GB" dirty="0" smtClean="0"/>
              <a:t>Objectives: corporate and functional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846" y="1206321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B0F0"/>
                </a:solidFill>
              </a:rPr>
              <a:t>Corporate objectives</a:t>
            </a:r>
          </a:p>
          <a:p>
            <a:r>
              <a:rPr lang="en-GB" sz="2000" dirty="0" smtClean="0"/>
              <a:t>These are the goals or targets of the </a:t>
            </a:r>
            <a:r>
              <a:rPr lang="en-GB" sz="2000" u="sng" dirty="0" smtClean="0"/>
              <a:t>whole organisation</a:t>
            </a:r>
            <a:r>
              <a:rPr lang="en-GB" sz="2000" dirty="0" smtClean="0"/>
              <a:t>, usually based on its mission or aims.</a:t>
            </a:r>
          </a:p>
          <a:p>
            <a:r>
              <a:rPr lang="en-GB" sz="2000" dirty="0" smtClean="0"/>
              <a:t>Set by the most senior management and directors.</a:t>
            </a:r>
          </a:p>
          <a:p>
            <a:r>
              <a:rPr lang="en-GB" sz="2000" dirty="0" smtClean="0"/>
              <a:t>Example: For carbon emissions from company operations to fall by 15 per cent over the next five years.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>
                <a:solidFill>
                  <a:srgbClr val="00B0F0"/>
                </a:solidFill>
              </a:rPr>
              <a:t>Functional objectives</a:t>
            </a:r>
          </a:p>
          <a:p>
            <a:r>
              <a:rPr lang="en-GB" sz="2000" dirty="0"/>
              <a:t>Most medium to large business are organised into different departments based on the functions of those departments (e.g. Marketing, Finance, HR and Operations</a:t>
            </a:r>
            <a:r>
              <a:rPr lang="en-GB" sz="2000" dirty="0" smtClean="0"/>
              <a:t>).</a:t>
            </a:r>
          </a:p>
          <a:p>
            <a:r>
              <a:rPr lang="en-GB" sz="2000" dirty="0" smtClean="0"/>
              <a:t>Each department will have their own goals or targets to achieve which are based on the wider corporate objectives.</a:t>
            </a:r>
          </a:p>
          <a:p>
            <a:r>
              <a:rPr lang="en-GB" sz="2000" dirty="0" smtClean="0"/>
              <a:t>Example: Marketing: increase the sales places with the sales representatives from £50,000 to £52,000 per quarter.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344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1 – 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Read the Business Aims and Objectives section of your notes – highlight / make a note of key information</a:t>
            </a:r>
          </a:p>
          <a:p>
            <a:endParaRPr lang="en-GB" sz="2800" dirty="0"/>
          </a:p>
          <a:p>
            <a:r>
              <a:rPr lang="en-GB" sz="2800" dirty="0" smtClean="0"/>
              <a:t>Work with the person next to you to complete Question 1 of the handout</a:t>
            </a:r>
            <a:endParaRPr lang="en-GB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9766300" y="6083300"/>
            <a:ext cx="2120900" cy="5842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3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 work for Tuesday 6</a:t>
            </a:r>
            <a:r>
              <a:rPr lang="en-GB" baseline="30000" dirty="0" smtClean="0"/>
              <a:t>th</a:t>
            </a:r>
            <a:r>
              <a:rPr lang="en-GB" dirty="0" smtClean="0"/>
              <a:t> Nove</a:t>
            </a:r>
            <a:r>
              <a:rPr lang="en-GB" dirty="0" smtClean="0"/>
              <a:t>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Read and summarise pages 598 to 600 of HJR (Aims and Visions Chapter).</a:t>
            </a:r>
          </a:p>
          <a:p>
            <a:endParaRPr lang="en-GB" sz="2400" dirty="0"/>
          </a:p>
          <a:p>
            <a:r>
              <a:rPr lang="en-GB" sz="2400" dirty="0" smtClean="0"/>
              <a:t>Bring your summary notes in to lesson on Tuesday 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November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27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DA81A8-E155-4E2E-B20F-EB007C0D3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7B2D4CD-6A5B-4C00-9329-CCEACCDDCBE9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AB5CF70-2E98-466A-BCA7-616465B031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781</TotalTime>
  <Words>484</Words>
  <Application>Microsoft Office PowerPoint</Application>
  <PresentationFormat>Widescreen</PresentationFormat>
  <Paragraphs>78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Aims and Objectives</vt:lpstr>
      <vt:lpstr>Learning Objectives</vt:lpstr>
      <vt:lpstr>Key terms</vt:lpstr>
      <vt:lpstr>Aims</vt:lpstr>
      <vt:lpstr>Objectives</vt:lpstr>
      <vt:lpstr>Why are SMART objectives important?</vt:lpstr>
      <vt:lpstr>Objectives: corporate and functional</vt:lpstr>
      <vt:lpstr>Activity 1 – Aims and Objectives</vt:lpstr>
      <vt:lpstr>Prep work for Tuesday 6th November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and Objectives</dc:title>
  <dc:creator>Rebecca Crumpton</dc:creator>
  <cp:lastModifiedBy>Rebecca Crumpton</cp:lastModifiedBy>
  <cp:revision>48</cp:revision>
  <cp:lastPrinted>2017-10-30T14:22:47Z</cp:lastPrinted>
  <dcterms:created xsi:type="dcterms:W3CDTF">2016-08-23T12:27:51Z</dcterms:created>
  <dcterms:modified xsi:type="dcterms:W3CDTF">2018-11-02T14:13:09Z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