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6" r:id="rId5"/>
    <p:sldId id="258" r:id="rId6"/>
    <p:sldId id="259" r:id="rId7"/>
    <p:sldId id="257" r:id="rId8"/>
    <p:sldId id="267" r:id="rId9"/>
    <p:sldId id="273" r:id="rId10"/>
    <p:sldId id="269" r:id="rId11"/>
    <p:sldId id="275" r:id="rId12"/>
    <p:sldId id="271" r:id="rId13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664" autoAdjust="0"/>
    <p:restoredTop sz="77614" autoAdjust="0"/>
  </p:normalViewPr>
  <p:slideViewPr>
    <p:cSldViewPr snapToGrid="0">
      <p:cViewPr varScale="1">
        <p:scale>
          <a:sx n="70" d="100"/>
          <a:sy n="70" d="100"/>
        </p:scale>
        <p:origin x="10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BF0FD6-27D2-4488-8B11-F3AB159FDF5D}" type="datetimeFigureOut">
              <a:rPr lang="en-GB" smtClean="0"/>
              <a:t>02/11/2018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75CABC-BB56-4BA5-984A-F5EECEA851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92510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82A902-AE6E-4F53-943B-C380FF5F34A8}" type="datetimeFigureOut">
              <a:rPr lang="en-GB" smtClean="0"/>
              <a:t>02/11/2018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97741A-9F3E-403B-BEDF-6025107E0B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3623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5-10</a:t>
            </a:r>
            <a:r>
              <a:rPr lang="en-GB" baseline="0" dirty="0" smtClean="0"/>
              <a:t> mins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7741A-9F3E-403B-BEDF-6025107E0B4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80017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Key terms are in</a:t>
            </a:r>
            <a:r>
              <a:rPr lang="en-GB" baseline="0" dirty="0" smtClean="0"/>
              <a:t> bold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7741A-9F3E-403B-BEDF-6025107E0B4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82870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7741A-9F3E-403B-BEDF-6025107E0B4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11010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Briefly</a:t>
            </a:r>
            <a:r>
              <a:rPr lang="en-GB" baseline="0" dirty="0" smtClean="0"/>
              <a:t> d</a:t>
            </a:r>
            <a:r>
              <a:rPr lang="en-GB" dirty="0" smtClean="0"/>
              <a:t>iscuss</a:t>
            </a:r>
            <a:r>
              <a:rPr lang="en-GB" baseline="0" dirty="0" smtClean="0"/>
              <a:t> with class, </a:t>
            </a:r>
          </a:p>
          <a:p>
            <a:pPr marL="171450" indent="-171450">
              <a:buFontTx/>
              <a:buChar char="-"/>
            </a:pPr>
            <a:r>
              <a:rPr lang="en-GB" baseline="0" dirty="0" smtClean="0"/>
              <a:t>Which stakeholders would be concerned with which objectives?</a:t>
            </a:r>
          </a:p>
          <a:p>
            <a:pPr marL="171450" indent="-171450">
              <a:buFontTx/>
              <a:buChar char="-"/>
            </a:pPr>
            <a:r>
              <a:rPr lang="en-GB" baseline="0" dirty="0" smtClean="0"/>
              <a:t>How might this cause conflict?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7741A-9F3E-403B-BEDF-6025107E0B47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88151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7741A-9F3E-403B-BEDF-6025107E0B47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4083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In </a:t>
            </a:r>
            <a:r>
              <a:rPr lang="en-GB" dirty="0" err="1" smtClean="0"/>
              <a:t>Uk</a:t>
            </a:r>
            <a:r>
              <a:rPr lang="en-GB" baseline="0" dirty="0" smtClean="0"/>
              <a:t> Corporate objectives tend to be financial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7741A-9F3E-403B-BEDF-6025107E0B47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53279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86937" y="299434"/>
            <a:ext cx="8915399" cy="1014211"/>
          </a:xfrm>
        </p:spPr>
        <p:txBody>
          <a:bodyPr/>
          <a:lstStyle/>
          <a:p>
            <a:r>
              <a:rPr lang="en-GB" dirty="0" smtClean="0"/>
              <a:t>Aims and Objectives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46790" y="1454630"/>
            <a:ext cx="8915399" cy="5165112"/>
          </a:xfrm>
        </p:spPr>
        <p:txBody>
          <a:bodyPr>
            <a:normAutofit/>
          </a:bodyPr>
          <a:lstStyle/>
          <a:p>
            <a:r>
              <a:rPr lang="en-GB" sz="2400" b="1" u="sng" dirty="0" smtClean="0"/>
              <a:t>Getting started</a:t>
            </a:r>
            <a:r>
              <a:rPr lang="en-GB" sz="2400" dirty="0" smtClean="0"/>
              <a:t>:</a:t>
            </a:r>
          </a:p>
          <a:p>
            <a:r>
              <a:rPr lang="en-GB" sz="2400" dirty="0" smtClean="0"/>
              <a:t>What do you remember about business aims and objectives from your first year…?</a:t>
            </a:r>
          </a:p>
          <a:p>
            <a:endParaRPr lang="en-GB" sz="2400" dirty="0" smtClean="0"/>
          </a:p>
          <a:p>
            <a:r>
              <a:rPr lang="en-GB" sz="2400" dirty="0" smtClean="0"/>
              <a:t>Thinking points….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What is the </a:t>
            </a:r>
            <a:r>
              <a:rPr lang="en-GB" u="sng" dirty="0" smtClean="0"/>
              <a:t>main</a:t>
            </a:r>
            <a:r>
              <a:rPr lang="en-GB" dirty="0" smtClean="0"/>
              <a:t> aim of a business?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Can a business have more than one aim? If you believe so, come up with an example.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Are aims and objectives the same?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How might various stakeholders influence a business aims?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968788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05169"/>
            <a:ext cx="8911687" cy="882718"/>
          </a:xfrm>
        </p:spPr>
        <p:txBody>
          <a:bodyPr>
            <a:normAutofit/>
          </a:bodyPr>
          <a:lstStyle/>
          <a:p>
            <a:r>
              <a:rPr lang="en-GB" sz="4000" dirty="0" smtClean="0"/>
              <a:t>Learning Objectives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479997"/>
            <a:ext cx="8915400" cy="37776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dirty="0" smtClean="0"/>
              <a:t>Today:</a:t>
            </a:r>
          </a:p>
          <a:p>
            <a:r>
              <a:rPr lang="en-GB" sz="2400" dirty="0" smtClean="0"/>
              <a:t>Explain the role of </a:t>
            </a:r>
            <a:r>
              <a:rPr lang="en-GB" sz="2400" b="1" dirty="0" smtClean="0"/>
              <a:t>vision statements </a:t>
            </a:r>
            <a:r>
              <a:rPr lang="en-GB" sz="2400" dirty="0" smtClean="0"/>
              <a:t>and their relationship to a business’ </a:t>
            </a:r>
            <a:r>
              <a:rPr lang="en-GB" sz="2400" b="1" dirty="0" smtClean="0"/>
              <a:t>aims</a:t>
            </a:r>
          </a:p>
          <a:p>
            <a:r>
              <a:rPr lang="en-GB" sz="2400" dirty="0" smtClean="0"/>
              <a:t>Explain how </a:t>
            </a:r>
            <a:r>
              <a:rPr lang="en-GB" sz="2400" b="1" dirty="0" smtClean="0"/>
              <a:t>objectives</a:t>
            </a:r>
            <a:r>
              <a:rPr lang="en-GB" sz="2400" dirty="0" smtClean="0"/>
              <a:t> are used by a business in order to achieve its aims</a:t>
            </a:r>
          </a:p>
          <a:p>
            <a:r>
              <a:rPr lang="en-GB" sz="2400" dirty="0" smtClean="0"/>
              <a:t>Explain what is meant by </a:t>
            </a:r>
            <a:r>
              <a:rPr lang="en-GB" sz="2400" b="1" dirty="0" smtClean="0"/>
              <a:t>SMART objectives</a:t>
            </a:r>
          </a:p>
          <a:p>
            <a:endParaRPr lang="en-GB" sz="2400" dirty="0"/>
          </a:p>
          <a:p>
            <a:pPr marL="0" indent="0">
              <a:buNone/>
            </a:pPr>
            <a:r>
              <a:rPr lang="en-GB" dirty="0" smtClean="0"/>
              <a:t>Thursday:</a:t>
            </a:r>
          </a:p>
          <a:p>
            <a:r>
              <a:rPr lang="en-GB" dirty="0" smtClean="0"/>
              <a:t>Explain the role and purpose of </a:t>
            </a:r>
            <a:r>
              <a:rPr lang="en-GB" b="1" dirty="0" smtClean="0"/>
              <a:t>mission statements</a:t>
            </a:r>
          </a:p>
          <a:p>
            <a:r>
              <a:rPr lang="en-GB" dirty="0" smtClean="0"/>
              <a:t>Evaluate vision statements, objectives and mission statements and their impact on a business and its stakeholders</a:t>
            </a:r>
          </a:p>
          <a:p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1010863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7214" y="443805"/>
            <a:ext cx="8911687" cy="676656"/>
          </a:xfrm>
        </p:spPr>
        <p:txBody>
          <a:bodyPr/>
          <a:lstStyle/>
          <a:p>
            <a:r>
              <a:rPr lang="en-GB" dirty="0" smtClean="0"/>
              <a:t>Key terms</a:t>
            </a:r>
            <a:endParaRPr lang="en-GB" dirty="0"/>
          </a:p>
        </p:txBody>
      </p:sp>
      <p:pic>
        <p:nvPicPr>
          <p:cNvPr id="4" name="Picture 3"/>
          <p:cNvPicPr/>
          <p:nvPr/>
        </p:nvPicPr>
        <p:blipFill rotWithShape="1">
          <a:blip r:embed="rId3"/>
          <a:srcRect t="1643"/>
          <a:stretch/>
        </p:blipFill>
        <p:spPr bwMode="auto">
          <a:xfrm>
            <a:off x="207952" y="1288952"/>
            <a:ext cx="11850210" cy="530986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570044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6638" y="392290"/>
            <a:ext cx="8911687" cy="676656"/>
          </a:xfrm>
        </p:spPr>
        <p:txBody>
          <a:bodyPr/>
          <a:lstStyle/>
          <a:p>
            <a:r>
              <a:rPr lang="en-GB" dirty="0" smtClean="0"/>
              <a:t>Aims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2925" y="1296473"/>
            <a:ext cx="8915400" cy="37776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dirty="0" smtClean="0"/>
              <a:t>What the business intends to achieve in the </a:t>
            </a:r>
            <a:r>
              <a:rPr lang="en-GB" sz="2400" b="1" u="sng" dirty="0" smtClean="0"/>
              <a:t>long term</a:t>
            </a:r>
            <a:r>
              <a:rPr lang="en-GB" sz="2400" b="1" dirty="0" smtClean="0"/>
              <a:t> </a:t>
            </a:r>
            <a:r>
              <a:rPr lang="en-GB" sz="2400" dirty="0" smtClean="0"/>
              <a:t>(i.e. its purpose). Aims are </a:t>
            </a:r>
            <a:r>
              <a:rPr lang="en-GB" sz="2400" b="1" dirty="0" smtClean="0"/>
              <a:t>qualitative</a:t>
            </a:r>
            <a:r>
              <a:rPr lang="en-GB" sz="2400" dirty="0" smtClean="0"/>
              <a:t>.</a:t>
            </a:r>
          </a:p>
          <a:p>
            <a:r>
              <a:rPr lang="en-GB" sz="2400" dirty="0" smtClean="0"/>
              <a:t>Maximise profit</a:t>
            </a:r>
          </a:p>
          <a:p>
            <a:r>
              <a:rPr lang="en-GB" sz="2400" dirty="0" smtClean="0"/>
              <a:t>Maximise shareholder value</a:t>
            </a:r>
          </a:p>
          <a:p>
            <a:r>
              <a:rPr lang="en-GB" sz="2400" dirty="0" smtClean="0"/>
              <a:t>Survival</a:t>
            </a:r>
          </a:p>
          <a:p>
            <a:r>
              <a:rPr lang="en-GB" sz="2400" dirty="0" smtClean="0"/>
              <a:t>Maximise sales revenue</a:t>
            </a:r>
          </a:p>
          <a:p>
            <a:r>
              <a:rPr lang="en-GB" sz="2400" dirty="0" smtClean="0"/>
              <a:t>Growth</a:t>
            </a:r>
          </a:p>
          <a:p>
            <a:r>
              <a:rPr lang="en-GB" sz="2400" dirty="0" smtClean="0"/>
              <a:t>Customer welfare</a:t>
            </a:r>
          </a:p>
          <a:p>
            <a:r>
              <a:rPr lang="en-GB" sz="2400" dirty="0" smtClean="0"/>
              <a:t>Employee benefits</a:t>
            </a:r>
          </a:p>
          <a:p>
            <a:r>
              <a:rPr lang="en-GB" sz="2400" dirty="0" smtClean="0"/>
              <a:t>Corporate social responsibility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77857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9061" y="147591"/>
            <a:ext cx="8911687" cy="676656"/>
          </a:xfrm>
        </p:spPr>
        <p:txBody>
          <a:bodyPr/>
          <a:lstStyle/>
          <a:p>
            <a:r>
              <a:rPr lang="en-GB" dirty="0" smtClean="0"/>
              <a:t>Objectives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5348" y="961623"/>
            <a:ext cx="8915400" cy="3777622"/>
          </a:xfrm>
        </p:spPr>
        <p:txBody>
          <a:bodyPr>
            <a:noAutofit/>
          </a:bodyPr>
          <a:lstStyle/>
          <a:p>
            <a:r>
              <a:rPr lang="en-GB" sz="2400" dirty="0" smtClean="0"/>
              <a:t>Practical and measurable (quantitative) medium/short term targets of how to achieve the business aims </a:t>
            </a:r>
          </a:p>
          <a:p>
            <a:pPr marL="0" indent="0">
              <a:buNone/>
            </a:pPr>
            <a:r>
              <a:rPr lang="en-GB" sz="2400" i="1" dirty="0" smtClean="0"/>
              <a:t>	(e.g. to grow market share in North America by 5% over 	the next 12 months….which aim does this relate to?).</a:t>
            </a:r>
          </a:p>
          <a:p>
            <a:endParaRPr lang="en-GB" sz="2400" dirty="0"/>
          </a:p>
          <a:p>
            <a:r>
              <a:rPr lang="en-GB" sz="2400" dirty="0"/>
              <a:t>Objectives should be SMART</a:t>
            </a:r>
          </a:p>
          <a:p>
            <a:pPr lvl="1"/>
            <a:r>
              <a:rPr lang="en-GB" sz="2000" b="1" dirty="0" smtClean="0">
                <a:solidFill>
                  <a:srgbClr val="00B0F0"/>
                </a:solidFill>
              </a:rPr>
              <a:t>S</a:t>
            </a:r>
            <a:r>
              <a:rPr lang="en-GB" sz="2000" dirty="0" smtClean="0"/>
              <a:t> – specific – they must set out clearly what a business is attempting to achieve</a:t>
            </a:r>
          </a:p>
          <a:p>
            <a:pPr lvl="1"/>
            <a:r>
              <a:rPr lang="en-GB" sz="2000" b="1" dirty="0">
                <a:solidFill>
                  <a:srgbClr val="00B0F0"/>
                </a:solidFill>
              </a:rPr>
              <a:t>M</a:t>
            </a:r>
            <a:r>
              <a:rPr lang="en-GB" sz="2000" dirty="0" smtClean="0"/>
              <a:t> – measurable – quantifiable, they must be capable of being measured to judge whether they have been achieved</a:t>
            </a:r>
          </a:p>
          <a:p>
            <a:pPr lvl="1"/>
            <a:r>
              <a:rPr lang="en-GB" sz="2000" b="1" dirty="0">
                <a:solidFill>
                  <a:srgbClr val="00B0F0"/>
                </a:solidFill>
              </a:rPr>
              <a:t>A</a:t>
            </a:r>
            <a:r>
              <a:rPr lang="en-GB" sz="2000" dirty="0" smtClean="0"/>
              <a:t> – agreed – everyone involved in achieving the objective must have agreed and understood it</a:t>
            </a:r>
          </a:p>
          <a:p>
            <a:pPr lvl="1"/>
            <a:r>
              <a:rPr lang="en-GB" sz="2000" b="1" dirty="0">
                <a:solidFill>
                  <a:srgbClr val="00B0F0"/>
                </a:solidFill>
              </a:rPr>
              <a:t>R</a:t>
            </a:r>
            <a:r>
              <a:rPr lang="en-GB" sz="2000" dirty="0" smtClean="0"/>
              <a:t> – realistic – achievable and not in conflict with other objectives</a:t>
            </a:r>
          </a:p>
          <a:p>
            <a:pPr lvl="1"/>
            <a:r>
              <a:rPr lang="en-GB" sz="2000" b="1" dirty="0">
                <a:solidFill>
                  <a:srgbClr val="00B0F0"/>
                </a:solidFill>
              </a:rPr>
              <a:t>T</a:t>
            </a:r>
            <a:r>
              <a:rPr lang="en-GB" sz="2000" dirty="0" smtClean="0"/>
              <a:t> – time bound – based on an explicit timescale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779062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are SMART objectives important?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2925" y="1760113"/>
            <a:ext cx="8915400" cy="3777622"/>
          </a:xfrm>
        </p:spPr>
        <p:txBody>
          <a:bodyPr>
            <a:noAutofit/>
          </a:bodyPr>
          <a:lstStyle/>
          <a:p>
            <a:r>
              <a:rPr lang="en-GB" sz="2400" dirty="0"/>
              <a:t>E</a:t>
            </a:r>
            <a:r>
              <a:rPr lang="en-GB" sz="2400" dirty="0" smtClean="0"/>
              <a:t>veryone interprets the objective in the same way.</a:t>
            </a:r>
          </a:p>
          <a:p>
            <a:endParaRPr lang="en-GB" sz="2400" dirty="0"/>
          </a:p>
          <a:p>
            <a:r>
              <a:rPr lang="en-GB" sz="2400" dirty="0"/>
              <a:t>C</a:t>
            </a:r>
            <a:r>
              <a:rPr lang="en-GB" sz="2400" dirty="0" smtClean="0"/>
              <a:t>ommon view of what is to be achieved.</a:t>
            </a:r>
          </a:p>
          <a:p>
            <a:endParaRPr lang="en-GB" sz="2400" dirty="0"/>
          </a:p>
          <a:p>
            <a:r>
              <a:rPr lang="en-GB" sz="2400" dirty="0" smtClean="0"/>
              <a:t>Unrealistic targets can be demotivating and counter productive.</a:t>
            </a:r>
          </a:p>
          <a:p>
            <a:endParaRPr lang="en-GB" sz="2400" dirty="0"/>
          </a:p>
          <a:p>
            <a:r>
              <a:rPr lang="en-GB" sz="2400" dirty="0" smtClean="0"/>
              <a:t>If they have not been agreed by all parties, they are less likely to be supported by all.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547301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6559" y="272088"/>
            <a:ext cx="8911687" cy="676656"/>
          </a:xfrm>
        </p:spPr>
        <p:txBody>
          <a:bodyPr/>
          <a:lstStyle/>
          <a:p>
            <a:r>
              <a:rPr lang="en-GB" dirty="0" smtClean="0"/>
              <a:t>Objectives: corporate and functional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2846" y="1206321"/>
            <a:ext cx="8915400" cy="37776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000" dirty="0" smtClean="0">
                <a:solidFill>
                  <a:srgbClr val="00B0F0"/>
                </a:solidFill>
              </a:rPr>
              <a:t>Corporate objectives</a:t>
            </a:r>
          </a:p>
          <a:p>
            <a:r>
              <a:rPr lang="en-GB" sz="2000" dirty="0" smtClean="0"/>
              <a:t>These are the goals or targets of the </a:t>
            </a:r>
            <a:r>
              <a:rPr lang="en-GB" sz="2000" u="sng" dirty="0" smtClean="0"/>
              <a:t>whole organisation</a:t>
            </a:r>
            <a:r>
              <a:rPr lang="en-GB" sz="2000" dirty="0" smtClean="0"/>
              <a:t>, usually based on its mission or aims.</a:t>
            </a:r>
          </a:p>
          <a:p>
            <a:r>
              <a:rPr lang="en-GB" sz="2000" dirty="0" smtClean="0"/>
              <a:t>Set by the most senior management and directors.</a:t>
            </a:r>
          </a:p>
          <a:p>
            <a:r>
              <a:rPr lang="en-GB" sz="2000" dirty="0" smtClean="0"/>
              <a:t>Example: For carbon emissions from company operations to fall by 15 per cent over the next five years.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 smtClean="0">
                <a:solidFill>
                  <a:srgbClr val="00B0F0"/>
                </a:solidFill>
              </a:rPr>
              <a:t>Functional objectives</a:t>
            </a:r>
          </a:p>
          <a:p>
            <a:r>
              <a:rPr lang="en-GB" sz="2000" dirty="0"/>
              <a:t>Most medium to large business are organised into different departments based on the functions of those departments (e.g. Marketing, Finance, HR and Operations</a:t>
            </a:r>
            <a:r>
              <a:rPr lang="en-GB" sz="2000" dirty="0" smtClean="0"/>
              <a:t>).</a:t>
            </a:r>
          </a:p>
          <a:p>
            <a:r>
              <a:rPr lang="en-GB" sz="2000" dirty="0" smtClean="0"/>
              <a:t>Each department will have their own goals or targets to achieve which are based on the wider corporate objectives.</a:t>
            </a:r>
          </a:p>
          <a:p>
            <a:r>
              <a:rPr lang="en-GB" sz="2000" dirty="0" smtClean="0"/>
              <a:t>Example: Marketing: increase the sales places with the sales representatives from £50,000 to £52,000 per quarter.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934485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Activity 1 – Aims and Objectives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Read the Business Aims and Objectives section of your notes – highlight / make a note of key information</a:t>
            </a:r>
          </a:p>
          <a:p>
            <a:endParaRPr lang="en-GB" sz="2800" dirty="0"/>
          </a:p>
          <a:p>
            <a:r>
              <a:rPr lang="en-GB" sz="2800" dirty="0" smtClean="0"/>
              <a:t>Work with the person next to you to complete Question 1 of the handout</a:t>
            </a:r>
            <a:endParaRPr lang="en-GB" sz="2800" dirty="0"/>
          </a:p>
        </p:txBody>
      </p:sp>
      <p:sp>
        <p:nvSpPr>
          <p:cNvPr id="4" name="Rounded Rectangle 3"/>
          <p:cNvSpPr/>
          <p:nvPr/>
        </p:nvSpPr>
        <p:spPr>
          <a:xfrm>
            <a:off x="9766300" y="6083300"/>
            <a:ext cx="2120900" cy="584200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20 minutes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6300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Prep work for Tuesday 6</a:t>
            </a:r>
            <a:r>
              <a:rPr lang="en-GB" baseline="30000" dirty="0" smtClean="0"/>
              <a:t>th</a:t>
            </a:r>
            <a:r>
              <a:rPr lang="en-GB" dirty="0" smtClean="0"/>
              <a:t> Nove</a:t>
            </a:r>
            <a:r>
              <a:rPr lang="en-GB" dirty="0" smtClean="0"/>
              <a:t>mber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Read and summarise pages 598 to 600 of HJR (Aims and Visions Chapter).</a:t>
            </a:r>
          </a:p>
          <a:p>
            <a:endParaRPr lang="en-GB" sz="2400" dirty="0"/>
          </a:p>
          <a:p>
            <a:r>
              <a:rPr lang="en-GB" sz="2400" dirty="0" smtClean="0"/>
              <a:t>Bring your summary notes in to lesson on Tuesday 6</a:t>
            </a:r>
            <a:r>
              <a:rPr lang="en-GB" sz="2400" baseline="30000" dirty="0" smtClean="0"/>
              <a:t>th</a:t>
            </a:r>
            <a:r>
              <a:rPr lang="en-GB" sz="2400" dirty="0" smtClean="0"/>
              <a:t> November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222787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ED74B73EA9ED4C4C8C2F8846BE81B58F" ma:contentTypeVersion="1" ma:contentTypeDescription="Create a new PowerPoint document" ma:contentTypeScope="" ma:versionID="0bd2b28df0d9f8508218a1968f5c321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6DA81A8-E155-4E2E-B20F-EB007C0D3B8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7B2D4CD-6A5B-4C00-9329-CCEACCDDCBE9}">
  <ds:schemaRefs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purl.org/dc/dcmitype/"/>
    <ds:schemaRef ds:uri="http://schemas.microsoft.com/office/2006/documentManagement/types"/>
    <ds:schemaRef ds:uri="http://www.w3.org/XML/1998/namespace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3AB5CF70-2E98-466A-BCA7-616465B0316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781</TotalTime>
  <Words>484</Words>
  <Application>Microsoft Office PowerPoint</Application>
  <PresentationFormat>Widescreen</PresentationFormat>
  <Paragraphs>78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Century Gothic</vt:lpstr>
      <vt:lpstr>Wingdings 3</vt:lpstr>
      <vt:lpstr>Wisp</vt:lpstr>
      <vt:lpstr>Aims and Objectives</vt:lpstr>
      <vt:lpstr>Learning Objectives</vt:lpstr>
      <vt:lpstr>Key terms</vt:lpstr>
      <vt:lpstr>Aims</vt:lpstr>
      <vt:lpstr>Objectives</vt:lpstr>
      <vt:lpstr>Why are SMART objectives important?</vt:lpstr>
      <vt:lpstr>Objectives: corporate and functional</vt:lpstr>
      <vt:lpstr>Activity 1 – Aims and Objectives</vt:lpstr>
      <vt:lpstr>Prep work for Tuesday 6th November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Aims and Objectives</dc:title>
  <dc:creator>Rebecca Crumpton</dc:creator>
  <cp:lastModifiedBy>Rebecca Crumpton</cp:lastModifiedBy>
  <cp:revision>48</cp:revision>
  <cp:lastPrinted>2017-10-30T14:22:47Z</cp:lastPrinted>
  <dcterms:created xsi:type="dcterms:W3CDTF">2016-08-23T12:27:51Z</dcterms:created>
  <dcterms:modified xsi:type="dcterms:W3CDTF">2018-11-02T14:13:09Z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0x010100EA90949D6391244A906844C304818D4E00ED74B73EA9ED4C4C8C2F8846BE81B58F</vt:lpwstr>
  </property>
</Properties>
</file>