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6" r:id="rId5"/>
    <p:sldId id="259" r:id="rId6"/>
    <p:sldId id="264" r:id="rId7"/>
    <p:sldId id="265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7" autoAdjust="0"/>
    <p:restoredTop sz="75892" autoAdjust="0"/>
  </p:normalViewPr>
  <p:slideViewPr>
    <p:cSldViewPr snapToGrid="0">
      <p:cViewPr varScale="1">
        <p:scale>
          <a:sx n="79" d="100"/>
          <a:sy n="79" d="100"/>
        </p:scale>
        <p:origin x="3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9BFE7-3E9A-4155-A583-00DC9BE437BC}" type="datetimeFigureOut">
              <a:rPr lang="en-GB" smtClean="0"/>
              <a:t>28/09/2016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6B14E-0AD7-4C8C-85FC-8C6153535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18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identify and analyse</a:t>
            </a:r>
            <a:r>
              <a:rPr lang="en-GB" baseline="0" dirty="0" smtClean="0"/>
              <a:t> the </a:t>
            </a:r>
            <a:r>
              <a:rPr lang="en-GB" baseline="0" dirty="0" smtClean="0"/>
              <a:t>INTERNAL </a:t>
            </a:r>
            <a:r>
              <a:rPr lang="en-GB" baseline="0" dirty="0" smtClean="0"/>
              <a:t>strengths and weaknesses of a business as well as the EXTERNAL opportunities and threats (of the external business and economic environment)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6B14E-0AD7-4C8C-85FC-8C61535350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32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6B14E-0AD7-4C8C-85FC-8C61535350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69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38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Threat: </a:t>
            </a:r>
            <a:r>
              <a:rPr lang="en-US" dirty="0" smtClean="0"/>
              <a:t>For every perceived threat, the same change present an opportunity for business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6B14E-0AD7-4C8C-85FC-8C61535350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446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6B14E-0AD7-4C8C-85FC-8C61535350A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505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051560"/>
            <a:ext cx="8915399" cy="2262781"/>
          </a:xfrm>
        </p:spPr>
        <p:txBody>
          <a:bodyPr/>
          <a:lstStyle/>
          <a:p>
            <a:r>
              <a:rPr lang="en-GB" dirty="0" smtClean="0"/>
              <a:t>SWOT ANALYSIS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3359700"/>
            <a:ext cx="8915399" cy="279726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What is the purpose of a SWOT analysis?</a:t>
            </a:r>
          </a:p>
          <a:p>
            <a:endParaRPr lang="en-GB" sz="2800" dirty="0"/>
          </a:p>
          <a:p>
            <a:r>
              <a:rPr lang="en-GB" sz="2800" dirty="0" smtClean="0"/>
              <a:t>When is SWOT used?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4612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Explain the purpose of SWOT analysis and when it is used. </a:t>
            </a:r>
          </a:p>
          <a:p>
            <a:endParaRPr lang="en-GB" sz="2400" dirty="0"/>
          </a:p>
          <a:p>
            <a:r>
              <a:rPr lang="en-GB" sz="2400" dirty="0" smtClean="0"/>
              <a:t>Be able to apply a SWOT analysis to a business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1734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4546"/>
          </a:xfrm>
        </p:spPr>
        <p:txBody>
          <a:bodyPr>
            <a:normAutofit/>
          </a:bodyPr>
          <a:lstStyle/>
          <a:p>
            <a:r>
              <a:rPr lang="en-GB" sz="4000" dirty="0" smtClean="0"/>
              <a:t>SWOT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311493"/>
              </p:ext>
            </p:extLst>
          </p:nvPr>
        </p:nvGraphicFramePr>
        <p:xfrm>
          <a:off x="2589212" y="1645412"/>
          <a:ext cx="8915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971800"/>
                <a:gridCol w="2971800"/>
              </a:tblGrid>
              <a:tr h="370840"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POSTIVE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NEGATIVE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INTERNAL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Strengths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Weaknesses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EXTERNAL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Opportunities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Threats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53759" y="3670451"/>
            <a:ext cx="92004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Purpose</a:t>
            </a:r>
            <a:r>
              <a:rPr lang="en-GB" sz="2400" dirty="0" smtClean="0"/>
              <a:t>: SWOT aims to discover: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What the business does better than its competitors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What competitors do better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Whether it is making the  most of the opportunities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How a business should respond to changed in its external environment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2477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614" y="1417924"/>
            <a:ext cx="8915400" cy="3777622"/>
          </a:xfrm>
        </p:spPr>
        <p:txBody>
          <a:bodyPr>
            <a:normAutofit/>
          </a:bodyPr>
          <a:lstStyle/>
          <a:p>
            <a:r>
              <a:rPr lang="en-GB" sz="2000" dirty="0" smtClean="0"/>
              <a:t>Should be more than a list</a:t>
            </a:r>
          </a:p>
          <a:p>
            <a:endParaRPr lang="en-GB" sz="2000" dirty="0"/>
          </a:p>
          <a:p>
            <a:r>
              <a:rPr lang="en-GB" sz="2000" dirty="0" smtClean="0"/>
              <a:t>It is an analytical tool to support strategic decisions</a:t>
            </a:r>
          </a:p>
          <a:p>
            <a:endParaRPr lang="en-GB" sz="2000" dirty="0"/>
          </a:p>
          <a:p>
            <a:r>
              <a:rPr lang="en-GB" sz="2000" dirty="0" smtClean="0"/>
              <a:t>Strategy should be devised around strengths and opportunities</a:t>
            </a:r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2916195" y="4226010"/>
            <a:ext cx="1902940" cy="44484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MATCH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2916195" y="5048594"/>
            <a:ext cx="1902940" cy="44484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Strengths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2916195" y="5999056"/>
            <a:ext cx="1902940" cy="44484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Opportunities</a:t>
            </a:r>
            <a:endParaRPr lang="en-GB" dirty="0"/>
          </a:p>
        </p:txBody>
      </p:sp>
      <p:cxnSp>
        <p:nvCxnSpPr>
          <p:cNvPr id="8" name="Straight Arrow Connector 7"/>
          <p:cNvCxnSpPr>
            <a:endCxn id="6" idx="0"/>
          </p:cNvCxnSpPr>
          <p:nvPr/>
        </p:nvCxnSpPr>
        <p:spPr>
          <a:xfrm>
            <a:off x="3867665" y="5491651"/>
            <a:ext cx="0" cy="507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301929" y="4226010"/>
            <a:ext cx="1902940" cy="44484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Convert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7301929" y="5029519"/>
            <a:ext cx="1902940" cy="44484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Weaknesses</a:t>
            </a:r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7301929" y="5999055"/>
            <a:ext cx="1902940" cy="44484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Strengths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288486" y="5491650"/>
            <a:ext cx="0" cy="507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16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How to use SWOT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99616"/>
            <a:ext cx="8915400" cy="498652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2400" dirty="0" smtClean="0"/>
              <a:t>Internal analysis</a:t>
            </a:r>
          </a:p>
          <a:p>
            <a:pPr lvl="1">
              <a:defRPr/>
            </a:pPr>
            <a:r>
              <a:rPr lang="en-GB" sz="2000" dirty="0"/>
              <a:t>Current resources</a:t>
            </a:r>
          </a:p>
          <a:p>
            <a:pPr lvl="1">
              <a:defRPr/>
            </a:pPr>
            <a:r>
              <a:rPr lang="en-GB" sz="2000" dirty="0"/>
              <a:t>How well they are managed</a:t>
            </a:r>
          </a:p>
          <a:p>
            <a:pPr lvl="1">
              <a:defRPr/>
            </a:pPr>
            <a:r>
              <a:rPr lang="en-GB" sz="2000" dirty="0"/>
              <a:t>Do they match up to the demands of the market and the competition</a:t>
            </a:r>
            <a:r>
              <a:rPr lang="en-GB" sz="2000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en-GB" sz="2400" dirty="0" smtClean="0"/>
              <a:t>External analysis</a:t>
            </a:r>
          </a:p>
          <a:p>
            <a:pPr lvl="1"/>
            <a:r>
              <a:rPr lang="en-GB" sz="2000" dirty="0" smtClean="0"/>
              <a:t>Gather data on market, competitor activities, economic outlook, environmental impact (PESTLE)</a:t>
            </a:r>
          </a:p>
          <a:p>
            <a:pPr lvl="1">
              <a:defRPr/>
            </a:pPr>
            <a:r>
              <a:rPr lang="en-GB" sz="2000" dirty="0"/>
              <a:t>Possibilities for development in different directions in the future</a:t>
            </a:r>
          </a:p>
          <a:p>
            <a:pPr>
              <a:buFont typeface="+mj-lt"/>
              <a:buAutoNum type="arabicPeriod"/>
            </a:pPr>
            <a:r>
              <a:rPr lang="en-GB" sz="2400" dirty="0" smtClean="0"/>
              <a:t>Prepare SWOT table</a:t>
            </a:r>
          </a:p>
          <a:p>
            <a:pPr>
              <a:buFont typeface="+mj-lt"/>
              <a:buAutoNum type="arabicPeriod"/>
            </a:pPr>
            <a:r>
              <a:rPr lang="en-GB" sz="2400" dirty="0" smtClean="0"/>
              <a:t>Use SWOT to develop a strategic plan</a:t>
            </a:r>
          </a:p>
        </p:txBody>
      </p:sp>
    </p:spTree>
    <p:extLst>
      <p:ext uri="{BB962C8B-B14F-4D97-AF65-F5344CB8AC3E}">
        <p14:creationId xmlns:p14="http://schemas.microsoft.com/office/powerpoint/2010/main" val="199413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8330" y="2338382"/>
            <a:ext cx="7786742" cy="3500462"/>
          </a:xfrm>
        </p:spPr>
        <p:txBody>
          <a:bodyPr>
            <a:normAutofit/>
          </a:bodyPr>
          <a:lstStyle/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Highlights current and potential changes in the market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Encourages an outward looking approach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Encourages firms to build upon strengths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Relates the present and future position to market forces and competition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Influences the strategy to achieve aims and objectives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endParaRPr lang="en-GB" sz="2000" b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265113" lvl="1" indent="-265113">
              <a:buNone/>
              <a:defRPr/>
            </a:pPr>
            <a:r>
              <a:rPr lang="en-GB" sz="20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		</a:t>
            </a:r>
            <a:r>
              <a:rPr lang="en-GB" sz="2000" b="1" dirty="0" smtClean="0">
                <a:solidFill>
                  <a:srgbClr val="00B050"/>
                </a:solidFill>
                <a:latin typeface="+mj-lt"/>
              </a:rPr>
              <a:t>An excellent basis for decision making</a:t>
            </a:r>
            <a:endParaRPr lang="en-GB" sz="2000" dirty="0" smtClean="0">
              <a:solidFill>
                <a:srgbClr val="00B050"/>
              </a:solidFill>
              <a:latin typeface="+mj-lt"/>
            </a:endParaRPr>
          </a:p>
          <a:p>
            <a:pPr lvl="1"/>
            <a:endParaRPr lang="en-GB" sz="2000" dirty="0" smtClean="0">
              <a:latin typeface="+mj-lt"/>
            </a:endParaRPr>
          </a:p>
          <a:p>
            <a:pPr lvl="1"/>
            <a:endParaRPr lang="en-GB" sz="2000" dirty="0" smtClean="0">
              <a:latin typeface="+mj-lt"/>
            </a:endParaRPr>
          </a:p>
          <a:p>
            <a:pPr lvl="1"/>
            <a:endParaRPr lang="en-GB" sz="2000" dirty="0" smtClean="0">
              <a:latin typeface="+mj-l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95472" y="1285860"/>
            <a:ext cx="8229600" cy="70410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Advantages of SWOT analysis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63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8330" y="2078738"/>
            <a:ext cx="7786742" cy="3500462"/>
          </a:xfrm>
        </p:spPr>
        <p:txBody>
          <a:bodyPr>
            <a:noAutofit/>
          </a:bodyPr>
          <a:lstStyle/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Time consuming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External factors may change rapidly</a:t>
            </a:r>
          </a:p>
          <a:p>
            <a:pPr marL="265113" lvl="1" indent="-265113">
              <a:buFont typeface="Arial" pitchFamily="34" charset="0"/>
              <a:buChar char="•"/>
              <a:defRPr/>
            </a:pPr>
            <a:endParaRPr lang="en-GB" sz="2000" b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265113" lvl="1" indent="-265113">
              <a:buNone/>
              <a:defRPr/>
            </a:pPr>
            <a:r>
              <a:rPr lang="en-GB" sz="20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		</a:t>
            </a:r>
            <a:r>
              <a:rPr lang="en-GB" sz="2000" b="1" dirty="0" smtClean="0">
                <a:solidFill>
                  <a:srgbClr val="FF0000"/>
                </a:solidFill>
                <a:latin typeface="+mj-lt"/>
              </a:rPr>
              <a:t>Use SWOT results with caution</a:t>
            </a:r>
          </a:p>
          <a:p>
            <a:pPr marL="265113" lvl="1" indent="-265113">
              <a:buNone/>
              <a:defRPr/>
            </a:pPr>
            <a:endParaRPr lang="en-GB" sz="2000" b="1" dirty="0" smtClean="0">
              <a:solidFill>
                <a:srgbClr val="FF0000"/>
              </a:solidFill>
              <a:latin typeface="+mj-lt"/>
            </a:endParaRPr>
          </a:p>
          <a:p>
            <a:pPr marL="265113" lvl="1" indent="-265113">
              <a:buNone/>
              <a:defRPr/>
            </a:pPr>
            <a:r>
              <a:rPr lang="en-GB" sz="2800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	What may have been a strength in the past may turn into a weakness or what was possibly a threat may now provide an opportunity</a:t>
            </a:r>
          </a:p>
          <a:p>
            <a:pPr lvl="1"/>
            <a:endParaRPr lang="en-GB" sz="2000" dirty="0" smtClean="0">
              <a:latin typeface="+mj-lt"/>
            </a:endParaRPr>
          </a:p>
          <a:p>
            <a:pPr lvl="1"/>
            <a:endParaRPr lang="en-GB" sz="2000" dirty="0" smtClean="0">
              <a:latin typeface="+mj-lt"/>
            </a:endParaRPr>
          </a:p>
          <a:p>
            <a:pPr lvl="1"/>
            <a:endParaRPr lang="en-GB" sz="2000" dirty="0" smtClean="0">
              <a:latin typeface="+mj-lt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95472" y="857232"/>
            <a:ext cx="8229600" cy="70410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Disadvantages of SWOT analysis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0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693510" y="402336"/>
            <a:ext cx="12192" cy="61325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 flipV="1">
            <a:off x="2421611" y="3842197"/>
            <a:ext cx="8333232" cy="1219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26590" y="915503"/>
            <a:ext cx="43616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Things the business is good 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Provide a clear advantage over rivals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Distinctive competencies and resources that will help the business achieve its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Strengths serve as a cornerstone of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Strengths should be protected and built upon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80488" y="438829"/>
            <a:ext cx="399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Strengths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00672" y="402336"/>
            <a:ext cx="399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Weaknesses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8699" y="838939"/>
            <a:ext cx="49661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 source of competitive disadvantage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Things the business lacks of does poorly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Places the business at a disadvantage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May hinder or constrain the business in achieving its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Managements should seek ways to reduce or eliminate weaknesses before they are exploited by competition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Weaknesses are areas for improvement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26590" y="3877587"/>
            <a:ext cx="399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Opportunities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0672" y="3877587"/>
            <a:ext cx="399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Threats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13090" y="4419023"/>
            <a:ext cx="43464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An opportunity is any feature of the external environment which creates </a:t>
            </a:r>
            <a:r>
              <a:rPr lang="en-GB" sz="2000" b="1" dirty="0" smtClean="0"/>
              <a:t>positive potential </a:t>
            </a:r>
            <a:r>
              <a:rPr lang="en-GB" sz="2000" dirty="0" smtClean="0"/>
              <a:t>for the business to achieve its objectives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708699" y="4419023"/>
            <a:ext cx="4840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Any external development that may </a:t>
            </a:r>
            <a:r>
              <a:rPr lang="en-GB" sz="2000" b="1" dirty="0" smtClean="0"/>
              <a:t>hinder or prevent </a:t>
            </a:r>
            <a:r>
              <a:rPr lang="en-GB" sz="2000" dirty="0" smtClean="0"/>
              <a:t>the business form </a:t>
            </a:r>
            <a:r>
              <a:rPr lang="en-GB" sz="2000" b="1" dirty="0" smtClean="0"/>
              <a:t>achieving its objectives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603912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693510" y="402336"/>
            <a:ext cx="12192" cy="61325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 flipV="1">
            <a:off x="2526894" y="3970240"/>
            <a:ext cx="8333232" cy="1219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63496" y="202281"/>
            <a:ext cx="399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Strengths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00672" y="86961"/>
            <a:ext cx="399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Weaknesses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24431" y="4008778"/>
            <a:ext cx="399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Opportunities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0672" y="4037897"/>
            <a:ext cx="399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Threats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36470" y="621566"/>
            <a:ext cx="4162070" cy="329320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Market share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Economies of Scale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High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Leadership and management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Financial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Research and development capabilities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Technological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Brand reputation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Distribution </a:t>
            </a:r>
            <a:r>
              <a:rPr lang="en-GB" sz="1600" dirty="0" smtClean="0"/>
              <a:t>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Employee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High </a:t>
            </a:r>
            <a:r>
              <a:rPr lang="en-GB" sz="1600" dirty="0" smtClean="0"/>
              <a:t>productivity / Flexibility </a:t>
            </a:r>
            <a:r>
              <a:rPr lang="en-GB" sz="1600" dirty="0" smtClean="0"/>
              <a:t>of production</a:t>
            </a:r>
            <a:endParaRPr lang="en-GB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966484" y="542536"/>
            <a:ext cx="4322115" cy="329320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Low markets share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Inefficient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Outdated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Poor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Lack of 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 weak brand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High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Cash flow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Undifferentiated product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Inadequate distribution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Quality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Low productivity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Demotivated </a:t>
            </a:r>
            <a:r>
              <a:rPr lang="en-GB" sz="1600" dirty="0" smtClean="0"/>
              <a:t>staff</a:t>
            </a:r>
            <a:endParaRPr lang="en-GB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336470" y="4435234"/>
            <a:ext cx="4108297" cy="233910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Technological 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New demand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Market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Demographics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Social or lifestyle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Government spending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Higher economic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Diversification opportunity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Deregulation of the market</a:t>
            </a:r>
            <a:endParaRPr lang="en-GB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900672" y="4438007"/>
            <a:ext cx="47736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New market entrants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Change in customer tastes or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Demographics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New regulations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Economic downturn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Rise of low cost production aboard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Higher input prices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New substitute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Competitive price pressure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0122010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529</Words>
  <Application>Microsoft Office PowerPoint</Application>
  <PresentationFormat>Widescreen</PresentationFormat>
  <Paragraphs>132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Wisp</vt:lpstr>
      <vt:lpstr>SWOT ANALYSIS</vt:lpstr>
      <vt:lpstr>Learning Objectives</vt:lpstr>
      <vt:lpstr>SWOT</vt:lpstr>
      <vt:lpstr>SWOT</vt:lpstr>
      <vt:lpstr>How to use SWOT</vt:lpstr>
      <vt:lpstr>Advantages of SWOT analysis</vt:lpstr>
      <vt:lpstr>Disadvantages of SWOT analysis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Needham</dc:creator>
  <cp:lastModifiedBy>Rebecca Crumpton</cp:lastModifiedBy>
  <cp:revision>10</cp:revision>
  <dcterms:created xsi:type="dcterms:W3CDTF">2016-09-26T10:00:43Z</dcterms:created>
  <dcterms:modified xsi:type="dcterms:W3CDTF">2016-09-28T12:47:53Z</dcterms:modified>
</cp:coreProperties>
</file>