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3" r:id="rId6"/>
    <p:sldId id="258" r:id="rId7"/>
    <p:sldId id="267" r:id="rId8"/>
    <p:sldId id="268" r:id="rId9"/>
    <p:sldId id="269" r:id="rId10"/>
    <p:sldId id="270" r:id="rId11"/>
    <p:sldId id="264" r:id="rId12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0D094-5697-48C5-B69D-6E5BB0A07CCF}" type="datetimeFigureOut">
              <a:rPr lang="en-US" smtClean="0"/>
              <a:pPr/>
              <a:t>11/4/2014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F211A-DA96-4F21-947B-DDD7B983EB3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183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8C340-63BD-4D79-B1C0-B8968B5260CC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9C935-55CD-4757-B516-7658F90576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09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9C935-55CD-4757-B516-7658F90576D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9C935-55CD-4757-B516-7658F90576D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9C935-55CD-4757-B516-7658F90576D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9C935-55CD-4757-B516-7658F90576D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9C935-55CD-4757-B516-7658F90576D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9C935-55CD-4757-B516-7658F90576D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9C935-55CD-4757-B516-7658F90576D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3C2F6C-1D66-40E6-B1A7-D99972F6EB2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Internal causes of change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4000" b="1" dirty="0" smtClean="0"/>
              <a:t>Changes in organisational size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30" y="2285992"/>
            <a:ext cx="5000692" cy="3286148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GB" dirty="0" smtClean="0">
                <a:latin typeface="+mj-lt"/>
              </a:rPr>
              <a:t>Internal or organic growth</a:t>
            </a:r>
          </a:p>
          <a:p>
            <a:pPr lvl="0">
              <a:defRPr/>
            </a:pPr>
            <a:endParaRPr lang="en-GB" dirty="0" smtClean="0">
              <a:latin typeface="+mj-lt"/>
            </a:endParaRPr>
          </a:p>
          <a:p>
            <a:pPr lvl="0">
              <a:defRPr/>
            </a:pPr>
            <a:r>
              <a:rPr lang="en-GB" dirty="0" smtClean="0">
                <a:latin typeface="+mj-lt"/>
              </a:rPr>
              <a:t>External growth</a:t>
            </a:r>
          </a:p>
          <a:p>
            <a:pPr lvl="1">
              <a:defRPr/>
            </a:pPr>
            <a:r>
              <a:rPr lang="en-GB" dirty="0" smtClean="0">
                <a:latin typeface="+mj-lt"/>
              </a:rPr>
              <a:t>Mergers</a:t>
            </a:r>
          </a:p>
          <a:p>
            <a:pPr lvl="1">
              <a:defRPr/>
            </a:pPr>
            <a:r>
              <a:rPr lang="en-GB" dirty="0" smtClean="0">
                <a:latin typeface="+mj-lt"/>
              </a:rPr>
              <a:t>Takeover</a:t>
            </a:r>
          </a:p>
          <a:p>
            <a:pPr lvl="0">
              <a:defRPr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70410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External growth - integration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>
                <a:latin typeface="+mj-lt"/>
              </a:rPr>
              <a:t>Vertical integration</a:t>
            </a:r>
          </a:p>
          <a:p>
            <a:pPr lvl="1"/>
            <a:r>
              <a:rPr lang="en-GB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Coming together of firms in the same industry but at different stages of the production process</a:t>
            </a:r>
          </a:p>
          <a:p>
            <a:pPr lvl="1">
              <a:buNone/>
            </a:pPr>
            <a:endParaRPr lang="en-GB" dirty="0" smtClean="0">
              <a:latin typeface="+mj-lt"/>
            </a:endParaRPr>
          </a:p>
          <a:p>
            <a:r>
              <a:rPr lang="en-GB" b="1" dirty="0" smtClean="0">
                <a:latin typeface="+mj-lt"/>
              </a:rPr>
              <a:t>Horizontal integration</a:t>
            </a:r>
          </a:p>
          <a:p>
            <a:pPr lvl="1"/>
            <a:r>
              <a:rPr lang="en-GB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Coming together of firms in the same market at the same stage of production (usually competitors)</a:t>
            </a:r>
          </a:p>
          <a:p>
            <a:pPr>
              <a:buNone/>
            </a:pPr>
            <a:endParaRPr lang="en-GB" b="1" dirty="0" smtClean="0">
              <a:latin typeface="+mj-lt"/>
            </a:endParaRPr>
          </a:p>
          <a:p>
            <a:r>
              <a:rPr lang="en-GB" b="1" dirty="0" smtClean="0">
                <a:latin typeface="+mj-lt"/>
              </a:rPr>
              <a:t>Conglomerate integration</a:t>
            </a:r>
          </a:p>
          <a:p>
            <a:pPr lvl="1"/>
            <a:r>
              <a:rPr lang="en-GB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Coming together of firms in unrelated markets</a:t>
            </a:r>
            <a:endParaRPr lang="en-GB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lvl="1"/>
            <a:endParaRPr lang="en-GB" dirty="0" smtClean="0">
              <a:latin typeface="+mj-lt"/>
            </a:endParaRPr>
          </a:p>
          <a:p>
            <a:pPr lvl="1"/>
            <a:endParaRPr lang="en-GB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704104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Vertical integration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GB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Enables internal planning and coordination of processes to overcome the uncertainty of dealing with external suppliers and retailers</a:t>
            </a:r>
          </a:p>
          <a:p>
            <a:pPr lvl="1"/>
            <a:endParaRPr lang="en-GB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lvl="1"/>
            <a:r>
              <a:rPr lang="en-GB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Facilitates cost savings in both technical and marketing areas</a:t>
            </a:r>
          </a:p>
          <a:p>
            <a:pPr lvl="1">
              <a:buNone/>
            </a:pPr>
            <a:endParaRPr lang="en-GB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lvl="1"/>
            <a:r>
              <a:rPr lang="en-GB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Builds barriers to entry for new competitors</a:t>
            </a:r>
          </a:p>
          <a:p>
            <a:pPr lvl="1"/>
            <a:endParaRPr lang="en-GB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lvl="1"/>
            <a:r>
              <a:rPr lang="en-GB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Enables the resulting organisation to absorb the profit margins of suppliers and/or retailers</a:t>
            </a:r>
          </a:p>
          <a:p>
            <a:pPr lvl="1">
              <a:buNone/>
            </a:pPr>
            <a:endParaRPr lang="en-GB" dirty="0" smtClean="0">
              <a:latin typeface="+mj-lt"/>
            </a:endParaRPr>
          </a:p>
          <a:p>
            <a:pPr lvl="1"/>
            <a:endParaRPr lang="en-GB" dirty="0" smtClean="0">
              <a:latin typeface="+mj-lt"/>
            </a:endParaRPr>
          </a:p>
          <a:p>
            <a:pPr lvl="1"/>
            <a:endParaRPr lang="en-GB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704104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Horizontal integration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3565222"/>
          </a:xfrm>
        </p:spPr>
        <p:txBody>
          <a:bodyPr>
            <a:normAutofit/>
          </a:bodyPr>
          <a:lstStyle/>
          <a:p>
            <a:pPr lvl="1"/>
            <a:r>
              <a:rPr lang="en-GB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Economies of scale</a:t>
            </a:r>
          </a:p>
          <a:p>
            <a:pPr lvl="1">
              <a:buNone/>
            </a:pPr>
            <a:endParaRPr lang="en-GB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lvl="1"/>
            <a:r>
              <a:rPr lang="en-GB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Lower unit costs</a:t>
            </a:r>
          </a:p>
          <a:p>
            <a:pPr lvl="1">
              <a:buNone/>
            </a:pPr>
            <a:endParaRPr lang="en-GB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lvl="1"/>
            <a:r>
              <a:rPr lang="en-GB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Reduced competition</a:t>
            </a:r>
          </a:p>
          <a:p>
            <a:pPr lvl="1"/>
            <a:endParaRPr lang="en-GB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lvl="1"/>
            <a:r>
              <a:rPr lang="en-GB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Increased market share</a:t>
            </a:r>
          </a:p>
          <a:p>
            <a:pPr lvl="1">
              <a:buNone/>
            </a:pPr>
            <a:endParaRPr lang="en-GB" dirty="0" smtClean="0">
              <a:latin typeface="+mj-lt"/>
            </a:endParaRPr>
          </a:p>
          <a:p>
            <a:pPr lvl="1"/>
            <a:endParaRPr lang="en-GB" dirty="0" smtClean="0">
              <a:latin typeface="+mj-lt"/>
            </a:endParaRPr>
          </a:p>
          <a:p>
            <a:pPr lvl="1"/>
            <a:endParaRPr lang="en-GB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704104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Conglomerate integration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3565222"/>
          </a:xfrm>
        </p:spPr>
        <p:txBody>
          <a:bodyPr>
            <a:normAutofit/>
          </a:bodyPr>
          <a:lstStyle/>
          <a:p>
            <a:pPr lvl="1"/>
            <a:r>
              <a:rPr lang="en-GB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Spreading  risk through diversification</a:t>
            </a:r>
          </a:p>
          <a:p>
            <a:pPr lvl="1">
              <a:buNone/>
            </a:pPr>
            <a:endParaRPr lang="en-GB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lvl="1"/>
            <a:r>
              <a:rPr lang="en-GB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Sharing good practice between different areas of the business</a:t>
            </a:r>
          </a:p>
          <a:p>
            <a:pPr lvl="1">
              <a:buNone/>
            </a:pPr>
            <a:endParaRPr lang="en-GB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lvl="1">
              <a:buNone/>
            </a:pPr>
            <a:r>
              <a:rPr lang="en-GB" dirty="0" smtClean="0">
                <a:latin typeface="+mj-lt"/>
              </a:rPr>
              <a:t>However, managers may have little or no expertise in the newly acquired business</a:t>
            </a:r>
          </a:p>
          <a:p>
            <a:pPr lvl="1"/>
            <a:endParaRPr lang="en-GB" dirty="0" smtClean="0">
              <a:latin typeface="+mj-lt"/>
            </a:endParaRPr>
          </a:p>
          <a:p>
            <a:pPr lvl="1"/>
            <a:endParaRPr lang="en-GB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704104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Retrenchment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3565222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GB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The cutting back of an organisation’s scale of operations. </a:t>
            </a:r>
          </a:p>
          <a:p>
            <a:pPr lvl="1">
              <a:buNone/>
            </a:pPr>
            <a:r>
              <a:rPr lang="en-GB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It can take a range of forms, including</a:t>
            </a:r>
          </a:p>
          <a:p>
            <a:pPr lvl="1">
              <a:buNone/>
            </a:pPr>
            <a:endParaRPr lang="en-GB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lvl="1"/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Halting recruitment or offering early retirement or voluntary redundancy</a:t>
            </a:r>
          </a:p>
          <a:p>
            <a:pPr lvl="1"/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Delayering</a:t>
            </a: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lvl="1"/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Closing a factory, outlet or division of the business</a:t>
            </a:r>
          </a:p>
          <a:p>
            <a:pPr lvl="1"/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Making targeted cutbacks and redundancies  throughout the business</a:t>
            </a:r>
          </a:p>
          <a:p>
            <a:pPr lvl="1">
              <a:buNone/>
            </a:pPr>
            <a:endParaRPr lang="en-GB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lvl="1"/>
            <a:endParaRPr lang="en-GB" dirty="0" smtClean="0">
              <a:latin typeface="+mj-lt"/>
            </a:endParaRPr>
          </a:p>
          <a:p>
            <a:pPr lvl="1"/>
            <a:endParaRPr lang="en-GB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70410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Case Study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latin typeface="+mj-lt"/>
              </a:rPr>
              <a:t>Edition 4</a:t>
            </a:r>
          </a:p>
          <a:p>
            <a:r>
              <a:rPr lang="en-GB" b="1" dirty="0" smtClean="0">
                <a:latin typeface="+mj-lt"/>
              </a:rPr>
              <a:t>Page 537</a:t>
            </a:r>
          </a:p>
          <a:p>
            <a:r>
              <a:rPr lang="en-GB" b="1" dirty="0" smtClean="0">
                <a:latin typeface="+mj-lt"/>
              </a:rPr>
              <a:t>Tesco's and Dobbie's</a:t>
            </a:r>
            <a:endParaRPr lang="en-GB" b="1" dirty="0" smtClean="0">
              <a:latin typeface="+mj-lt"/>
            </a:endParaRPr>
          </a:p>
          <a:p>
            <a:endParaRPr lang="en-GB" b="1" dirty="0">
              <a:latin typeface="+mj-lt"/>
            </a:endParaRPr>
          </a:p>
          <a:p>
            <a:pPr marL="0" indent="0">
              <a:buNone/>
            </a:pPr>
            <a:r>
              <a:rPr lang="en-GB" b="1" smtClean="0">
                <a:latin typeface="+mj-lt"/>
              </a:rPr>
              <a:t>Edition 3</a:t>
            </a:r>
            <a:endParaRPr lang="en-GB" b="1" dirty="0" smtClean="0">
              <a:latin typeface="+mj-lt"/>
            </a:endParaRPr>
          </a:p>
          <a:p>
            <a:r>
              <a:rPr lang="en-GB" b="1" dirty="0" smtClean="0">
                <a:latin typeface="+mj-lt"/>
              </a:rPr>
              <a:t>Page </a:t>
            </a:r>
            <a:r>
              <a:rPr lang="en-GB" b="1" dirty="0" smtClean="0">
                <a:latin typeface="+mj-lt"/>
              </a:rPr>
              <a:t>435</a:t>
            </a:r>
          </a:p>
          <a:p>
            <a:r>
              <a:rPr lang="en-GB" b="1" dirty="0" smtClean="0">
                <a:latin typeface="+mj-lt"/>
              </a:rPr>
              <a:t>Integration and diversification on the high street – </a:t>
            </a:r>
            <a:r>
              <a:rPr lang="en-GB" b="1" dirty="0" err="1" smtClean="0">
                <a:latin typeface="+mj-lt"/>
              </a:rPr>
              <a:t>Zara</a:t>
            </a:r>
            <a:endParaRPr lang="en-GB" b="1" dirty="0" smtClean="0">
              <a:latin typeface="+mj-lt"/>
            </a:endParaRPr>
          </a:p>
          <a:p>
            <a:r>
              <a:rPr lang="en-GB" b="1" dirty="0" smtClean="0">
                <a:latin typeface="+mj-lt"/>
              </a:rPr>
              <a:t>Answer  questions 1 and 2</a:t>
            </a:r>
            <a:endParaRPr lang="en-GB" dirty="0" smtClean="0">
              <a:latin typeface="+mj-lt"/>
            </a:endParaRPr>
          </a:p>
          <a:p>
            <a:pPr lvl="1"/>
            <a:endParaRPr lang="en-GB" dirty="0" smtClean="0">
              <a:latin typeface="+mj-lt"/>
            </a:endParaRPr>
          </a:p>
          <a:p>
            <a:pPr lvl="1"/>
            <a:endParaRPr lang="en-GB" dirty="0" smtClean="0">
              <a:latin typeface="+mj-lt"/>
            </a:endParaRPr>
          </a:p>
          <a:p>
            <a:pPr lvl="1"/>
            <a:endParaRPr lang="en-GB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2C4081-0F50-43F3-A8D4-B31ADE9192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BE228E-C918-4022-B614-207AB92364AB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schemas.microsoft.com/sharepoint/v3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F1045A9-36BA-4038-AF79-3C11DDC8F4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183</TotalTime>
  <Words>236</Words>
  <Application>Microsoft Office PowerPoint</Application>
  <PresentationFormat>On-screen Show (4:3)</PresentationFormat>
  <Paragraphs>66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Internal causes of change</vt:lpstr>
      <vt:lpstr> Changes in organisational size</vt:lpstr>
      <vt:lpstr>External growth - integration</vt:lpstr>
      <vt:lpstr>Vertical integration</vt:lpstr>
      <vt:lpstr>Horizontal integration</vt:lpstr>
      <vt:lpstr>Conglomerate integration</vt:lpstr>
      <vt:lpstr>Retrenchment</vt:lpstr>
      <vt:lpstr>Case Study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– an introduction</dc:title>
  <dc:creator>Valued Acer Customer</dc:creator>
  <cp:lastModifiedBy>Tracy Bell</cp:lastModifiedBy>
  <cp:revision>22</cp:revision>
  <dcterms:created xsi:type="dcterms:W3CDTF">2010-01-06T10:39:23Z</dcterms:created>
  <dcterms:modified xsi:type="dcterms:W3CDTF">2014-11-04T15:48:39Z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