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4"/>
  </p:sldMasterIdLst>
  <p:notesMasterIdLst>
    <p:notesMasterId r:id="rId13"/>
  </p:notesMasterIdLst>
  <p:handoutMasterIdLst>
    <p:handoutMasterId r:id="rId14"/>
  </p:handoutMasterIdLst>
  <p:sldIdLst>
    <p:sldId id="256" r:id="rId5"/>
    <p:sldId id="263" r:id="rId6"/>
    <p:sldId id="258" r:id="rId7"/>
    <p:sldId id="267" r:id="rId8"/>
    <p:sldId id="268" r:id="rId9"/>
    <p:sldId id="269" r:id="rId10"/>
    <p:sldId id="270" r:id="rId11"/>
    <p:sldId id="264" r:id="rId12"/>
  </p:sldIdLst>
  <p:sldSz cx="9144000" cy="6858000" type="screen4x3"/>
  <p:notesSz cx="6807200" cy="99393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4" d="100"/>
          <a:sy n="114" d="100"/>
        </p:scale>
        <p:origin x="-918" y="-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5838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20D094-5697-48C5-B69D-6E5BB0A07CCF}" type="datetimeFigureOut">
              <a:rPr lang="en-US" smtClean="0"/>
              <a:pPr/>
              <a:t>11/4/2014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5838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1F211A-DA96-4F21-947B-DDD7B983EB3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81832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08C340-63BD-4D79-B1C0-B8968B5260CC}" type="datetimeFigureOut">
              <a:rPr lang="en-US" smtClean="0"/>
              <a:pPr/>
              <a:t>11/4/2014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0720" y="4721186"/>
            <a:ext cx="5445760" cy="44727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5838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49C935-55CD-4757-B516-7658F90576D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04097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49C935-55CD-4757-B516-7658F90576DB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49C935-55CD-4757-B516-7658F90576DB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49C935-55CD-4757-B516-7658F90576DB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49C935-55CD-4757-B516-7658F90576DB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49C935-55CD-4757-B516-7658F90576DB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49C935-55CD-4757-B516-7658F90576DB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49C935-55CD-4757-B516-7658F90576DB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C2F6C-1D66-40E6-B1A7-D99972F6EB21}" type="datetimeFigureOut">
              <a:rPr lang="en-US" smtClean="0"/>
              <a:pPr/>
              <a:t>11/4/2014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8CA7D-AF2F-499F-9226-AC9BBAC76FD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C2F6C-1D66-40E6-B1A7-D99972F6EB21}" type="datetimeFigureOut">
              <a:rPr lang="en-US" smtClean="0"/>
              <a:pPr/>
              <a:t>11/4/2014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8CA7D-AF2F-499F-9226-AC9BBAC76FD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C2F6C-1D66-40E6-B1A7-D99972F6EB21}" type="datetimeFigureOut">
              <a:rPr lang="en-US" smtClean="0"/>
              <a:pPr/>
              <a:t>11/4/2014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8CA7D-AF2F-499F-9226-AC9BBAC76FD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C2F6C-1D66-40E6-B1A7-D99972F6EB21}" type="datetimeFigureOut">
              <a:rPr lang="en-US" smtClean="0"/>
              <a:pPr/>
              <a:t>11/4/2014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8CA7D-AF2F-499F-9226-AC9BBAC76FD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C2F6C-1D66-40E6-B1A7-D99972F6EB21}" type="datetimeFigureOut">
              <a:rPr lang="en-US" smtClean="0"/>
              <a:pPr/>
              <a:t>11/4/2014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8CA7D-AF2F-499F-9226-AC9BBAC76FD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C2F6C-1D66-40E6-B1A7-D99972F6EB21}" type="datetimeFigureOut">
              <a:rPr lang="en-US" smtClean="0"/>
              <a:pPr/>
              <a:t>11/4/2014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8CA7D-AF2F-499F-9226-AC9BBAC76FD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C2F6C-1D66-40E6-B1A7-D99972F6EB21}" type="datetimeFigureOut">
              <a:rPr lang="en-US" smtClean="0"/>
              <a:pPr/>
              <a:t>11/4/2014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8CA7D-AF2F-499F-9226-AC9BBAC76FD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C2F6C-1D66-40E6-B1A7-D99972F6EB21}" type="datetimeFigureOut">
              <a:rPr lang="en-US" smtClean="0"/>
              <a:pPr/>
              <a:t>11/4/2014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8CA7D-AF2F-499F-9226-AC9BBAC76FD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C2F6C-1D66-40E6-B1A7-D99972F6EB21}" type="datetimeFigureOut">
              <a:rPr lang="en-US" smtClean="0"/>
              <a:pPr/>
              <a:t>11/4/2014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8CA7D-AF2F-499F-9226-AC9BBAC76FD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C2F6C-1D66-40E6-B1A7-D99972F6EB21}" type="datetimeFigureOut">
              <a:rPr lang="en-US" smtClean="0"/>
              <a:pPr/>
              <a:t>11/4/2014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98CA7D-AF2F-499F-9226-AC9BBAC76FD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C2F6C-1D66-40E6-B1A7-D99972F6EB21}" type="datetimeFigureOut">
              <a:rPr lang="en-US" smtClean="0"/>
              <a:pPr/>
              <a:t>11/4/2014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E198CA7D-AF2F-499F-9226-AC9BBAC76FD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C3C2F6C-1D66-40E6-B1A7-D99972F6EB21}" type="datetimeFigureOut">
              <a:rPr lang="en-US" smtClean="0"/>
              <a:pPr/>
              <a:t>11/4/2014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198CA7D-AF2F-499F-9226-AC9BBAC76FD6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Internal causes of change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4348" y="71435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/>
            </a:r>
            <a:br>
              <a:rPr lang="en-GB" dirty="0" smtClean="0"/>
            </a:br>
            <a:r>
              <a:rPr lang="en-GB" sz="4000" b="1" dirty="0" smtClean="0"/>
              <a:t>Changes in organisational size</a:t>
            </a:r>
            <a:endParaRPr lang="en-GB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8630" y="2285992"/>
            <a:ext cx="5000692" cy="3286148"/>
          </a:xfrm>
        </p:spPr>
        <p:txBody>
          <a:bodyPr>
            <a:normAutofit/>
          </a:bodyPr>
          <a:lstStyle/>
          <a:p>
            <a:pPr lvl="0">
              <a:defRPr/>
            </a:pPr>
            <a:r>
              <a:rPr lang="en-GB" dirty="0" smtClean="0">
                <a:latin typeface="+mj-lt"/>
              </a:rPr>
              <a:t>Internal or organic growth</a:t>
            </a:r>
          </a:p>
          <a:p>
            <a:pPr lvl="0">
              <a:defRPr/>
            </a:pPr>
            <a:endParaRPr lang="en-GB" dirty="0" smtClean="0">
              <a:latin typeface="+mj-lt"/>
            </a:endParaRPr>
          </a:p>
          <a:p>
            <a:pPr lvl="0">
              <a:defRPr/>
            </a:pPr>
            <a:r>
              <a:rPr lang="en-GB" dirty="0" smtClean="0">
                <a:latin typeface="+mj-lt"/>
              </a:rPr>
              <a:t>External growth</a:t>
            </a:r>
          </a:p>
          <a:p>
            <a:pPr lvl="1">
              <a:defRPr/>
            </a:pPr>
            <a:r>
              <a:rPr lang="en-GB" dirty="0" smtClean="0">
                <a:latin typeface="+mj-lt"/>
              </a:rPr>
              <a:t>Mergers</a:t>
            </a:r>
          </a:p>
          <a:p>
            <a:pPr lvl="1">
              <a:defRPr/>
            </a:pPr>
            <a:r>
              <a:rPr lang="en-GB" dirty="0" smtClean="0">
                <a:latin typeface="+mj-lt"/>
              </a:rPr>
              <a:t>Takeover</a:t>
            </a:r>
          </a:p>
          <a:p>
            <a:pPr lvl="0">
              <a:defRPr/>
            </a:pPr>
            <a:endParaRPr lang="en-GB" dirty="0" smtClean="0"/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472" y="857232"/>
            <a:ext cx="8229600" cy="704104"/>
          </a:xfrm>
        </p:spPr>
        <p:txBody>
          <a:bodyPr>
            <a:normAutofit fontScale="90000"/>
          </a:bodyPr>
          <a:lstStyle/>
          <a:p>
            <a:r>
              <a:rPr lang="en-GB" b="1" dirty="0" smtClean="0"/>
              <a:t>External growth - integration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b="1" dirty="0" smtClean="0">
                <a:latin typeface="+mj-lt"/>
              </a:rPr>
              <a:t>Vertical integration</a:t>
            </a:r>
          </a:p>
          <a:p>
            <a:pPr lvl="1"/>
            <a:r>
              <a:rPr lang="en-GB" b="1" dirty="0" smtClean="0">
                <a:solidFill>
                  <a:schemeClr val="bg2">
                    <a:lumMod val="25000"/>
                  </a:schemeClr>
                </a:solidFill>
                <a:latin typeface="+mj-lt"/>
              </a:rPr>
              <a:t>Coming together of firms in the same industry but at different stages of the production process</a:t>
            </a:r>
          </a:p>
          <a:p>
            <a:pPr lvl="1">
              <a:buNone/>
            </a:pPr>
            <a:endParaRPr lang="en-GB" dirty="0" smtClean="0">
              <a:latin typeface="+mj-lt"/>
            </a:endParaRPr>
          </a:p>
          <a:p>
            <a:r>
              <a:rPr lang="en-GB" b="1" dirty="0" smtClean="0">
                <a:latin typeface="+mj-lt"/>
              </a:rPr>
              <a:t>Horizontal integration</a:t>
            </a:r>
          </a:p>
          <a:p>
            <a:pPr lvl="1"/>
            <a:r>
              <a:rPr lang="en-GB" b="1" dirty="0" smtClean="0">
                <a:solidFill>
                  <a:schemeClr val="bg2">
                    <a:lumMod val="25000"/>
                  </a:schemeClr>
                </a:solidFill>
                <a:latin typeface="+mj-lt"/>
              </a:rPr>
              <a:t>Coming together of firms in the same market at the same stage of production (usually competitors)</a:t>
            </a:r>
          </a:p>
          <a:p>
            <a:pPr>
              <a:buNone/>
            </a:pPr>
            <a:endParaRPr lang="en-GB" b="1" dirty="0" smtClean="0">
              <a:latin typeface="+mj-lt"/>
            </a:endParaRPr>
          </a:p>
          <a:p>
            <a:r>
              <a:rPr lang="en-GB" b="1" dirty="0" smtClean="0">
                <a:latin typeface="+mj-lt"/>
              </a:rPr>
              <a:t>Conglomerate integration</a:t>
            </a:r>
          </a:p>
          <a:p>
            <a:pPr lvl="1"/>
            <a:r>
              <a:rPr lang="en-GB" b="1" dirty="0" smtClean="0">
                <a:solidFill>
                  <a:schemeClr val="bg2">
                    <a:lumMod val="25000"/>
                  </a:schemeClr>
                </a:solidFill>
                <a:latin typeface="+mj-lt"/>
              </a:rPr>
              <a:t>Coming together of firms in unrelated markets</a:t>
            </a:r>
            <a:endParaRPr lang="en-GB" dirty="0" smtClean="0">
              <a:solidFill>
                <a:schemeClr val="bg2">
                  <a:lumMod val="25000"/>
                </a:schemeClr>
              </a:solidFill>
              <a:latin typeface="+mj-lt"/>
            </a:endParaRPr>
          </a:p>
          <a:p>
            <a:pPr lvl="1"/>
            <a:endParaRPr lang="en-GB" dirty="0" smtClean="0">
              <a:latin typeface="+mj-lt"/>
            </a:endParaRPr>
          </a:p>
          <a:p>
            <a:pPr lvl="1"/>
            <a:endParaRPr lang="en-GB" dirty="0" smtClean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472" y="857232"/>
            <a:ext cx="8229600" cy="704104"/>
          </a:xfrm>
        </p:spPr>
        <p:txBody>
          <a:bodyPr>
            <a:normAutofit fontScale="90000"/>
          </a:bodyPr>
          <a:lstStyle/>
          <a:p>
            <a:r>
              <a:rPr lang="en-GB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Vertical integration</a:t>
            </a:r>
            <a:endParaRPr lang="en-US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1"/>
            <a:r>
              <a:rPr lang="en-GB" dirty="0" smtClean="0">
                <a:solidFill>
                  <a:schemeClr val="bg2">
                    <a:lumMod val="25000"/>
                  </a:schemeClr>
                </a:solidFill>
                <a:latin typeface="+mj-lt"/>
              </a:rPr>
              <a:t>Enables internal planning and coordination of processes to overcome the uncertainty of dealing with external suppliers and retailers</a:t>
            </a:r>
          </a:p>
          <a:p>
            <a:pPr lvl="1"/>
            <a:endParaRPr lang="en-GB" dirty="0" smtClean="0">
              <a:solidFill>
                <a:schemeClr val="bg2">
                  <a:lumMod val="25000"/>
                </a:schemeClr>
              </a:solidFill>
              <a:latin typeface="+mj-lt"/>
            </a:endParaRPr>
          </a:p>
          <a:p>
            <a:pPr lvl="1"/>
            <a:r>
              <a:rPr lang="en-GB" dirty="0" smtClean="0">
                <a:solidFill>
                  <a:schemeClr val="bg2">
                    <a:lumMod val="25000"/>
                  </a:schemeClr>
                </a:solidFill>
                <a:latin typeface="+mj-lt"/>
              </a:rPr>
              <a:t>Facilitates cost savings in both technical and marketing areas</a:t>
            </a:r>
          </a:p>
          <a:p>
            <a:pPr lvl="1">
              <a:buNone/>
            </a:pPr>
            <a:endParaRPr lang="en-GB" dirty="0" smtClean="0">
              <a:solidFill>
                <a:schemeClr val="bg2">
                  <a:lumMod val="25000"/>
                </a:schemeClr>
              </a:solidFill>
              <a:latin typeface="+mj-lt"/>
            </a:endParaRPr>
          </a:p>
          <a:p>
            <a:pPr lvl="1"/>
            <a:r>
              <a:rPr lang="en-GB" dirty="0" smtClean="0">
                <a:solidFill>
                  <a:schemeClr val="bg2">
                    <a:lumMod val="25000"/>
                  </a:schemeClr>
                </a:solidFill>
                <a:latin typeface="+mj-lt"/>
              </a:rPr>
              <a:t>Builds barriers to entry for new competitors</a:t>
            </a:r>
          </a:p>
          <a:p>
            <a:pPr lvl="1"/>
            <a:endParaRPr lang="en-GB" dirty="0" smtClean="0">
              <a:solidFill>
                <a:schemeClr val="bg2">
                  <a:lumMod val="25000"/>
                </a:schemeClr>
              </a:solidFill>
              <a:latin typeface="+mj-lt"/>
            </a:endParaRPr>
          </a:p>
          <a:p>
            <a:pPr lvl="1"/>
            <a:r>
              <a:rPr lang="en-GB" dirty="0" smtClean="0">
                <a:solidFill>
                  <a:schemeClr val="bg2">
                    <a:lumMod val="25000"/>
                  </a:schemeClr>
                </a:solidFill>
                <a:latin typeface="+mj-lt"/>
              </a:rPr>
              <a:t>Enables the resulting organisation to absorb the profit margins of suppliers and/or retailers</a:t>
            </a:r>
          </a:p>
          <a:p>
            <a:pPr lvl="1">
              <a:buNone/>
            </a:pPr>
            <a:endParaRPr lang="en-GB" dirty="0" smtClean="0">
              <a:latin typeface="+mj-lt"/>
            </a:endParaRPr>
          </a:p>
          <a:p>
            <a:pPr lvl="1"/>
            <a:endParaRPr lang="en-GB" dirty="0" smtClean="0">
              <a:latin typeface="+mj-lt"/>
            </a:endParaRPr>
          </a:p>
          <a:p>
            <a:pPr lvl="1"/>
            <a:endParaRPr lang="en-GB" dirty="0" smtClean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472" y="857232"/>
            <a:ext cx="8229600" cy="704104"/>
          </a:xfrm>
        </p:spPr>
        <p:txBody>
          <a:bodyPr>
            <a:normAutofit fontScale="90000"/>
          </a:bodyPr>
          <a:lstStyle/>
          <a:p>
            <a:r>
              <a:rPr lang="en-GB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Horizontal integration</a:t>
            </a:r>
            <a:endParaRPr lang="en-US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2214554"/>
            <a:ext cx="8229600" cy="3565222"/>
          </a:xfrm>
        </p:spPr>
        <p:txBody>
          <a:bodyPr>
            <a:normAutofit/>
          </a:bodyPr>
          <a:lstStyle/>
          <a:p>
            <a:pPr lvl="1"/>
            <a:r>
              <a:rPr lang="en-GB" dirty="0" smtClean="0">
                <a:solidFill>
                  <a:schemeClr val="bg2">
                    <a:lumMod val="25000"/>
                  </a:schemeClr>
                </a:solidFill>
                <a:latin typeface="+mj-lt"/>
              </a:rPr>
              <a:t>Economies of scale</a:t>
            </a:r>
          </a:p>
          <a:p>
            <a:pPr lvl="1">
              <a:buNone/>
            </a:pPr>
            <a:endParaRPr lang="en-GB" dirty="0" smtClean="0">
              <a:solidFill>
                <a:schemeClr val="bg2">
                  <a:lumMod val="25000"/>
                </a:schemeClr>
              </a:solidFill>
              <a:latin typeface="+mj-lt"/>
            </a:endParaRPr>
          </a:p>
          <a:p>
            <a:pPr lvl="1"/>
            <a:r>
              <a:rPr lang="en-GB" dirty="0" smtClean="0">
                <a:solidFill>
                  <a:schemeClr val="bg2">
                    <a:lumMod val="25000"/>
                  </a:schemeClr>
                </a:solidFill>
                <a:latin typeface="+mj-lt"/>
              </a:rPr>
              <a:t>Lower unit costs</a:t>
            </a:r>
          </a:p>
          <a:p>
            <a:pPr lvl="1">
              <a:buNone/>
            </a:pPr>
            <a:endParaRPr lang="en-GB" dirty="0" smtClean="0">
              <a:solidFill>
                <a:schemeClr val="bg2">
                  <a:lumMod val="25000"/>
                </a:schemeClr>
              </a:solidFill>
              <a:latin typeface="+mj-lt"/>
            </a:endParaRPr>
          </a:p>
          <a:p>
            <a:pPr lvl="1"/>
            <a:r>
              <a:rPr lang="en-GB" dirty="0" smtClean="0">
                <a:solidFill>
                  <a:schemeClr val="bg2">
                    <a:lumMod val="25000"/>
                  </a:schemeClr>
                </a:solidFill>
                <a:latin typeface="+mj-lt"/>
              </a:rPr>
              <a:t>Reduced competition</a:t>
            </a:r>
          </a:p>
          <a:p>
            <a:pPr lvl="1"/>
            <a:endParaRPr lang="en-GB" dirty="0" smtClean="0">
              <a:solidFill>
                <a:schemeClr val="bg2">
                  <a:lumMod val="25000"/>
                </a:schemeClr>
              </a:solidFill>
              <a:latin typeface="+mj-lt"/>
            </a:endParaRPr>
          </a:p>
          <a:p>
            <a:pPr lvl="1"/>
            <a:r>
              <a:rPr lang="en-GB" dirty="0" smtClean="0">
                <a:solidFill>
                  <a:schemeClr val="bg2">
                    <a:lumMod val="25000"/>
                  </a:schemeClr>
                </a:solidFill>
                <a:latin typeface="+mj-lt"/>
              </a:rPr>
              <a:t>Increased market share</a:t>
            </a:r>
          </a:p>
          <a:p>
            <a:pPr lvl="1">
              <a:buNone/>
            </a:pPr>
            <a:endParaRPr lang="en-GB" dirty="0" smtClean="0">
              <a:latin typeface="+mj-lt"/>
            </a:endParaRPr>
          </a:p>
          <a:p>
            <a:pPr lvl="1"/>
            <a:endParaRPr lang="en-GB" dirty="0" smtClean="0">
              <a:latin typeface="+mj-lt"/>
            </a:endParaRPr>
          </a:p>
          <a:p>
            <a:pPr lvl="1"/>
            <a:endParaRPr lang="en-GB" dirty="0" smtClean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472" y="857232"/>
            <a:ext cx="8229600" cy="704104"/>
          </a:xfrm>
        </p:spPr>
        <p:txBody>
          <a:bodyPr>
            <a:normAutofit fontScale="90000"/>
          </a:bodyPr>
          <a:lstStyle/>
          <a:p>
            <a:r>
              <a:rPr lang="en-GB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Conglomerate integration</a:t>
            </a:r>
            <a:endParaRPr lang="en-US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2214554"/>
            <a:ext cx="8229600" cy="3565222"/>
          </a:xfrm>
        </p:spPr>
        <p:txBody>
          <a:bodyPr>
            <a:normAutofit/>
          </a:bodyPr>
          <a:lstStyle/>
          <a:p>
            <a:pPr lvl="1"/>
            <a:r>
              <a:rPr lang="en-GB" dirty="0" smtClean="0">
                <a:solidFill>
                  <a:schemeClr val="bg2">
                    <a:lumMod val="25000"/>
                  </a:schemeClr>
                </a:solidFill>
                <a:latin typeface="+mj-lt"/>
              </a:rPr>
              <a:t>Spreading  risk through diversification</a:t>
            </a:r>
          </a:p>
          <a:p>
            <a:pPr lvl="1">
              <a:buNone/>
            </a:pPr>
            <a:endParaRPr lang="en-GB" dirty="0" smtClean="0">
              <a:solidFill>
                <a:schemeClr val="bg2">
                  <a:lumMod val="25000"/>
                </a:schemeClr>
              </a:solidFill>
              <a:latin typeface="+mj-lt"/>
            </a:endParaRPr>
          </a:p>
          <a:p>
            <a:pPr lvl="1"/>
            <a:r>
              <a:rPr lang="en-GB" dirty="0" smtClean="0">
                <a:solidFill>
                  <a:schemeClr val="bg2">
                    <a:lumMod val="25000"/>
                  </a:schemeClr>
                </a:solidFill>
                <a:latin typeface="+mj-lt"/>
              </a:rPr>
              <a:t>Sharing good practice between different areas of the business</a:t>
            </a:r>
          </a:p>
          <a:p>
            <a:pPr lvl="1">
              <a:buNone/>
            </a:pPr>
            <a:endParaRPr lang="en-GB" dirty="0" smtClean="0">
              <a:solidFill>
                <a:schemeClr val="bg2">
                  <a:lumMod val="25000"/>
                </a:schemeClr>
              </a:solidFill>
              <a:latin typeface="+mj-lt"/>
            </a:endParaRPr>
          </a:p>
          <a:p>
            <a:pPr lvl="1">
              <a:buNone/>
            </a:pPr>
            <a:r>
              <a:rPr lang="en-GB" dirty="0" smtClean="0">
                <a:latin typeface="+mj-lt"/>
              </a:rPr>
              <a:t>However, managers may have little or no expertise in the newly acquired business</a:t>
            </a:r>
          </a:p>
          <a:p>
            <a:pPr lvl="1"/>
            <a:endParaRPr lang="en-GB" dirty="0" smtClean="0">
              <a:latin typeface="+mj-lt"/>
            </a:endParaRPr>
          </a:p>
          <a:p>
            <a:pPr lvl="1"/>
            <a:endParaRPr lang="en-GB" dirty="0" smtClean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472" y="857232"/>
            <a:ext cx="8229600" cy="704104"/>
          </a:xfrm>
        </p:spPr>
        <p:txBody>
          <a:bodyPr>
            <a:normAutofit fontScale="90000"/>
          </a:bodyPr>
          <a:lstStyle/>
          <a:p>
            <a:r>
              <a:rPr lang="en-GB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Retrenchment</a:t>
            </a:r>
            <a:endParaRPr lang="en-US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2214554"/>
            <a:ext cx="8229600" cy="3565222"/>
          </a:xfrm>
        </p:spPr>
        <p:txBody>
          <a:bodyPr>
            <a:normAutofit lnSpcReduction="10000"/>
          </a:bodyPr>
          <a:lstStyle/>
          <a:p>
            <a:pPr lvl="1">
              <a:buNone/>
            </a:pPr>
            <a:r>
              <a:rPr lang="en-GB" b="1" dirty="0" smtClean="0">
                <a:solidFill>
                  <a:schemeClr val="bg2">
                    <a:lumMod val="25000"/>
                  </a:schemeClr>
                </a:solidFill>
                <a:latin typeface="+mj-lt"/>
              </a:rPr>
              <a:t>The cutting back of an organisation’s scale of operations. </a:t>
            </a:r>
          </a:p>
          <a:p>
            <a:pPr lvl="1">
              <a:buNone/>
            </a:pPr>
            <a:r>
              <a:rPr lang="en-GB" b="1" dirty="0" smtClean="0">
                <a:solidFill>
                  <a:schemeClr val="bg2">
                    <a:lumMod val="25000"/>
                  </a:schemeClr>
                </a:solidFill>
                <a:latin typeface="+mj-lt"/>
              </a:rPr>
              <a:t>It can take a range of forms, including</a:t>
            </a:r>
          </a:p>
          <a:p>
            <a:pPr lvl="1">
              <a:buNone/>
            </a:pPr>
            <a:endParaRPr lang="en-GB" dirty="0" smtClean="0">
              <a:solidFill>
                <a:schemeClr val="bg2">
                  <a:lumMod val="25000"/>
                </a:schemeClr>
              </a:solidFill>
              <a:latin typeface="+mj-lt"/>
            </a:endParaRPr>
          </a:p>
          <a:p>
            <a:pPr lvl="1"/>
            <a:r>
              <a:rPr lang="en-GB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Halting recruitment or offering early retirement or voluntary redundancy</a:t>
            </a:r>
          </a:p>
          <a:p>
            <a:pPr lvl="1"/>
            <a:r>
              <a:rPr lang="en-GB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Delayering</a:t>
            </a:r>
            <a:endParaRPr lang="en-GB" dirty="0" smtClean="0">
              <a:solidFill>
                <a:schemeClr val="tx1">
                  <a:lumMod val="85000"/>
                  <a:lumOff val="15000"/>
                </a:schemeClr>
              </a:solidFill>
              <a:latin typeface="+mj-lt"/>
            </a:endParaRPr>
          </a:p>
          <a:p>
            <a:pPr lvl="1"/>
            <a:r>
              <a:rPr lang="en-GB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Closing a factory, outlet or division of the business</a:t>
            </a:r>
          </a:p>
          <a:p>
            <a:pPr lvl="1"/>
            <a:r>
              <a:rPr lang="en-GB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rPr>
              <a:t>Making targeted cutbacks and redundancies  throughout the business</a:t>
            </a:r>
          </a:p>
          <a:p>
            <a:pPr lvl="1">
              <a:buNone/>
            </a:pPr>
            <a:endParaRPr lang="en-GB" dirty="0" smtClean="0">
              <a:solidFill>
                <a:schemeClr val="bg2">
                  <a:lumMod val="25000"/>
                </a:schemeClr>
              </a:solidFill>
              <a:latin typeface="+mj-lt"/>
            </a:endParaRPr>
          </a:p>
          <a:p>
            <a:pPr lvl="1"/>
            <a:endParaRPr lang="en-GB" dirty="0" smtClean="0">
              <a:latin typeface="+mj-lt"/>
            </a:endParaRPr>
          </a:p>
          <a:p>
            <a:pPr lvl="1"/>
            <a:endParaRPr lang="en-GB" dirty="0" smtClean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472" y="857232"/>
            <a:ext cx="8229600" cy="704104"/>
          </a:xfrm>
        </p:spPr>
        <p:txBody>
          <a:bodyPr>
            <a:normAutofit fontScale="90000"/>
          </a:bodyPr>
          <a:lstStyle/>
          <a:p>
            <a:r>
              <a:rPr lang="en-GB" b="1" dirty="0" smtClean="0"/>
              <a:t>Case Study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b="1" dirty="0" smtClean="0">
                <a:latin typeface="+mj-lt"/>
              </a:rPr>
              <a:t>Edition 4</a:t>
            </a:r>
          </a:p>
          <a:p>
            <a:r>
              <a:rPr lang="en-GB" b="1" dirty="0" smtClean="0">
                <a:latin typeface="+mj-lt"/>
              </a:rPr>
              <a:t>Page 537</a:t>
            </a:r>
          </a:p>
          <a:p>
            <a:r>
              <a:rPr lang="en-GB" b="1" dirty="0" smtClean="0">
                <a:latin typeface="+mj-lt"/>
              </a:rPr>
              <a:t>Tesco's and Dobbie's</a:t>
            </a:r>
            <a:endParaRPr lang="en-GB" b="1" dirty="0" smtClean="0">
              <a:latin typeface="+mj-lt"/>
            </a:endParaRPr>
          </a:p>
          <a:p>
            <a:endParaRPr lang="en-GB" b="1" dirty="0">
              <a:latin typeface="+mj-lt"/>
            </a:endParaRPr>
          </a:p>
          <a:p>
            <a:pPr marL="0" indent="0">
              <a:buNone/>
            </a:pPr>
            <a:r>
              <a:rPr lang="en-GB" b="1" smtClean="0">
                <a:latin typeface="+mj-lt"/>
              </a:rPr>
              <a:t>Edition 3</a:t>
            </a:r>
            <a:endParaRPr lang="en-GB" b="1" dirty="0" smtClean="0">
              <a:latin typeface="+mj-lt"/>
            </a:endParaRPr>
          </a:p>
          <a:p>
            <a:r>
              <a:rPr lang="en-GB" b="1" dirty="0" smtClean="0">
                <a:latin typeface="+mj-lt"/>
              </a:rPr>
              <a:t>Page </a:t>
            </a:r>
            <a:r>
              <a:rPr lang="en-GB" b="1" dirty="0" smtClean="0">
                <a:latin typeface="+mj-lt"/>
              </a:rPr>
              <a:t>435</a:t>
            </a:r>
          </a:p>
          <a:p>
            <a:r>
              <a:rPr lang="en-GB" b="1" dirty="0" smtClean="0">
                <a:latin typeface="+mj-lt"/>
              </a:rPr>
              <a:t>Integration and diversification on the high street – </a:t>
            </a:r>
            <a:r>
              <a:rPr lang="en-GB" b="1" dirty="0" err="1" smtClean="0">
                <a:latin typeface="+mj-lt"/>
              </a:rPr>
              <a:t>Zara</a:t>
            </a:r>
            <a:endParaRPr lang="en-GB" b="1" dirty="0" smtClean="0">
              <a:latin typeface="+mj-lt"/>
            </a:endParaRPr>
          </a:p>
          <a:p>
            <a:r>
              <a:rPr lang="en-GB" b="1" dirty="0" smtClean="0">
                <a:latin typeface="+mj-lt"/>
              </a:rPr>
              <a:t>Answer  questions 1 and 2</a:t>
            </a:r>
            <a:endParaRPr lang="en-GB" dirty="0" smtClean="0">
              <a:latin typeface="+mj-lt"/>
            </a:endParaRPr>
          </a:p>
          <a:p>
            <a:pPr lvl="1"/>
            <a:endParaRPr lang="en-GB" dirty="0" smtClean="0">
              <a:latin typeface="+mj-lt"/>
            </a:endParaRPr>
          </a:p>
          <a:p>
            <a:pPr lvl="1"/>
            <a:endParaRPr lang="en-GB" dirty="0" smtClean="0">
              <a:latin typeface="+mj-lt"/>
            </a:endParaRPr>
          </a:p>
          <a:p>
            <a:pPr lvl="1"/>
            <a:endParaRPr lang="en-GB" dirty="0" smtClean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B50FD9C82C27343B0FF0DDB522586CE" ma:contentTypeVersion="1" ma:contentTypeDescription="Create a new document." ma:contentTypeScope="" ma:versionID="8a41fbb90c1d8aef20dd7e9b54020906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48c5b5cd9b8d25ff6dd15848836f4270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82C4081-0F50-43F3-A8D4-B31ADE9192A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2BE228E-C918-4022-B614-207AB92364AB}">
  <ds:schemaRefs>
    <ds:schemaRef ds:uri="http://schemas.microsoft.com/office/infopath/2007/PartnerControls"/>
    <ds:schemaRef ds:uri="http://schemas.microsoft.com/office/2006/documentManagement/types"/>
    <ds:schemaRef ds:uri="http://purl.org/dc/terms/"/>
    <ds:schemaRef ds:uri="http://purl.org/dc/dcmitype/"/>
    <ds:schemaRef ds:uri="http://purl.org/dc/elements/1.1/"/>
    <ds:schemaRef ds:uri="http://schemas.microsoft.com/sharepoint/v3"/>
    <ds:schemaRef ds:uri="http://schemas.openxmlformats.org/package/2006/metadata/core-properties"/>
    <ds:schemaRef ds:uri="http://schemas.microsoft.com/office/2006/metadata/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4F1045A9-36BA-4038-AF79-3C11DDC8F41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183</TotalTime>
  <Words>236</Words>
  <Application>Microsoft Office PowerPoint</Application>
  <PresentationFormat>On-screen Show (4:3)</PresentationFormat>
  <Paragraphs>66</Paragraphs>
  <Slides>8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Flow</vt:lpstr>
      <vt:lpstr>Internal causes of change</vt:lpstr>
      <vt:lpstr> Changes in organisational size</vt:lpstr>
      <vt:lpstr>External growth - integration</vt:lpstr>
      <vt:lpstr>Vertical integration</vt:lpstr>
      <vt:lpstr>Horizontal integration</vt:lpstr>
      <vt:lpstr>Conglomerate integration</vt:lpstr>
      <vt:lpstr>Retrenchment</vt:lpstr>
      <vt:lpstr>Case Study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4 – an introduction</dc:title>
  <dc:creator>Valued Acer Customer</dc:creator>
  <cp:lastModifiedBy>Tracy Bell</cp:lastModifiedBy>
  <cp:revision>22</cp:revision>
  <dcterms:created xsi:type="dcterms:W3CDTF">2010-01-06T10:39:23Z</dcterms:created>
  <dcterms:modified xsi:type="dcterms:W3CDTF">2014-11-04T15:48:39Z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0x010100CB50FD9C82C27343B0FF0DDB522586CE</vt:lpwstr>
  </property>
</Properties>
</file>