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5"/>
  </p:handoutMasterIdLst>
  <p:sldIdLst>
    <p:sldId id="256" r:id="rId5"/>
    <p:sldId id="261" r:id="rId6"/>
    <p:sldId id="262" r:id="rId7"/>
    <p:sldId id="263" r:id="rId8"/>
    <p:sldId id="264" r:id="rId9"/>
    <p:sldId id="257" r:id="rId10"/>
    <p:sldId id="258" r:id="rId11"/>
    <p:sldId id="266" r:id="rId12"/>
    <p:sldId id="265" r:id="rId13"/>
    <p:sldId id="267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70F2B-EE0B-4580-8F77-7A2A5036BE97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29E3B-155B-4A10-91C2-4EC054476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827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1E7AD95-130B-4596-B987-B45CB07AB80F}" type="datetimeFigureOut">
              <a:rPr lang="en-GB" smtClean="0"/>
              <a:t>21/10/2015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23C3CF4-16AA-4DBE-835A-E51CB8A29191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guardian.com/business/blog/2013/aug/05/coop-bank-briitannia-merger-review" TargetMode="External"/><Relationship Id="rId7" Type="http://schemas.openxmlformats.org/officeDocument/2006/relationships/hyperlink" Target="http://smallbusiness.chron.com/example-company-conglomerate-14699.html" TargetMode="External"/><Relationship Id="rId2" Type="http://schemas.openxmlformats.org/officeDocument/2006/relationships/hyperlink" Target="http://www.theguardian.com/business/2009/may/30/general-motors-takeover-vauxhall-job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guardian.com/technology/2013/sep/03/microsoft-buys-nokia-handset-business" TargetMode="External"/><Relationship Id="rId5" Type="http://schemas.openxmlformats.org/officeDocument/2006/relationships/hyperlink" Target="http://www.theguardian.com/business/2013/oct/18/wonga-buys-german-payment-firm-billpay" TargetMode="External"/><Relationship Id="rId4" Type="http://schemas.openxmlformats.org/officeDocument/2006/relationships/hyperlink" Target="http://www.bbc.co.uk/news/business-1878805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smussen.edu/degrees/business/blog/best-and-worst-corporate-merger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graph.co.uk/sport/motorsport/formulaone/10269134/Silverstone-race-track-subject-to-a-management-buyou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Growth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183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Anthony Jenkins, in an interview in the Sunday Times, said it best by echoing/paraphrasing/plagiarising Howard Schultz after he closed almost 1000 Starbucks stores in the US - “Growth is not a strategy, </a:t>
            </a:r>
            <a:r>
              <a:rPr lang="en-GB" b="1" dirty="0"/>
              <a:t>it’s the by-product of good strategy</a:t>
            </a:r>
            <a:r>
              <a:rPr lang="en-GB" dirty="0"/>
              <a:t>”.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29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Advantages and Disadvantages of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Advantages</a:t>
            </a:r>
          </a:p>
          <a:p>
            <a:pPr lvl="1"/>
            <a:r>
              <a:rPr lang="en-GB" dirty="0" smtClean="0"/>
              <a:t>Economies of scale</a:t>
            </a:r>
          </a:p>
          <a:p>
            <a:pPr lvl="1"/>
            <a:r>
              <a:rPr lang="en-GB" dirty="0" smtClean="0"/>
              <a:t>Increase market share (Porter’s 5 forces?)</a:t>
            </a:r>
          </a:p>
          <a:p>
            <a:pPr lvl="1"/>
            <a:r>
              <a:rPr lang="en-GB" dirty="0" smtClean="0"/>
              <a:t>Reduce risk</a:t>
            </a:r>
          </a:p>
          <a:p>
            <a:pPr lvl="1"/>
            <a:r>
              <a:rPr lang="en-GB" dirty="0" smtClean="0"/>
              <a:t>Increased profitability</a:t>
            </a:r>
          </a:p>
          <a:p>
            <a:pPr lvl="1"/>
            <a:r>
              <a:rPr lang="en-GB" dirty="0" smtClean="0"/>
              <a:t>Potential for globalisation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 smtClean="0"/>
              <a:t>Disadvantages</a:t>
            </a:r>
          </a:p>
          <a:p>
            <a:pPr lvl="1"/>
            <a:r>
              <a:rPr lang="en-GB" dirty="0" smtClean="0"/>
              <a:t>Diseconomies of scale</a:t>
            </a:r>
          </a:p>
          <a:p>
            <a:pPr lvl="1"/>
            <a:r>
              <a:rPr lang="en-GB" dirty="0" smtClean="0"/>
              <a:t>Approaching capacity</a:t>
            </a:r>
          </a:p>
          <a:p>
            <a:pPr lvl="1"/>
            <a:r>
              <a:rPr lang="en-GB" dirty="0" smtClean="0"/>
              <a:t>Increased short term costs (Advertising? Stock? Staffing?) therefore decreased short-term profits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7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622" y="2674938"/>
            <a:ext cx="6410694" cy="345122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Economies and diseconomies of scale: A reminder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80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Market size / market growth</a:t>
            </a:r>
          </a:p>
          <a:p>
            <a:r>
              <a:rPr lang="en-GB" dirty="0" smtClean="0"/>
              <a:t>Cash and other resources</a:t>
            </a:r>
          </a:p>
          <a:p>
            <a:r>
              <a:rPr lang="en-GB" dirty="0" smtClean="0"/>
              <a:t>Inertia</a:t>
            </a:r>
          </a:p>
          <a:p>
            <a:r>
              <a:rPr lang="en-GB" dirty="0" smtClean="0"/>
              <a:t>Relative power of 5 forces</a:t>
            </a:r>
          </a:p>
          <a:p>
            <a:r>
              <a:rPr lang="en-GB" dirty="0" smtClean="0"/>
              <a:t>Hostile external environment (SLEEPP + Economic &amp; Technological)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limits growth?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001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Horizontal integration </a:t>
            </a:r>
            <a:r>
              <a:rPr lang="en-GB" dirty="0" smtClean="0">
                <a:hlinkClick r:id="rId2"/>
              </a:rPr>
              <a:t>example</a:t>
            </a:r>
            <a:r>
              <a:rPr lang="en-GB" dirty="0" smtClean="0"/>
              <a:t> </a:t>
            </a:r>
            <a:r>
              <a:rPr lang="en-GB" dirty="0" err="1" smtClean="0">
                <a:hlinkClick r:id="rId3"/>
              </a:rPr>
              <a:t>example</a:t>
            </a:r>
            <a:endParaRPr lang="en-GB" dirty="0" smtClean="0"/>
          </a:p>
          <a:p>
            <a:r>
              <a:rPr lang="en-GB" dirty="0" smtClean="0"/>
              <a:t>Backward vertical integration </a:t>
            </a:r>
            <a:r>
              <a:rPr lang="en-GB" dirty="0">
                <a:hlinkClick r:id="rId4"/>
              </a:rPr>
              <a:t>example</a:t>
            </a:r>
            <a:endParaRPr lang="en-GB" dirty="0" smtClean="0"/>
          </a:p>
          <a:p>
            <a:r>
              <a:rPr lang="en-GB" dirty="0" smtClean="0"/>
              <a:t>Forward vertical integration </a:t>
            </a:r>
            <a:r>
              <a:rPr lang="en-GB" dirty="0" smtClean="0">
                <a:hlinkClick r:id="rId5"/>
              </a:rPr>
              <a:t>example</a:t>
            </a:r>
            <a:r>
              <a:rPr lang="en-GB" dirty="0" smtClean="0"/>
              <a:t>  </a:t>
            </a:r>
            <a:r>
              <a:rPr lang="en-GB" dirty="0" smtClean="0">
                <a:hlinkClick r:id="rId6"/>
              </a:rPr>
              <a:t>example 2</a:t>
            </a:r>
            <a:endParaRPr lang="en-GB" dirty="0" smtClean="0"/>
          </a:p>
          <a:p>
            <a:r>
              <a:rPr lang="en-GB" dirty="0" smtClean="0"/>
              <a:t>Conglomeration </a:t>
            </a:r>
            <a:r>
              <a:rPr lang="en-GB" dirty="0" smtClean="0">
                <a:hlinkClick r:id="rId7"/>
              </a:rPr>
              <a:t>example</a:t>
            </a:r>
            <a:endParaRPr lang="en-GB" dirty="0"/>
          </a:p>
          <a:p>
            <a:r>
              <a:rPr lang="en-GB" dirty="0" smtClean="0"/>
              <a:t>Hostile or friendly? Which is best?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Non-Organic Growth: Mergers and Takeovers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31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Synergy</a:t>
            </a:r>
          </a:p>
          <a:p>
            <a:r>
              <a:rPr lang="en-GB" dirty="0" smtClean="0"/>
              <a:t>Quick and ‘easy’ expansion</a:t>
            </a:r>
          </a:p>
          <a:p>
            <a:r>
              <a:rPr lang="en-GB" dirty="0" smtClean="0"/>
              <a:t>Often cheaper than growing internally (organically)</a:t>
            </a:r>
          </a:p>
          <a:p>
            <a:r>
              <a:rPr lang="en-GB" dirty="0" smtClean="0"/>
              <a:t>Uses spare cash</a:t>
            </a:r>
          </a:p>
          <a:p>
            <a:r>
              <a:rPr lang="en-GB" dirty="0" smtClean="0"/>
              <a:t>Defensive reasons – Porter’s 5 forces</a:t>
            </a:r>
          </a:p>
          <a:p>
            <a:r>
              <a:rPr lang="en-GB" dirty="0" smtClean="0"/>
              <a:t>Response to </a:t>
            </a:r>
            <a:r>
              <a:rPr lang="en-GB" dirty="0"/>
              <a:t>e</a:t>
            </a:r>
            <a:r>
              <a:rPr lang="en-GB" dirty="0" smtClean="0"/>
              <a:t>conomic conditions</a:t>
            </a:r>
          </a:p>
          <a:p>
            <a:r>
              <a:rPr lang="en-GB" dirty="0" smtClean="0"/>
              <a:t>To access new markets</a:t>
            </a:r>
          </a:p>
          <a:p>
            <a:r>
              <a:rPr lang="en-GB" dirty="0" smtClean="0"/>
              <a:t>To access another firm’s competitive strengths e.g. technology</a:t>
            </a:r>
          </a:p>
          <a:p>
            <a:r>
              <a:rPr lang="en-GB" dirty="0" smtClean="0"/>
              <a:t>To globalise</a:t>
            </a:r>
          </a:p>
          <a:p>
            <a:r>
              <a:rPr lang="en-GB" dirty="0" smtClean="0"/>
              <a:t>Economies of scale</a:t>
            </a:r>
          </a:p>
          <a:p>
            <a:r>
              <a:rPr lang="en-GB" dirty="0" smtClean="0"/>
              <a:t>To asset strip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Reasons for Mergers and Takeovers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48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Lots</a:t>
            </a:r>
          </a:p>
          <a:p>
            <a:r>
              <a:rPr lang="en-GB" dirty="0" smtClean="0"/>
              <a:t>High profile, large companies</a:t>
            </a:r>
          </a:p>
          <a:p>
            <a:r>
              <a:rPr lang="en-GB" dirty="0" smtClean="0"/>
              <a:t>Economic Growth = high profits = firms appear more attractive and they can be afforded by cash-rich companies</a:t>
            </a:r>
          </a:p>
          <a:p>
            <a:r>
              <a:rPr lang="en-GB" dirty="0" smtClean="0"/>
              <a:t>Consolidation to increase critical mass e.g. car market and banking</a:t>
            </a:r>
          </a:p>
          <a:p>
            <a:r>
              <a:rPr lang="en-GB" dirty="0" smtClean="0"/>
              <a:t>Deregulation e.g. AT&amp;T and BT and electric companies</a:t>
            </a:r>
          </a:p>
          <a:p>
            <a:r>
              <a:rPr lang="en-GB" dirty="0" smtClean="0"/>
              <a:t>Information exchange is quicker and easier</a:t>
            </a:r>
          </a:p>
          <a:p>
            <a:r>
              <a:rPr lang="en-GB" dirty="0" smtClean="0"/>
              <a:t>The urge to globalise</a:t>
            </a:r>
          </a:p>
          <a:p>
            <a:r>
              <a:rPr lang="en-GB" dirty="0" smtClean="0"/>
              <a:t>Bargain hunting during the recession</a:t>
            </a:r>
          </a:p>
          <a:p>
            <a:r>
              <a:rPr lang="en-GB" dirty="0" smtClean="0"/>
              <a:t>The rise of the PRIVATE EQUITY firm e.g. Boots, Pets at Home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in Recent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032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6 out of 10 mergers / takeovers fail.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http://www.rasmussen.edu/degrees/business/blog/best-and-worst-corporate-mergers/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De-mergers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14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Management Buy-Outs: A management team buys out the owners of the organisation they work for.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dirty="0" smtClean="0">
                <a:hlinkClick r:id="rId2"/>
              </a:rPr>
              <a:t>silverstone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Management Buy-ins: A management team buy out the ownership of an organisation they don’t work for.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</a:t>
            </a:r>
          </a:p>
          <a:p>
            <a:pPr marL="0" indent="0">
              <a:buNone/>
            </a:pPr>
            <a:r>
              <a:rPr lang="en-GB" dirty="0" smtClean="0"/>
              <a:t>Which do you think is the most risky </a:t>
            </a:r>
            <a:r>
              <a:rPr lang="en-GB" smtClean="0"/>
              <a:t>growth strategy?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MBOs &amp; MBIs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696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C0E808-473E-4275-A042-F0931F3C54C7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1CF9221-DF7E-4F26-870F-A36635D176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E437A4-95EC-4F37-BBDC-E2A3243B1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</TotalTime>
  <Words>354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Growth</vt:lpstr>
      <vt:lpstr>Advantages and Disadvantages of Growth</vt:lpstr>
      <vt:lpstr>Economies and diseconomies of scale: A reminder</vt:lpstr>
      <vt:lpstr>What limits growth?</vt:lpstr>
      <vt:lpstr>Non-Organic Growth: Mergers and Takeovers</vt:lpstr>
      <vt:lpstr>Reasons for Mergers and Takeovers</vt:lpstr>
      <vt:lpstr>Activity in Recent Years</vt:lpstr>
      <vt:lpstr>De-mergers</vt:lpstr>
      <vt:lpstr>MBOs &amp; MBIs </vt:lpstr>
      <vt:lpstr>Consider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Mergers and Takeover</dc:title>
  <dc:creator>Anne E Lomas</dc:creator>
  <cp:lastModifiedBy>Tracy Bell</cp:lastModifiedBy>
  <cp:revision>12</cp:revision>
  <cp:lastPrinted>2014-10-13T08:53:05Z</cp:lastPrinted>
  <dcterms:created xsi:type="dcterms:W3CDTF">2012-10-19T12:27:40Z</dcterms:created>
  <dcterms:modified xsi:type="dcterms:W3CDTF">2015-10-21T09:30:15Z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