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handoutMasterIdLst>
    <p:handoutMasterId r:id="rId16"/>
  </p:handoutMasterIdLst>
  <p:sldIdLst>
    <p:sldId id="256" r:id="rId5"/>
    <p:sldId id="257" r:id="rId6"/>
    <p:sldId id="258" r:id="rId7"/>
    <p:sldId id="259" r:id="rId8"/>
    <p:sldId id="260" r:id="rId9"/>
    <p:sldId id="265" r:id="rId10"/>
    <p:sldId id="266" r:id="rId11"/>
    <p:sldId id="261" r:id="rId12"/>
    <p:sldId id="262" r:id="rId13"/>
    <p:sldId id="263" r:id="rId14"/>
    <p:sldId id="264" r:id="rId15"/>
  </p:sldIdLst>
  <p:sldSz cx="9144000" cy="6858000" type="screen4x3"/>
  <p:notesSz cx="6797675" cy="9926638"/>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14" d="100"/>
          <a:sy n="114" d="100"/>
        </p:scale>
        <p:origin x="96" y="10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50443" y="0"/>
            <a:ext cx="2945659" cy="496332"/>
          </a:xfrm>
          <a:prstGeom prst="rect">
            <a:avLst/>
          </a:prstGeom>
        </p:spPr>
        <p:txBody>
          <a:bodyPr vert="horz" lIns="91440" tIns="45720" rIns="91440" bIns="45720" rtlCol="0"/>
          <a:lstStyle>
            <a:lvl1pPr algn="r">
              <a:defRPr sz="1200"/>
            </a:lvl1pPr>
          </a:lstStyle>
          <a:p>
            <a:fld id="{CFC20FB9-89F2-41D9-A942-9EA55D463C54}" type="datetimeFigureOut">
              <a:rPr lang="en-GB" smtClean="0"/>
              <a:t>16/03/2015</a:t>
            </a:fld>
            <a:endParaRPr lang="en-GB"/>
          </a:p>
        </p:txBody>
      </p:sp>
      <p:sp>
        <p:nvSpPr>
          <p:cNvPr id="4" name="Footer Placeholder 3"/>
          <p:cNvSpPr>
            <a:spLocks noGrp="1"/>
          </p:cNvSpPr>
          <p:nvPr>
            <p:ph type="ftr" sz="quarter" idx="2"/>
          </p:nvPr>
        </p:nvSpPr>
        <p:spPr>
          <a:xfrm>
            <a:off x="0" y="9428583"/>
            <a:ext cx="2945659" cy="496332"/>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50443" y="9428583"/>
            <a:ext cx="2945659" cy="496332"/>
          </a:xfrm>
          <a:prstGeom prst="rect">
            <a:avLst/>
          </a:prstGeom>
        </p:spPr>
        <p:txBody>
          <a:bodyPr vert="horz" lIns="91440" tIns="45720" rIns="91440" bIns="45720" rtlCol="0" anchor="b"/>
          <a:lstStyle>
            <a:lvl1pPr algn="r">
              <a:defRPr sz="1200"/>
            </a:lvl1pPr>
          </a:lstStyle>
          <a:p>
            <a:fld id="{971C704E-BAD7-4828-BCA0-2F8417D49860}" type="slidenum">
              <a:rPr lang="en-GB" smtClean="0"/>
              <a:t>‹#›</a:t>
            </a:fld>
            <a:endParaRPr lang="en-GB"/>
          </a:p>
        </p:txBody>
      </p:sp>
    </p:spTree>
    <p:extLst>
      <p:ext uri="{BB962C8B-B14F-4D97-AF65-F5344CB8AC3E}">
        <p14:creationId xmlns:p14="http://schemas.microsoft.com/office/powerpoint/2010/main" val="451463334"/>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pPr>
              <a:defRPr/>
            </a:pPr>
            <a:fld id="{AB9DAD5B-5A8D-44B5-B007-F445EB7458C4}" type="datetimeFigureOut">
              <a:rPr lang="en-US" smtClean="0"/>
              <a:pPr>
                <a:defRPr/>
              </a:pPr>
              <a:t>3/16/2015</a:t>
            </a:fld>
            <a:endParaRPr lang="en-GB" dirty="0"/>
          </a:p>
        </p:txBody>
      </p:sp>
      <p:sp>
        <p:nvSpPr>
          <p:cNvPr id="19" name="Footer Placeholder 18"/>
          <p:cNvSpPr>
            <a:spLocks noGrp="1"/>
          </p:cNvSpPr>
          <p:nvPr>
            <p:ph type="ftr" sz="quarter" idx="11"/>
          </p:nvPr>
        </p:nvSpPr>
        <p:spPr/>
        <p:txBody>
          <a:bodyPr/>
          <a:lstStyle/>
          <a:p>
            <a:pPr>
              <a:defRPr/>
            </a:pPr>
            <a:endParaRPr lang="en-GB" dirty="0"/>
          </a:p>
        </p:txBody>
      </p:sp>
      <p:sp>
        <p:nvSpPr>
          <p:cNvPr id="27" name="Slide Number Placeholder 26"/>
          <p:cNvSpPr>
            <a:spLocks noGrp="1"/>
          </p:cNvSpPr>
          <p:nvPr>
            <p:ph type="sldNum" sz="quarter" idx="12"/>
          </p:nvPr>
        </p:nvSpPr>
        <p:spPr/>
        <p:txBody>
          <a:bodyPr/>
          <a:lstStyle/>
          <a:p>
            <a:pPr>
              <a:defRPr/>
            </a:pPr>
            <a:fld id="{48A8A159-1B28-434C-BE66-BFC305B70014}" type="slidenum">
              <a:rPr lang="en-GB" smtClean="0"/>
              <a:pPr>
                <a:defRPr/>
              </a:pPr>
              <a:t>‹#›</a:t>
            </a:fld>
            <a:endParaRPr lang="en-GB"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pPr>
              <a:defRPr/>
            </a:pPr>
            <a:fld id="{5443BF29-C7ED-48E3-B491-F561EB8BA1FD}" type="datetimeFigureOut">
              <a:rPr lang="en-US" smtClean="0"/>
              <a:pPr>
                <a:defRPr/>
              </a:pPr>
              <a:t>3/16/2015</a:t>
            </a:fld>
            <a:endParaRPr lang="en-GB" dirty="0"/>
          </a:p>
        </p:txBody>
      </p:sp>
      <p:sp>
        <p:nvSpPr>
          <p:cNvPr id="5" name="Footer Placeholder 4"/>
          <p:cNvSpPr>
            <a:spLocks noGrp="1"/>
          </p:cNvSpPr>
          <p:nvPr>
            <p:ph type="ftr" sz="quarter" idx="11"/>
          </p:nvPr>
        </p:nvSpPr>
        <p:spPr/>
        <p:txBody>
          <a:bodyPr/>
          <a:lstStyle/>
          <a:p>
            <a:pPr>
              <a:defRPr/>
            </a:pPr>
            <a:endParaRPr lang="en-GB" dirty="0"/>
          </a:p>
        </p:txBody>
      </p:sp>
      <p:sp>
        <p:nvSpPr>
          <p:cNvPr id="6" name="Slide Number Placeholder 5"/>
          <p:cNvSpPr>
            <a:spLocks noGrp="1"/>
          </p:cNvSpPr>
          <p:nvPr>
            <p:ph type="sldNum" sz="quarter" idx="12"/>
          </p:nvPr>
        </p:nvSpPr>
        <p:spPr/>
        <p:txBody>
          <a:bodyPr/>
          <a:lstStyle/>
          <a:p>
            <a:pPr>
              <a:defRPr/>
            </a:pPr>
            <a:fld id="{A40E8DC6-A0DA-4AB7-A1FF-61F9CA9A0EC2}" type="slidenum">
              <a:rPr lang="en-GB" smtClean="0"/>
              <a:pPr>
                <a:defRPr/>
              </a:pPr>
              <a:t>‹#›</a:t>
            </a:fld>
            <a:endParaRPr lang="en-GB"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pPr>
              <a:defRPr/>
            </a:pPr>
            <a:fld id="{D7BAECF9-1A9A-42D4-A0EE-EDB7E606C54D}" type="datetimeFigureOut">
              <a:rPr lang="en-US" smtClean="0"/>
              <a:pPr>
                <a:defRPr/>
              </a:pPr>
              <a:t>3/16/2015</a:t>
            </a:fld>
            <a:endParaRPr lang="en-GB" dirty="0"/>
          </a:p>
        </p:txBody>
      </p:sp>
      <p:sp>
        <p:nvSpPr>
          <p:cNvPr id="5" name="Footer Placeholder 4"/>
          <p:cNvSpPr>
            <a:spLocks noGrp="1"/>
          </p:cNvSpPr>
          <p:nvPr>
            <p:ph type="ftr" sz="quarter" idx="11"/>
          </p:nvPr>
        </p:nvSpPr>
        <p:spPr/>
        <p:txBody>
          <a:bodyPr/>
          <a:lstStyle/>
          <a:p>
            <a:pPr>
              <a:defRPr/>
            </a:pPr>
            <a:endParaRPr lang="en-GB" dirty="0"/>
          </a:p>
        </p:txBody>
      </p:sp>
      <p:sp>
        <p:nvSpPr>
          <p:cNvPr id="6" name="Slide Number Placeholder 5"/>
          <p:cNvSpPr>
            <a:spLocks noGrp="1"/>
          </p:cNvSpPr>
          <p:nvPr>
            <p:ph type="sldNum" sz="quarter" idx="12"/>
          </p:nvPr>
        </p:nvSpPr>
        <p:spPr/>
        <p:txBody>
          <a:bodyPr/>
          <a:lstStyle/>
          <a:p>
            <a:pPr>
              <a:defRPr/>
            </a:pPr>
            <a:fld id="{13730EE2-5FC8-427A-8523-35AC4B2B7BA5}" type="slidenum">
              <a:rPr lang="en-GB" smtClean="0"/>
              <a:pPr>
                <a:defRPr/>
              </a:pPr>
              <a:t>‹#›</a:t>
            </a:fld>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pPr>
              <a:defRPr/>
            </a:pPr>
            <a:fld id="{5A770570-E454-4EEE-9BB6-3809E8034F8A}" type="datetimeFigureOut">
              <a:rPr lang="en-US" smtClean="0"/>
              <a:pPr>
                <a:defRPr/>
              </a:pPr>
              <a:t>3/16/2015</a:t>
            </a:fld>
            <a:endParaRPr lang="en-GB" dirty="0"/>
          </a:p>
        </p:txBody>
      </p:sp>
      <p:sp>
        <p:nvSpPr>
          <p:cNvPr id="5" name="Footer Placeholder 4"/>
          <p:cNvSpPr>
            <a:spLocks noGrp="1"/>
          </p:cNvSpPr>
          <p:nvPr>
            <p:ph type="ftr" sz="quarter" idx="11"/>
          </p:nvPr>
        </p:nvSpPr>
        <p:spPr/>
        <p:txBody>
          <a:bodyPr/>
          <a:lstStyle/>
          <a:p>
            <a:pPr>
              <a:defRPr/>
            </a:pPr>
            <a:endParaRPr lang="en-GB" dirty="0"/>
          </a:p>
        </p:txBody>
      </p:sp>
      <p:sp>
        <p:nvSpPr>
          <p:cNvPr id="6" name="Slide Number Placeholder 5"/>
          <p:cNvSpPr>
            <a:spLocks noGrp="1"/>
          </p:cNvSpPr>
          <p:nvPr>
            <p:ph type="sldNum" sz="quarter" idx="12"/>
          </p:nvPr>
        </p:nvSpPr>
        <p:spPr/>
        <p:txBody>
          <a:bodyPr/>
          <a:lstStyle/>
          <a:p>
            <a:pPr>
              <a:defRPr/>
            </a:pPr>
            <a:fld id="{CFD3D757-0C9D-4F7F-9C7C-8425DFFA9FFB}" type="slidenum">
              <a:rPr lang="en-GB" smtClean="0"/>
              <a:pPr>
                <a:defRPr/>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pPr>
              <a:defRPr/>
            </a:pPr>
            <a:fld id="{DBF2E681-A0A1-4889-85AB-CB4E8DC1CD70}" type="datetimeFigureOut">
              <a:rPr lang="en-US" smtClean="0"/>
              <a:pPr>
                <a:defRPr/>
              </a:pPr>
              <a:t>3/16/2015</a:t>
            </a:fld>
            <a:endParaRPr lang="en-GB" dirty="0"/>
          </a:p>
        </p:txBody>
      </p:sp>
      <p:sp>
        <p:nvSpPr>
          <p:cNvPr id="5" name="Footer Placeholder 4"/>
          <p:cNvSpPr>
            <a:spLocks noGrp="1"/>
          </p:cNvSpPr>
          <p:nvPr>
            <p:ph type="ftr" sz="quarter" idx="11"/>
          </p:nvPr>
        </p:nvSpPr>
        <p:spPr/>
        <p:txBody>
          <a:bodyPr/>
          <a:lstStyle/>
          <a:p>
            <a:pPr>
              <a:defRPr/>
            </a:pPr>
            <a:endParaRPr lang="en-GB" dirty="0"/>
          </a:p>
        </p:txBody>
      </p:sp>
      <p:sp>
        <p:nvSpPr>
          <p:cNvPr id="6" name="Slide Number Placeholder 5"/>
          <p:cNvSpPr>
            <a:spLocks noGrp="1"/>
          </p:cNvSpPr>
          <p:nvPr>
            <p:ph type="sldNum" sz="quarter" idx="12"/>
          </p:nvPr>
        </p:nvSpPr>
        <p:spPr/>
        <p:txBody>
          <a:bodyPr/>
          <a:lstStyle/>
          <a:p>
            <a:pPr>
              <a:defRPr/>
            </a:pPr>
            <a:fld id="{19A7DB26-E556-487B-9310-3EBA54997E33}" type="slidenum">
              <a:rPr lang="en-GB" smtClean="0"/>
              <a:pPr>
                <a:defRPr/>
              </a:pPr>
              <a:t>‹#›</a:t>
            </a:fld>
            <a:endParaRPr lang="en-GB"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pPr>
              <a:defRPr/>
            </a:pPr>
            <a:fld id="{65D2EAB5-C86A-43FF-B16C-2BF61ED9F1E9}" type="datetimeFigureOut">
              <a:rPr lang="en-US" smtClean="0"/>
              <a:pPr>
                <a:defRPr/>
              </a:pPr>
              <a:t>3/16/2015</a:t>
            </a:fld>
            <a:endParaRPr lang="en-GB" dirty="0"/>
          </a:p>
        </p:txBody>
      </p:sp>
      <p:sp>
        <p:nvSpPr>
          <p:cNvPr id="6" name="Footer Placeholder 5"/>
          <p:cNvSpPr>
            <a:spLocks noGrp="1"/>
          </p:cNvSpPr>
          <p:nvPr>
            <p:ph type="ftr" sz="quarter" idx="11"/>
          </p:nvPr>
        </p:nvSpPr>
        <p:spPr/>
        <p:txBody>
          <a:bodyPr/>
          <a:lstStyle/>
          <a:p>
            <a:pPr>
              <a:defRPr/>
            </a:pPr>
            <a:endParaRPr lang="en-GB" dirty="0"/>
          </a:p>
        </p:txBody>
      </p:sp>
      <p:sp>
        <p:nvSpPr>
          <p:cNvPr id="7" name="Slide Number Placeholder 6"/>
          <p:cNvSpPr>
            <a:spLocks noGrp="1"/>
          </p:cNvSpPr>
          <p:nvPr>
            <p:ph type="sldNum" sz="quarter" idx="12"/>
          </p:nvPr>
        </p:nvSpPr>
        <p:spPr/>
        <p:txBody>
          <a:bodyPr/>
          <a:lstStyle/>
          <a:p>
            <a:pPr>
              <a:defRPr/>
            </a:pPr>
            <a:fld id="{34ADE185-A3A0-47DC-ABBB-BBA443FA4A69}" type="slidenum">
              <a:rPr lang="en-GB" smtClean="0"/>
              <a:pPr>
                <a:defRPr/>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pPr>
              <a:defRPr/>
            </a:pPr>
            <a:fld id="{EBBB0771-2296-4E5B-B680-D9841D4E2181}" type="datetimeFigureOut">
              <a:rPr lang="en-US" smtClean="0"/>
              <a:pPr>
                <a:defRPr/>
              </a:pPr>
              <a:t>3/16/2015</a:t>
            </a:fld>
            <a:endParaRPr lang="en-GB" dirty="0"/>
          </a:p>
        </p:txBody>
      </p:sp>
      <p:sp>
        <p:nvSpPr>
          <p:cNvPr id="8" name="Footer Placeholder 7"/>
          <p:cNvSpPr>
            <a:spLocks noGrp="1"/>
          </p:cNvSpPr>
          <p:nvPr>
            <p:ph type="ftr" sz="quarter" idx="11"/>
          </p:nvPr>
        </p:nvSpPr>
        <p:spPr/>
        <p:txBody>
          <a:bodyPr/>
          <a:lstStyle/>
          <a:p>
            <a:pPr>
              <a:defRPr/>
            </a:pPr>
            <a:endParaRPr lang="en-GB" dirty="0"/>
          </a:p>
        </p:txBody>
      </p:sp>
      <p:sp>
        <p:nvSpPr>
          <p:cNvPr id="9" name="Slide Number Placeholder 8"/>
          <p:cNvSpPr>
            <a:spLocks noGrp="1"/>
          </p:cNvSpPr>
          <p:nvPr>
            <p:ph type="sldNum" sz="quarter" idx="12"/>
          </p:nvPr>
        </p:nvSpPr>
        <p:spPr/>
        <p:txBody>
          <a:bodyPr/>
          <a:lstStyle/>
          <a:p>
            <a:pPr>
              <a:defRPr/>
            </a:pPr>
            <a:fld id="{A8D8A33C-448F-4F5F-8C59-9436C8A34B54}" type="slidenum">
              <a:rPr lang="en-GB" smtClean="0"/>
              <a:pPr>
                <a:defRPr/>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pPr>
              <a:defRPr/>
            </a:pPr>
            <a:fld id="{6EA0C05B-A321-433C-9789-76A99207B3E2}" type="datetimeFigureOut">
              <a:rPr lang="en-US" smtClean="0"/>
              <a:pPr>
                <a:defRPr/>
              </a:pPr>
              <a:t>3/16/2015</a:t>
            </a:fld>
            <a:endParaRPr lang="en-GB" dirty="0"/>
          </a:p>
        </p:txBody>
      </p:sp>
      <p:sp>
        <p:nvSpPr>
          <p:cNvPr id="4" name="Footer Placeholder 3"/>
          <p:cNvSpPr>
            <a:spLocks noGrp="1"/>
          </p:cNvSpPr>
          <p:nvPr>
            <p:ph type="ftr" sz="quarter" idx="11"/>
          </p:nvPr>
        </p:nvSpPr>
        <p:spPr/>
        <p:txBody>
          <a:bodyPr/>
          <a:lstStyle/>
          <a:p>
            <a:pPr>
              <a:defRPr/>
            </a:pPr>
            <a:endParaRPr lang="en-GB" dirty="0"/>
          </a:p>
        </p:txBody>
      </p:sp>
      <p:sp>
        <p:nvSpPr>
          <p:cNvPr id="5" name="Slide Number Placeholder 4"/>
          <p:cNvSpPr>
            <a:spLocks noGrp="1"/>
          </p:cNvSpPr>
          <p:nvPr>
            <p:ph type="sldNum" sz="quarter" idx="12"/>
          </p:nvPr>
        </p:nvSpPr>
        <p:spPr/>
        <p:txBody>
          <a:bodyPr/>
          <a:lstStyle/>
          <a:p>
            <a:pPr>
              <a:defRPr/>
            </a:pPr>
            <a:fld id="{63E01EAD-8BBB-4008-96CD-4E5B1E4FD181}" type="slidenum">
              <a:rPr lang="en-GB" smtClean="0"/>
              <a:pPr>
                <a:defRPr/>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D1F9021C-CC8F-4C4B-BE6E-367505D78576}" type="datetimeFigureOut">
              <a:rPr lang="en-US" smtClean="0"/>
              <a:pPr>
                <a:defRPr/>
              </a:pPr>
              <a:t>3/16/2015</a:t>
            </a:fld>
            <a:endParaRPr lang="en-GB" dirty="0"/>
          </a:p>
        </p:txBody>
      </p:sp>
      <p:sp>
        <p:nvSpPr>
          <p:cNvPr id="3" name="Footer Placeholder 2"/>
          <p:cNvSpPr>
            <a:spLocks noGrp="1"/>
          </p:cNvSpPr>
          <p:nvPr>
            <p:ph type="ftr" sz="quarter" idx="11"/>
          </p:nvPr>
        </p:nvSpPr>
        <p:spPr/>
        <p:txBody>
          <a:bodyPr/>
          <a:lstStyle/>
          <a:p>
            <a:pPr>
              <a:defRPr/>
            </a:pPr>
            <a:endParaRPr lang="en-GB" dirty="0"/>
          </a:p>
        </p:txBody>
      </p:sp>
      <p:sp>
        <p:nvSpPr>
          <p:cNvPr id="4" name="Slide Number Placeholder 3"/>
          <p:cNvSpPr>
            <a:spLocks noGrp="1"/>
          </p:cNvSpPr>
          <p:nvPr>
            <p:ph type="sldNum" sz="quarter" idx="12"/>
          </p:nvPr>
        </p:nvSpPr>
        <p:spPr/>
        <p:txBody>
          <a:bodyPr/>
          <a:lstStyle/>
          <a:p>
            <a:pPr>
              <a:defRPr/>
            </a:pPr>
            <a:fld id="{865A3EA5-6F31-4CDB-9B30-880A52A787E3}" type="slidenum">
              <a:rPr lang="en-GB" smtClean="0"/>
              <a:pPr>
                <a:defRPr/>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pPr>
              <a:defRPr/>
            </a:pPr>
            <a:fld id="{BFFB6665-5FBF-42B5-91CB-D7C5627D88B2}" type="datetimeFigureOut">
              <a:rPr lang="en-US" smtClean="0"/>
              <a:pPr>
                <a:defRPr/>
              </a:pPr>
              <a:t>3/16/2015</a:t>
            </a:fld>
            <a:endParaRPr lang="en-GB" dirty="0"/>
          </a:p>
        </p:txBody>
      </p:sp>
      <p:sp>
        <p:nvSpPr>
          <p:cNvPr id="6" name="Footer Placeholder 5"/>
          <p:cNvSpPr>
            <a:spLocks noGrp="1"/>
          </p:cNvSpPr>
          <p:nvPr>
            <p:ph type="ftr" sz="quarter" idx="11"/>
          </p:nvPr>
        </p:nvSpPr>
        <p:spPr/>
        <p:txBody>
          <a:bodyPr/>
          <a:lstStyle/>
          <a:p>
            <a:pPr>
              <a:defRPr/>
            </a:pPr>
            <a:endParaRPr lang="en-GB" dirty="0"/>
          </a:p>
        </p:txBody>
      </p:sp>
      <p:sp>
        <p:nvSpPr>
          <p:cNvPr id="7" name="Slide Number Placeholder 6"/>
          <p:cNvSpPr>
            <a:spLocks noGrp="1"/>
          </p:cNvSpPr>
          <p:nvPr>
            <p:ph type="sldNum" sz="quarter" idx="12"/>
          </p:nvPr>
        </p:nvSpPr>
        <p:spPr/>
        <p:txBody>
          <a:bodyPr/>
          <a:lstStyle/>
          <a:p>
            <a:pPr>
              <a:defRPr/>
            </a:pPr>
            <a:fld id="{D5F9D52E-27DF-4C0B-B275-C499B9A2D612}" type="slidenum">
              <a:rPr lang="en-GB" smtClean="0"/>
              <a:pPr>
                <a:defRPr/>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pPr>
              <a:defRPr/>
            </a:pPr>
            <a:fld id="{EE4D4A47-CBF0-4D41-B83C-2E0BA59F3FBF}" type="datetimeFigureOut">
              <a:rPr lang="en-US" smtClean="0"/>
              <a:pPr>
                <a:defRPr/>
              </a:pPr>
              <a:t>3/16/2015</a:t>
            </a:fld>
            <a:endParaRPr lang="en-GB" dirty="0"/>
          </a:p>
        </p:txBody>
      </p:sp>
      <p:sp>
        <p:nvSpPr>
          <p:cNvPr id="6" name="Footer Placeholder 5"/>
          <p:cNvSpPr>
            <a:spLocks noGrp="1"/>
          </p:cNvSpPr>
          <p:nvPr>
            <p:ph type="ftr" sz="quarter" idx="11"/>
          </p:nvPr>
        </p:nvSpPr>
        <p:spPr/>
        <p:txBody>
          <a:bodyPr/>
          <a:lstStyle/>
          <a:p>
            <a:pPr>
              <a:defRPr/>
            </a:pPr>
            <a:endParaRPr lang="en-GB" dirty="0"/>
          </a:p>
        </p:txBody>
      </p:sp>
      <p:sp>
        <p:nvSpPr>
          <p:cNvPr id="7" name="Slide Number Placeholder 6"/>
          <p:cNvSpPr>
            <a:spLocks noGrp="1"/>
          </p:cNvSpPr>
          <p:nvPr>
            <p:ph type="sldNum" sz="quarter" idx="12"/>
          </p:nvPr>
        </p:nvSpPr>
        <p:spPr>
          <a:xfrm>
            <a:off x="8077200" y="6356350"/>
            <a:ext cx="609600" cy="365125"/>
          </a:xfrm>
        </p:spPr>
        <p:txBody>
          <a:bodyPr/>
          <a:lstStyle/>
          <a:p>
            <a:pPr>
              <a:defRPr/>
            </a:pPr>
            <a:fld id="{CF73154C-AD02-4C7A-AB29-182717BA60AE}" type="slidenum">
              <a:rPr lang="en-GB" smtClean="0"/>
              <a:pPr>
                <a:defRPr/>
              </a:pPr>
              <a:t>‹#›</a:t>
            </a:fld>
            <a:endParaRPr lang="en-GB" dirty="0"/>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dirty="0"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pPr>
              <a:defRPr/>
            </a:pPr>
            <a:fld id="{3CA01CA8-7749-4157-864B-1C2FEE2BDF7D}" type="datetimeFigureOut">
              <a:rPr lang="en-US" smtClean="0"/>
              <a:pPr>
                <a:defRPr/>
              </a:pPr>
              <a:t>3/16/2015</a:t>
            </a:fld>
            <a:endParaRPr lang="en-GB" dirty="0"/>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pPr>
              <a:defRPr/>
            </a:pPr>
            <a:endParaRPr lang="en-GB" dirty="0"/>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pPr>
              <a:defRPr/>
            </a:pPr>
            <a:fld id="{B9EDA938-654C-4024-B786-B55E27F53BE6}" type="slidenum">
              <a:rPr lang="en-GB" smtClean="0"/>
              <a:pPr>
                <a:defRPr/>
              </a:pPr>
              <a:t>‹#›</a:t>
            </a:fld>
            <a:endParaRPr lang="en-GB" dirty="0"/>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le 1"/>
          <p:cNvSpPr>
            <a:spLocks noGrp="1"/>
          </p:cNvSpPr>
          <p:nvPr>
            <p:ph type="ctrTitle"/>
          </p:nvPr>
        </p:nvSpPr>
        <p:spPr/>
        <p:txBody>
          <a:bodyPr/>
          <a:lstStyle/>
          <a:p>
            <a:r>
              <a:rPr lang="en-GB" dirty="0" smtClean="0"/>
              <a:t>Cost Benefit Analysis</a:t>
            </a:r>
          </a:p>
        </p:txBody>
      </p:sp>
      <p:sp>
        <p:nvSpPr>
          <p:cNvPr id="3" name="Subtitle 2"/>
          <p:cNvSpPr>
            <a:spLocks noGrp="1"/>
          </p:cNvSpPr>
          <p:nvPr>
            <p:ph type="subTitle" idx="1"/>
          </p:nvPr>
        </p:nvSpPr>
        <p:spPr/>
        <p:txBody>
          <a:bodyPr rtlCol="0">
            <a:normAutofit/>
          </a:bodyPr>
          <a:lstStyle/>
          <a:p>
            <a:pPr fontAlgn="auto">
              <a:spcAft>
                <a:spcPts val="0"/>
              </a:spcAft>
              <a:buFont typeface="Arial" pitchFamily="34" charset="0"/>
              <a:buNone/>
              <a:defRPr/>
            </a:pPr>
            <a:endParaRPr lang="en-GB" dirty="0" smtClean="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Problems</a:t>
            </a:r>
            <a:endParaRPr lang="en-GB" b="1" dirty="0"/>
          </a:p>
        </p:txBody>
      </p:sp>
      <p:sp>
        <p:nvSpPr>
          <p:cNvPr id="3" name="Content Placeholder 2"/>
          <p:cNvSpPr>
            <a:spLocks noGrp="1"/>
          </p:cNvSpPr>
          <p:nvPr>
            <p:ph idx="1"/>
          </p:nvPr>
        </p:nvSpPr>
        <p:spPr/>
        <p:txBody>
          <a:bodyPr/>
          <a:lstStyle/>
          <a:p>
            <a:r>
              <a:rPr lang="en-GB" dirty="0" smtClean="0"/>
              <a:t>Difficult to value intangibles – these may differ from person to person</a:t>
            </a:r>
          </a:p>
          <a:p>
            <a:endParaRPr lang="en-GB" dirty="0"/>
          </a:p>
          <a:p>
            <a:r>
              <a:rPr lang="en-GB" dirty="0" smtClean="0"/>
              <a:t>Externality valuations involve giving monetary values to often strange and peculiar occurrences e.g loss of natural habitat of wildlife</a:t>
            </a:r>
            <a:endParaRPr lang="en-GB" dirty="0"/>
          </a:p>
        </p:txBody>
      </p:sp>
    </p:spTree>
    <p:extLst>
      <p:ext uri="{BB962C8B-B14F-4D97-AF65-F5344CB8AC3E}">
        <p14:creationId xmlns:p14="http://schemas.microsoft.com/office/powerpoint/2010/main" val="35827393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Task</a:t>
            </a:r>
            <a:endParaRPr lang="en-GB" b="1" dirty="0"/>
          </a:p>
        </p:txBody>
      </p:sp>
      <p:sp>
        <p:nvSpPr>
          <p:cNvPr id="3" name="Content Placeholder 2"/>
          <p:cNvSpPr>
            <a:spLocks noGrp="1"/>
          </p:cNvSpPr>
          <p:nvPr>
            <p:ph idx="1"/>
          </p:nvPr>
        </p:nvSpPr>
        <p:spPr/>
        <p:txBody>
          <a:bodyPr/>
          <a:lstStyle/>
          <a:p>
            <a:r>
              <a:rPr lang="en-GB" dirty="0" smtClean="0"/>
              <a:t>In pairs carry out a Cost/Benefit Analysis of one of the following. </a:t>
            </a:r>
          </a:p>
          <a:p>
            <a:pPr marL="0" indent="0">
              <a:buNone/>
            </a:pPr>
            <a:endParaRPr lang="en-GB" dirty="0"/>
          </a:p>
          <a:p>
            <a:r>
              <a:rPr lang="en-GB" dirty="0" smtClean="0"/>
              <a:t>Proposed third runway at Heathrow</a:t>
            </a:r>
          </a:p>
          <a:p>
            <a:r>
              <a:rPr lang="en-GB" dirty="0" smtClean="0"/>
              <a:t>Building of a new London Airport in the Thames estuary</a:t>
            </a:r>
          </a:p>
          <a:p>
            <a:r>
              <a:rPr lang="en-GB" dirty="0" smtClean="0"/>
              <a:t>Proposed second runway at Gatwick</a:t>
            </a:r>
          </a:p>
          <a:p>
            <a:r>
              <a:rPr lang="en-GB" dirty="0" smtClean="0"/>
              <a:t>High speed rail link (London </a:t>
            </a:r>
            <a:r>
              <a:rPr lang="en-GB" smtClean="0"/>
              <a:t>– Manchester/Leeds)</a:t>
            </a:r>
            <a:endParaRPr lang="en-GB" dirty="0" smtClean="0"/>
          </a:p>
          <a:p>
            <a:r>
              <a:rPr lang="en-GB" dirty="0" smtClean="0"/>
              <a:t>Building of more nuclear power plants in UK</a:t>
            </a:r>
            <a:endParaRPr lang="en-GB" dirty="0"/>
          </a:p>
        </p:txBody>
      </p:sp>
    </p:spTree>
    <p:extLst>
      <p:ext uri="{BB962C8B-B14F-4D97-AF65-F5344CB8AC3E}">
        <p14:creationId xmlns:p14="http://schemas.microsoft.com/office/powerpoint/2010/main" val="278938817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What is it?</a:t>
            </a:r>
            <a:endParaRPr lang="en-GB" b="1" dirty="0"/>
          </a:p>
        </p:txBody>
      </p:sp>
      <p:sp>
        <p:nvSpPr>
          <p:cNvPr id="3" name="Content Placeholder 2"/>
          <p:cNvSpPr>
            <a:spLocks noGrp="1"/>
          </p:cNvSpPr>
          <p:nvPr>
            <p:ph idx="1"/>
          </p:nvPr>
        </p:nvSpPr>
        <p:spPr/>
        <p:txBody>
          <a:bodyPr/>
          <a:lstStyle/>
          <a:p>
            <a:r>
              <a:rPr lang="en-GB" dirty="0" smtClean="0"/>
              <a:t>Cost benefit analysis (CBA) is a method for measuring in financial terms the costs and benefits of an investment project.</a:t>
            </a:r>
          </a:p>
          <a:p>
            <a:endParaRPr lang="en-GB" dirty="0"/>
          </a:p>
          <a:p>
            <a:r>
              <a:rPr lang="en-GB" dirty="0" smtClean="0"/>
              <a:t>We can divide costs and benefits into two groups, Private Costs and Benefits and Public Costs and Benefits.</a:t>
            </a:r>
            <a:endParaRPr lang="en-GB" dirty="0"/>
          </a:p>
        </p:txBody>
      </p:sp>
    </p:spTree>
    <p:extLst>
      <p:ext uri="{BB962C8B-B14F-4D97-AF65-F5344CB8AC3E}">
        <p14:creationId xmlns:p14="http://schemas.microsoft.com/office/powerpoint/2010/main" val="21773443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Private Costs and Benefits</a:t>
            </a:r>
            <a:endParaRPr lang="en-GB" b="1" dirty="0"/>
          </a:p>
        </p:txBody>
      </p:sp>
      <p:sp>
        <p:nvSpPr>
          <p:cNvPr id="3" name="Content Placeholder 2"/>
          <p:cNvSpPr>
            <a:spLocks noGrp="1"/>
          </p:cNvSpPr>
          <p:nvPr>
            <p:ph idx="1"/>
          </p:nvPr>
        </p:nvSpPr>
        <p:spPr/>
        <p:txBody>
          <a:bodyPr/>
          <a:lstStyle/>
          <a:p>
            <a:r>
              <a:rPr lang="en-GB" dirty="0" smtClean="0"/>
              <a:t>Private costs – these are costs firm making the investment has to bear e.g. training, new capital equipment, marketing etc</a:t>
            </a:r>
          </a:p>
          <a:p>
            <a:endParaRPr lang="en-GB" dirty="0"/>
          </a:p>
          <a:p>
            <a:r>
              <a:rPr lang="en-GB" dirty="0" smtClean="0"/>
              <a:t>Private benefits – these are benefits the firm makes as a result of making the investment e.g. increased sales and brand values, profitability</a:t>
            </a:r>
            <a:endParaRPr lang="en-GB" dirty="0"/>
          </a:p>
        </p:txBody>
      </p:sp>
    </p:spTree>
    <p:extLst>
      <p:ext uri="{BB962C8B-B14F-4D97-AF65-F5344CB8AC3E}">
        <p14:creationId xmlns:p14="http://schemas.microsoft.com/office/powerpoint/2010/main" val="40359782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Public Costs and Benefits</a:t>
            </a:r>
            <a:endParaRPr lang="en-GB" b="1" dirty="0"/>
          </a:p>
        </p:txBody>
      </p:sp>
      <p:sp>
        <p:nvSpPr>
          <p:cNvPr id="3" name="Content Placeholder 2"/>
          <p:cNvSpPr>
            <a:spLocks noGrp="1"/>
          </p:cNvSpPr>
          <p:nvPr>
            <p:ph idx="1"/>
          </p:nvPr>
        </p:nvSpPr>
        <p:spPr/>
        <p:txBody>
          <a:bodyPr/>
          <a:lstStyle/>
          <a:p>
            <a:r>
              <a:rPr lang="en-GB" dirty="0" smtClean="0"/>
              <a:t>Public costs (a.k.a. Negative Externalities) – these are the external costs to the firm of making the investment e.g. increased traffic noise, extraction of water affecting fish in a river</a:t>
            </a:r>
          </a:p>
          <a:p>
            <a:endParaRPr lang="en-GB" dirty="0"/>
          </a:p>
          <a:p>
            <a:r>
              <a:rPr lang="en-GB" dirty="0" smtClean="0"/>
              <a:t>Public benefits (a.k.a. Positive Externalities) – the external benefits of making the investment e.g. creating jobs for people who will pay more tax so the government gains</a:t>
            </a:r>
            <a:endParaRPr lang="en-GB" dirty="0"/>
          </a:p>
        </p:txBody>
      </p:sp>
    </p:spTree>
    <p:extLst>
      <p:ext uri="{BB962C8B-B14F-4D97-AF65-F5344CB8AC3E}">
        <p14:creationId xmlns:p14="http://schemas.microsoft.com/office/powerpoint/2010/main" val="13150648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smtClean="0"/>
              <a:t>Valuation of Public Costs and Benefits</a:t>
            </a:r>
            <a:endParaRPr lang="en-GB" b="1" dirty="0"/>
          </a:p>
        </p:txBody>
      </p:sp>
      <p:sp>
        <p:nvSpPr>
          <p:cNvPr id="3" name="Content Placeholder 2"/>
          <p:cNvSpPr>
            <a:spLocks noGrp="1"/>
          </p:cNvSpPr>
          <p:nvPr>
            <p:ph idx="1"/>
          </p:nvPr>
        </p:nvSpPr>
        <p:spPr/>
        <p:txBody>
          <a:bodyPr/>
          <a:lstStyle/>
          <a:p>
            <a:endParaRPr lang="en-GB" dirty="0" smtClean="0"/>
          </a:p>
          <a:p>
            <a:r>
              <a:rPr lang="en-GB" dirty="0" smtClean="0"/>
              <a:t>Financially it is relatively easy to measure, but some externalities are difficult to identify and measure e.g. the development of green belt.  Good for people who need homes and builders, but loss of land and encroachment of urban development hard to measure.</a:t>
            </a:r>
            <a:endParaRPr lang="en-GB" dirty="0"/>
          </a:p>
        </p:txBody>
      </p:sp>
    </p:spTree>
    <p:extLst>
      <p:ext uri="{BB962C8B-B14F-4D97-AF65-F5344CB8AC3E}">
        <p14:creationId xmlns:p14="http://schemas.microsoft.com/office/powerpoint/2010/main" val="11765893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Social Costs and Social Benefits</a:t>
            </a:r>
            <a:endParaRPr lang="en-GB" dirty="0"/>
          </a:p>
        </p:txBody>
      </p:sp>
      <p:sp>
        <p:nvSpPr>
          <p:cNvPr id="3" name="Content Placeholder 2"/>
          <p:cNvSpPr>
            <a:spLocks noGrp="1"/>
          </p:cNvSpPr>
          <p:nvPr>
            <p:ph idx="1"/>
          </p:nvPr>
        </p:nvSpPr>
        <p:spPr/>
        <p:txBody>
          <a:bodyPr/>
          <a:lstStyle/>
          <a:p>
            <a:r>
              <a:rPr lang="en-GB" dirty="0" smtClean="0"/>
              <a:t>Social Costs = Private Costs + Public Costs</a:t>
            </a:r>
          </a:p>
          <a:p>
            <a:r>
              <a:rPr lang="en-GB" dirty="0" smtClean="0"/>
              <a:t>Social Benefits = </a:t>
            </a:r>
            <a:r>
              <a:rPr lang="en-GB" smtClean="0"/>
              <a:t>Private </a:t>
            </a:r>
            <a:r>
              <a:rPr lang="en-GB" smtClean="0"/>
              <a:t>Benefits + </a:t>
            </a:r>
            <a:r>
              <a:rPr lang="en-GB" dirty="0" smtClean="0"/>
              <a:t>Public Benefits</a:t>
            </a:r>
            <a:endParaRPr lang="en-GB" dirty="0" smtClean="0"/>
          </a:p>
          <a:p>
            <a:pPr marL="0" indent="0">
              <a:buNone/>
            </a:pPr>
            <a:endParaRPr lang="en-GB" dirty="0"/>
          </a:p>
          <a:p>
            <a:r>
              <a:rPr lang="en-GB" dirty="0" smtClean="0"/>
              <a:t>Net Private Cost or Benefit = Private Benefits – Private Costs</a:t>
            </a:r>
          </a:p>
          <a:p>
            <a:r>
              <a:rPr lang="en-GB" dirty="0" smtClean="0"/>
              <a:t>Net Social Cost or Benefit = Social Benefits – Social Costs</a:t>
            </a:r>
          </a:p>
          <a:p>
            <a:pPr marL="0" indent="0">
              <a:buNone/>
            </a:pPr>
            <a:endParaRPr lang="en-GB" dirty="0"/>
          </a:p>
        </p:txBody>
      </p:sp>
    </p:spTree>
    <p:extLst>
      <p:ext uri="{BB962C8B-B14F-4D97-AF65-F5344CB8AC3E}">
        <p14:creationId xmlns:p14="http://schemas.microsoft.com/office/powerpoint/2010/main" val="328927291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476672"/>
            <a:ext cx="8229600" cy="1143000"/>
          </a:xfrm>
        </p:spPr>
        <p:txBody>
          <a:bodyPr>
            <a:noAutofit/>
          </a:bodyPr>
          <a:lstStyle/>
          <a:p>
            <a:r>
              <a:rPr lang="en-GB" sz="4400" dirty="0" smtClean="0"/>
              <a:t>Example: 4 alternatives for Government Spending</a:t>
            </a:r>
            <a:endParaRPr lang="en-GB" sz="4400"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721911798"/>
              </p:ext>
            </p:extLst>
          </p:nvPr>
        </p:nvGraphicFramePr>
        <p:xfrm>
          <a:off x="1619672" y="1700808"/>
          <a:ext cx="5902267" cy="4988127"/>
        </p:xfrm>
        <a:graphic>
          <a:graphicData uri="http://schemas.openxmlformats.org/drawingml/2006/table">
            <a:tbl>
              <a:tblPr/>
              <a:tblGrid>
                <a:gridCol w="1419419"/>
                <a:gridCol w="1104990"/>
                <a:gridCol w="1104990"/>
                <a:gridCol w="1275681"/>
                <a:gridCol w="997187"/>
              </a:tblGrid>
              <a:tr h="1162107">
                <a:tc>
                  <a:txBody>
                    <a:bodyPr/>
                    <a:lstStyle/>
                    <a:p>
                      <a:endParaRPr lang="en-GB" sz="1600" dirty="0">
                        <a:effectLst/>
                      </a:endParaRPr>
                    </a:p>
                  </a:txBody>
                  <a:tcPr marL="17960" marR="17960" marT="17960" marB="179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GB" sz="1600" dirty="0">
                          <a:effectLst/>
                        </a:rPr>
                        <a:t>New city by-pass</a:t>
                      </a:r>
                      <a:br>
                        <a:rPr lang="en-GB" sz="1600" dirty="0">
                          <a:effectLst/>
                        </a:rPr>
                      </a:br>
                      <a:r>
                        <a:rPr lang="en-GB" sz="1600" dirty="0">
                          <a:effectLst/>
                        </a:rPr>
                        <a:t>(£ million)</a:t>
                      </a:r>
                    </a:p>
                  </a:txBody>
                  <a:tcPr marL="17960" marR="17960" marT="17960" marB="179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GB" sz="1600">
                          <a:effectLst/>
                        </a:rPr>
                        <a:t>New schools</a:t>
                      </a:r>
                      <a:br>
                        <a:rPr lang="en-GB" sz="1600">
                          <a:effectLst/>
                        </a:rPr>
                      </a:br>
                      <a:r>
                        <a:rPr lang="en-GB" sz="1600">
                          <a:effectLst/>
                        </a:rPr>
                        <a:t>(£ million)</a:t>
                      </a:r>
                    </a:p>
                  </a:txBody>
                  <a:tcPr marL="17960" marR="17960" marT="17960" marB="179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GB" sz="1400" dirty="0">
                          <a:effectLst/>
                        </a:rPr>
                        <a:t>Improvement to an existing airport</a:t>
                      </a:r>
                      <a:br>
                        <a:rPr lang="en-GB" sz="1400" dirty="0">
                          <a:effectLst/>
                        </a:rPr>
                      </a:br>
                      <a:r>
                        <a:rPr lang="en-GB" sz="1400" dirty="0">
                          <a:effectLst/>
                        </a:rPr>
                        <a:t>(£ million)</a:t>
                      </a:r>
                    </a:p>
                  </a:txBody>
                  <a:tcPr marL="17960" marR="17960" marT="17960" marB="179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GB" sz="1400" dirty="0">
                          <a:effectLst/>
                        </a:rPr>
                        <a:t>New hospitals</a:t>
                      </a:r>
                      <a:br>
                        <a:rPr lang="en-GB" sz="1400" dirty="0">
                          <a:effectLst/>
                        </a:rPr>
                      </a:br>
                      <a:r>
                        <a:rPr lang="en-GB" sz="1400" dirty="0">
                          <a:effectLst/>
                        </a:rPr>
                        <a:t>(£ million)</a:t>
                      </a:r>
                    </a:p>
                  </a:txBody>
                  <a:tcPr marL="17960" marR="17960" marT="17960" marB="179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84484">
                <a:tc>
                  <a:txBody>
                    <a:bodyPr/>
                    <a:lstStyle/>
                    <a:p>
                      <a:pPr algn="ctr"/>
                      <a:r>
                        <a:rPr lang="en-GB" sz="1600" dirty="0">
                          <a:effectLst/>
                        </a:rPr>
                        <a:t>Private benefits</a:t>
                      </a:r>
                    </a:p>
                  </a:txBody>
                  <a:tcPr marL="17960" marR="17960" marT="17960" marB="179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GB" sz="1600" dirty="0" smtClean="0">
                          <a:effectLst/>
                        </a:rPr>
                        <a:t>50</a:t>
                      </a:r>
                      <a:endParaRPr lang="en-GB" sz="1600" dirty="0">
                        <a:effectLst/>
                      </a:endParaRPr>
                    </a:p>
                  </a:txBody>
                  <a:tcPr marL="17960" marR="17960" marT="17960" marB="179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GB" sz="1600" dirty="0">
                          <a:effectLst/>
                        </a:rPr>
                        <a:t>135</a:t>
                      </a:r>
                    </a:p>
                  </a:txBody>
                  <a:tcPr marL="17960" marR="17960" marT="17960" marB="179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GB" sz="1600" dirty="0">
                          <a:effectLst/>
                        </a:rPr>
                        <a:t>130</a:t>
                      </a:r>
                    </a:p>
                  </a:txBody>
                  <a:tcPr marL="17960" marR="17960" marT="17960" marB="179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GB" sz="1600" dirty="0">
                          <a:effectLst/>
                        </a:rPr>
                        <a:t>80</a:t>
                      </a:r>
                    </a:p>
                  </a:txBody>
                  <a:tcPr marL="17960" marR="17960" marT="17960" marB="179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57946">
                <a:tc>
                  <a:txBody>
                    <a:bodyPr/>
                    <a:lstStyle/>
                    <a:p>
                      <a:pPr algn="ctr"/>
                      <a:r>
                        <a:rPr lang="en-GB" sz="1600">
                          <a:effectLst/>
                        </a:rPr>
                        <a:t>Private costs</a:t>
                      </a:r>
                    </a:p>
                  </a:txBody>
                  <a:tcPr marL="17960" marR="17960" marT="17960" marB="179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GB" sz="1600" dirty="0" smtClean="0">
                          <a:effectLst/>
                        </a:rPr>
                        <a:t>-120</a:t>
                      </a:r>
                      <a:endParaRPr lang="en-GB" sz="1600" dirty="0">
                        <a:effectLst/>
                      </a:endParaRPr>
                    </a:p>
                  </a:txBody>
                  <a:tcPr marL="17960" marR="17960" marT="17960" marB="179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GB" sz="1600" dirty="0" smtClean="0">
                          <a:effectLst/>
                        </a:rPr>
                        <a:t>-80</a:t>
                      </a:r>
                      <a:endParaRPr lang="en-GB" sz="1600" dirty="0">
                        <a:effectLst/>
                      </a:endParaRPr>
                    </a:p>
                  </a:txBody>
                  <a:tcPr marL="17960" marR="17960" marT="17960" marB="179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GB" sz="1600" dirty="0" smtClean="0">
                          <a:effectLst/>
                        </a:rPr>
                        <a:t>-100</a:t>
                      </a:r>
                      <a:endParaRPr lang="en-GB" sz="1600" dirty="0">
                        <a:effectLst/>
                      </a:endParaRPr>
                    </a:p>
                  </a:txBody>
                  <a:tcPr marL="17960" marR="17960" marT="17960" marB="179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GB" sz="1600" dirty="0" smtClean="0">
                          <a:effectLst/>
                        </a:rPr>
                        <a:t>-65</a:t>
                      </a:r>
                      <a:endParaRPr lang="en-GB" sz="1600" dirty="0">
                        <a:effectLst/>
                      </a:endParaRPr>
                    </a:p>
                  </a:txBody>
                  <a:tcPr marL="17960" marR="17960" marT="17960" marB="179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84484">
                <a:tc>
                  <a:txBody>
                    <a:bodyPr/>
                    <a:lstStyle/>
                    <a:p>
                      <a:pPr algn="ctr"/>
                      <a:r>
                        <a:rPr lang="en-GB" sz="1600">
                          <a:effectLst/>
                        </a:rPr>
                        <a:t>Positive externalities</a:t>
                      </a:r>
                    </a:p>
                  </a:txBody>
                  <a:tcPr marL="17960" marR="17960" marT="17960" marB="179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GB" sz="1600">
                          <a:effectLst/>
                        </a:rPr>
                        <a:t>90</a:t>
                      </a:r>
                    </a:p>
                  </a:txBody>
                  <a:tcPr marL="17960" marR="17960" marT="17960" marB="179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GB" sz="1600" dirty="0">
                          <a:effectLst/>
                        </a:rPr>
                        <a:t>55</a:t>
                      </a:r>
                    </a:p>
                  </a:txBody>
                  <a:tcPr marL="17960" marR="17960" marT="17960" marB="179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GB" sz="1600">
                          <a:effectLst/>
                        </a:rPr>
                        <a:t>35</a:t>
                      </a:r>
                    </a:p>
                  </a:txBody>
                  <a:tcPr marL="17960" marR="17960" marT="17960" marB="179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GB" sz="1600" dirty="0">
                          <a:effectLst/>
                        </a:rPr>
                        <a:t>120</a:t>
                      </a:r>
                    </a:p>
                  </a:txBody>
                  <a:tcPr marL="17960" marR="17960" marT="17960" marB="179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84484">
                <a:tc>
                  <a:txBody>
                    <a:bodyPr/>
                    <a:lstStyle/>
                    <a:p>
                      <a:pPr algn="ctr"/>
                      <a:r>
                        <a:rPr lang="en-GB" sz="1600">
                          <a:effectLst/>
                        </a:rPr>
                        <a:t>Negative externalities</a:t>
                      </a:r>
                    </a:p>
                  </a:txBody>
                  <a:tcPr marL="17960" marR="17960" marT="17960" marB="179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GB" sz="1600" dirty="0" smtClean="0">
                          <a:effectLst/>
                        </a:rPr>
                        <a:t>-60</a:t>
                      </a:r>
                      <a:endParaRPr lang="en-GB" sz="1600" dirty="0">
                        <a:effectLst/>
                      </a:endParaRPr>
                    </a:p>
                  </a:txBody>
                  <a:tcPr marL="17960" marR="17960" marT="17960" marB="179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GB" sz="1600" dirty="0" smtClean="0">
                          <a:effectLst/>
                        </a:rPr>
                        <a:t>-20</a:t>
                      </a:r>
                      <a:endParaRPr lang="en-GB" sz="1600" dirty="0">
                        <a:effectLst/>
                      </a:endParaRPr>
                    </a:p>
                  </a:txBody>
                  <a:tcPr marL="17960" marR="17960" marT="17960" marB="179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GB" sz="1600" dirty="0" smtClean="0">
                          <a:effectLst/>
                        </a:rPr>
                        <a:t>-60</a:t>
                      </a:r>
                      <a:endParaRPr lang="en-GB" sz="1600" dirty="0">
                        <a:effectLst/>
                      </a:endParaRPr>
                    </a:p>
                  </a:txBody>
                  <a:tcPr marL="17960" marR="17960" marT="17960" marB="179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GB" sz="1600" dirty="0" smtClean="0">
                          <a:effectLst/>
                        </a:rPr>
                        <a:t>-45</a:t>
                      </a:r>
                      <a:endParaRPr lang="en-GB" sz="1600" dirty="0">
                        <a:effectLst/>
                      </a:endParaRPr>
                    </a:p>
                  </a:txBody>
                  <a:tcPr marL="17960" marR="17960" marT="17960" marB="179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83688">
                <a:tc>
                  <a:txBody>
                    <a:bodyPr/>
                    <a:lstStyle/>
                    <a:p>
                      <a:pPr algn="ctr"/>
                      <a:r>
                        <a:rPr lang="en-GB" sz="1600" dirty="0" smtClean="0">
                          <a:effectLst/>
                        </a:rPr>
                        <a:t>Social Cost</a:t>
                      </a:r>
                      <a:endParaRPr lang="en-GB" sz="1600" dirty="0">
                        <a:effectLst/>
                      </a:endParaRPr>
                    </a:p>
                  </a:txBody>
                  <a:tcPr marL="17960" marR="17960" marT="17960" marB="179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r>
                        <a:rPr lang="en-GB" sz="1600" dirty="0" smtClean="0">
                          <a:effectLst/>
                        </a:rPr>
                        <a:t>-180</a:t>
                      </a:r>
                      <a:endParaRPr lang="en-GB" sz="1600" dirty="0">
                        <a:effectLst/>
                      </a:endParaRPr>
                    </a:p>
                  </a:txBody>
                  <a:tcPr marL="17960" marR="17960" marT="17960" marB="179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r>
                        <a:rPr lang="en-GB" sz="1600" dirty="0" smtClean="0">
                          <a:effectLst/>
                        </a:rPr>
                        <a:t>-100</a:t>
                      </a:r>
                      <a:endParaRPr lang="en-GB" sz="1600" dirty="0">
                        <a:effectLst/>
                      </a:endParaRPr>
                    </a:p>
                  </a:txBody>
                  <a:tcPr marL="17960" marR="17960" marT="17960" marB="179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r>
                        <a:rPr lang="en-GB" sz="1600" dirty="0" smtClean="0">
                          <a:effectLst/>
                        </a:rPr>
                        <a:t>-160</a:t>
                      </a:r>
                      <a:endParaRPr lang="en-GB" sz="1600" dirty="0">
                        <a:effectLst/>
                      </a:endParaRPr>
                    </a:p>
                  </a:txBody>
                  <a:tcPr marL="17960" marR="17960" marT="17960" marB="179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r>
                        <a:rPr lang="en-GB" sz="1600" dirty="0" smtClean="0">
                          <a:effectLst/>
                        </a:rPr>
                        <a:t>-110</a:t>
                      </a:r>
                      <a:endParaRPr lang="en-GB" sz="1600" dirty="0">
                        <a:effectLst/>
                      </a:endParaRPr>
                    </a:p>
                  </a:txBody>
                  <a:tcPr marL="17960" marR="17960" marT="17960" marB="179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r>
              <a:tr h="483688">
                <a:tc>
                  <a:txBody>
                    <a:bodyPr/>
                    <a:lstStyle/>
                    <a:p>
                      <a:pPr algn="ctr"/>
                      <a:r>
                        <a:rPr lang="en-GB" sz="1600" dirty="0" smtClean="0">
                          <a:effectLst/>
                        </a:rPr>
                        <a:t>Social Benefit</a:t>
                      </a:r>
                      <a:endParaRPr lang="en-GB" sz="1600" dirty="0">
                        <a:effectLst/>
                      </a:endParaRPr>
                    </a:p>
                  </a:txBody>
                  <a:tcPr marL="17960" marR="17960" marT="17960" marB="179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r>
                        <a:rPr lang="en-GB" sz="1600" dirty="0" smtClean="0">
                          <a:effectLst/>
                        </a:rPr>
                        <a:t>+140</a:t>
                      </a:r>
                      <a:endParaRPr lang="en-GB" sz="1600" dirty="0">
                        <a:effectLst/>
                      </a:endParaRPr>
                    </a:p>
                  </a:txBody>
                  <a:tcPr marL="17960" marR="17960" marT="17960" marB="179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r>
                        <a:rPr lang="en-GB" sz="1600" dirty="0" smtClean="0">
                          <a:effectLst/>
                        </a:rPr>
                        <a:t>+190</a:t>
                      </a:r>
                      <a:endParaRPr lang="en-GB" sz="1600" dirty="0">
                        <a:effectLst/>
                      </a:endParaRPr>
                    </a:p>
                  </a:txBody>
                  <a:tcPr marL="17960" marR="17960" marT="17960" marB="179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r>
                        <a:rPr lang="en-GB" sz="1600" dirty="0" smtClean="0">
                          <a:effectLst/>
                        </a:rPr>
                        <a:t>+165</a:t>
                      </a:r>
                      <a:endParaRPr lang="en-GB" sz="1600" dirty="0">
                        <a:effectLst/>
                      </a:endParaRPr>
                    </a:p>
                  </a:txBody>
                  <a:tcPr marL="17960" marR="17960" marT="17960" marB="179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r>
                        <a:rPr lang="en-GB" sz="1600" dirty="0" smtClean="0">
                          <a:effectLst/>
                        </a:rPr>
                        <a:t>200</a:t>
                      </a:r>
                      <a:endParaRPr lang="en-GB" sz="1600" dirty="0">
                        <a:effectLst/>
                      </a:endParaRPr>
                    </a:p>
                  </a:txBody>
                  <a:tcPr marL="17960" marR="17960" marT="17960" marB="179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r>
              <a:tr h="484484">
                <a:tc>
                  <a:txBody>
                    <a:bodyPr/>
                    <a:lstStyle/>
                    <a:p>
                      <a:pPr algn="ctr"/>
                      <a:r>
                        <a:rPr lang="en-GB" sz="1600" dirty="0">
                          <a:effectLst/>
                        </a:rPr>
                        <a:t>Net private </a:t>
                      </a:r>
                      <a:r>
                        <a:rPr lang="en-GB" sz="1600" dirty="0" smtClean="0">
                          <a:effectLst/>
                        </a:rPr>
                        <a:t>cost/benefit</a:t>
                      </a:r>
                      <a:endParaRPr lang="en-GB" sz="1600" dirty="0">
                        <a:effectLst/>
                      </a:endParaRPr>
                    </a:p>
                  </a:txBody>
                  <a:tcPr marL="17960" marR="17960" marT="17960" marB="179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pPr algn="ctr"/>
                      <a:r>
                        <a:rPr lang="en-GB" sz="1600" dirty="0">
                          <a:effectLst/>
                        </a:rPr>
                        <a:t>-70</a:t>
                      </a:r>
                    </a:p>
                  </a:txBody>
                  <a:tcPr marL="17960" marR="17960" marT="17960" marB="179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pPr algn="ctr"/>
                      <a:r>
                        <a:rPr lang="en-GB" sz="1600" dirty="0">
                          <a:effectLst/>
                        </a:rPr>
                        <a:t>+55</a:t>
                      </a:r>
                    </a:p>
                  </a:txBody>
                  <a:tcPr marL="17960" marR="17960" marT="17960" marB="179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pPr algn="ctr"/>
                      <a:r>
                        <a:rPr lang="en-GB" sz="1600" dirty="0">
                          <a:effectLst/>
                        </a:rPr>
                        <a:t>+30</a:t>
                      </a:r>
                    </a:p>
                  </a:txBody>
                  <a:tcPr marL="17960" marR="17960" marT="17960" marB="179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pPr algn="ctr"/>
                      <a:r>
                        <a:rPr lang="en-GB" sz="1600" dirty="0">
                          <a:effectLst/>
                        </a:rPr>
                        <a:t>+15</a:t>
                      </a:r>
                    </a:p>
                  </a:txBody>
                  <a:tcPr marL="17960" marR="17960" marT="17960" marB="179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r>
              <a:tr h="484484">
                <a:tc>
                  <a:txBody>
                    <a:bodyPr/>
                    <a:lstStyle/>
                    <a:p>
                      <a:pPr algn="ctr"/>
                      <a:r>
                        <a:rPr lang="en-GB" sz="1600" dirty="0">
                          <a:effectLst/>
                        </a:rPr>
                        <a:t>Net social </a:t>
                      </a:r>
                      <a:r>
                        <a:rPr lang="en-GB" sz="1600" dirty="0" smtClean="0">
                          <a:effectLst/>
                        </a:rPr>
                        <a:t>cost/benefit</a:t>
                      </a:r>
                      <a:endParaRPr lang="en-GB" sz="1600" dirty="0">
                        <a:effectLst/>
                      </a:endParaRPr>
                    </a:p>
                  </a:txBody>
                  <a:tcPr marL="17960" marR="17960" marT="17960" marB="179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pPr algn="ctr"/>
                      <a:r>
                        <a:rPr lang="en-GB" sz="1600" dirty="0">
                          <a:effectLst/>
                        </a:rPr>
                        <a:t>-40</a:t>
                      </a:r>
                    </a:p>
                  </a:txBody>
                  <a:tcPr marL="17960" marR="17960" marT="17960" marB="179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pPr algn="ctr"/>
                      <a:r>
                        <a:rPr lang="en-GB" sz="1600" dirty="0">
                          <a:effectLst/>
                        </a:rPr>
                        <a:t>+80</a:t>
                      </a:r>
                    </a:p>
                  </a:txBody>
                  <a:tcPr marL="17960" marR="17960" marT="17960" marB="179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pPr algn="ctr"/>
                      <a:r>
                        <a:rPr lang="en-GB" sz="1600" dirty="0">
                          <a:effectLst/>
                        </a:rPr>
                        <a:t>+5</a:t>
                      </a:r>
                    </a:p>
                  </a:txBody>
                  <a:tcPr marL="17960" marR="17960" marT="17960" marB="179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pPr algn="ctr"/>
                      <a:r>
                        <a:rPr lang="en-GB" sz="1600" dirty="0">
                          <a:effectLst/>
                        </a:rPr>
                        <a:t>+90</a:t>
                      </a:r>
                    </a:p>
                  </a:txBody>
                  <a:tcPr marL="17960" marR="17960" marT="17960" marB="179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r>
            </a:tbl>
          </a:graphicData>
        </a:graphic>
      </p:graphicFrame>
    </p:spTree>
    <p:extLst>
      <p:ext uri="{BB962C8B-B14F-4D97-AF65-F5344CB8AC3E}">
        <p14:creationId xmlns:p14="http://schemas.microsoft.com/office/powerpoint/2010/main" val="221910560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Intangibles</a:t>
            </a:r>
            <a:endParaRPr lang="en-GB" b="1" dirty="0"/>
          </a:p>
        </p:txBody>
      </p:sp>
      <p:sp>
        <p:nvSpPr>
          <p:cNvPr id="3" name="Content Placeholder 2"/>
          <p:cNvSpPr>
            <a:spLocks noGrp="1"/>
          </p:cNvSpPr>
          <p:nvPr>
            <p:ph idx="1"/>
          </p:nvPr>
        </p:nvSpPr>
        <p:spPr/>
        <p:txBody>
          <a:bodyPr/>
          <a:lstStyle/>
          <a:p>
            <a:endParaRPr lang="en-GB" dirty="0" smtClean="0"/>
          </a:p>
          <a:p>
            <a:r>
              <a:rPr lang="en-GB" dirty="0" smtClean="0"/>
              <a:t>Cost/benefit analysis will have to try to put a value on the non-physical aspects of a project e.g.  Effect on reputation</a:t>
            </a:r>
            <a:endParaRPr lang="en-GB" dirty="0"/>
          </a:p>
        </p:txBody>
      </p:sp>
    </p:spTree>
    <p:extLst>
      <p:ext uri="{BB962C8B-B14F-4D97-AF65-F5344CB8AC3E}">
        <p14:creationId xmlns:p14="http://schemas.microsoft.com/office/powerpoint/2010/main" val="42915450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Cost/Benefit Process</a:t>
            </a:r>
            <a:endParaRPr lang="en-GB" b="1" dirty="0"/>
          </a:p>
        </p:txBody>
      </p:sp>
      <p:sp>
        <p:nvSpPr>
          <p:cNvPr id="3" name="Content Placeholder 2"/>
          <p:cNvSpPr>
            <a:spLocks noGrp="1"/>
          </p:cNvSpPr>
          <p:nvPr>
            <p:ph idx="1"/>
          </p:nvPr>
        </p:nvSpPr>
        <p:spPr/>
        <p:txBody>
          <a:bodyPr/>
          <a:lstStyle/>
          <a:p>
            <a:pPr marL="514350" indent="-514350">
              <a:buFont typeface="+mj-lt"/>
              <a:buAutoNum type="arabicPeriod"/>
            </a:pPr>
            <a:r>
              <a:rPr lang="en-GB" dirty="0" smtClean="0"/>
              <a:t>Identify costs and benefits that are likely to arise</a:t>
            </a:r>
          </a:p>
          <a:p>
            <a:pPr marL="514350" indent="-514350">
              <a:buFont typeface="+mj-lt"/>
              <a:buAutoNum type="arabicPeriod"/>
            </a:pPr>
            <a:r>
              <a:rPr lang="en-GB" dirty="0" smtClean="0"/>
              <a:t>Convert all costs and benefits including intangibles into monetary values</a:t>
            </a:r>
          </a:p>
          <a:p>
            <a:pPr marL="514350" indent="-514350">
              <a:buFont typeface="+mj-lt"/>
              <a:buAutoNum type="arabicPeriod"/>
            </a:pPr>
            <a:r>
              <a:rPr lang="en-GB" dirty="0" smtClean="0"/>
              <a:t>Apply probability analysis (likely outcomes) </a:t>
            </a:r>
          </a:p>
          <a:p>
            <a:pPr marL="514350" indent="-514350">
              <a:buFont typeface="+mj-lt"/>
              <a:buAutoNum type="arabicPeriod"/>
            </a:pPr>
            <a:r>
              <a:rPr lang="en-GB" dirty="0" smtClean="0"/>
              <a:t>Take into account timing of each cost/benefit</a:t>
            </a:r>
          </a:p>
          <a:p>
            <a:pPr marL="514350" indent="-514350">
              <a:buFont typeface="+mj-lt"/>
              <a:buAutoNum type="arabicPeriod"/>
            </a:pPr>
            <a:r>
              <a:rPr lang="en-GB" dirty="0" smtClean="0"/>
              <a:t>If discounted benefits are greater than discounted costs, then the project is viable</a:t>
            </a:r>
            <a:endParaRPr lang="en-GB" dirty="0"/>
          </a:p>
        </p:txBody>
      </p:sp>
    </p:spTree>
    <p:extLst>
      <p:ext uri="{BB962C8B-B14F-4D97-AF65-F5344CB8AC3E}">
        <p14:creationId xmlns:p14="http://schemas.microsoft.com/office/powerpoint/2010/main" val="10013434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CB50FD9C82C27343B0FF0DDB522586CE" ma:contentTypeVersion="1" ma:contentTypeDescription="Create a new document." ma:contentTypeScope="" ma:versionID="8a41fbb90c1d8aef20dd7e9b54020906">
  <xsd:schema xmlns:xsd="http://www.w3.org/2001/XMLSchema" xmlns:xs="http://www.w3.org/2001/XMLSchema" xmlns:p="http://schemas.microsoft.com/office/2006/metadata/properties" xmlns:ns1="http://schemas.microsoft.com/sharepoint/v3" targetNamespace="http://schemas.microsoft.com/office/2006/metadata/properties" ma:root="true" ma:fieldsID="48c5b5cd9b8d25ff6dd15848836f4270" ns1:_="">
    <xsd:import namespace="http://schemas.microsoft.com/sharepoint/v3"/>
    <xsd:element name="properties">
      <xsd:complexType>
        <xsd:sequence>
          <xsd:element name="documentManagement">
            <xsd:complexType>
              <xsd:all>
                <xsd:element ref="ns1:PublishingStartDate" minOccurs="0"/>
                <xsd:element ref="ns1:PublishingExpirationDa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Scheduling Start Date" ma:description="Scheduling Start Date is a site column created by the Publishing feature. It is used to specify the date and time on which this page will first appear to site visitors." ma:hidden="true" ma:internalName="PublishingStartDate">
      <xsd:simpleType>
        <xsd:restriction base="dms:Unknown"/>
      </xsd:simpleType>
    </xsd:element>
    <xsd:element name="PublishingExpirationDate" ma:index="9" nillable="true" ma:displayName="Scheduling End Date" ma:description="Scheduling End Date is a site column created by the Publishing feature. It is used to specify the date and time on which this page will no longer appear to site visitors." ma:hidden="true" ma:internalName="PublishingExpirationDat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73966A3C-AF61-4E06-8364-5F4131CA4B00}">
  <ds:schemaRefs>
    <ds:schemaRef ds:uri="http://schemas.microsoft.com/office/2006/metadata/properties"/>
    <ds:schemaRef ds:uri="http://www.w3.org/XML/1998/namespace"/>
    <ds:schemaRef ds:uri="http://schemas.microsoft.com/sharepoint/v3"/>
    <ds:schemaRef ds:uri="http://schemas.microsoft.com/office/2006/documentManagement/types"/>
    <ds:schemaRef ds:uri="http://purl.org/dc/terms/"/>
    <ds:schemaRef ds:uri="http://purl.org/dc/dcmitype/"/>
    <ds:schemaRef ds:uri="http://purl.org/dc/elements/1.1/"/>
    <ds:schemaRef ds:uri="http://schemas.microsoft.com/office/infopath/2007/PartnerControls"/>
    <ds:schemaRef ds:uri="http://schemas.openxmlformats.org/package/2006/metadata/core-properties"/>
  </ds:schemaRefs>
</ds:datastoreItem>
</file>

<file path=customXml/itemProps2.xml><?xml version="1.0" encoding="utf-8"?>
<ds:datastoreItem xmlns:ds="http://schemas.openxmlformats.org/officeDocument/2006/customXml" ds:itemID="{FCD67F81-88DA-4743-A971-F04867D274EB}">
  <ds:schemaRefs>
    <ds:schemaRef ds:uri="http://schemas.microsoft.com/sharepoint/v3/contenttype/forms"/>
  </ds:schemaRefs>
</ds:datastoreItem>
</file>

<file path=customXml/itemProps3.xml><?xml version="1.0" encoding="utf-8"?>
<ds:datastoreItem xmlns:ds="http://schemas.openxmlformats.org/officeDocument/2006/customXml" ds:itemID="{874AA94F-E801-4C26-9A5F-7B8BA0DA62F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Flow</Template>
  <TotalTime>61</TotalTime>
  <Words>515</Words>
  <Application>Microsoft Office PowerPoint</Application>
  <PresentationFormat>On-screen Show (4:3)</PresentationFormat>
  <Paragraphs>88</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Flow</vt:lpstr>
      <vt:lpstr>Cost Benefit Analysis</vt:lpstr>
      <vt:lpstr>What is it?</vt:lpstr>
      <vt:lpstr>Private Costs and Benefits</vt:lpstr>
      <vt:lpstr>Public Costs and Benefits</vt:lpstr>
      <vt:lpstr>Valuation of Public Costs and Benefits</vt:lpstr>
      <vt:lpstr>Social Costs and Social Benefits</vt:lpstr>
      <vt:lpstr>Example: 4 alternatives for Government Spending</vt:lpstr>
      <vt:lpstr>Intangibles</vt:lpstr>
      <vt:lpstr>Cost/Benefit Process</vt:lpstr>
      <vt:lpstr>Problems</vt:lpstr>
      <vt:lpstr>Task</vt:lpstr>
    </vt:vector>
  </TitlesOfParts>
  <Company>Godalming College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Cost Benefit Analysis</dc:title>
  <dc:creator>Morag Portwine</dc:creator>
  <cp:lastModifiedBy>Anne E Lomas</cp:lastModifiedBy>
  <cp:revision>15</cp:revision>
  <cp:lastPrinted>2014-04-22T10:40:13Z</cp:lastPrinted>
  <dcterms:created xsi:type="dcterms:W3CDTF">2013-03-13T10:00:33Z</dcterms:created>
  <dcterms:modified xsi:type="dcterms:W3CDTF">2015-03-16T09:34:19Z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0x010100CB50FD9C82C27343B0FF0DDB522586CE</vt:lpwstr>
  </property>
</Properties>
</file>