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1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48DC80-149D-4B5D-B945-FF7766668F6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A489C4D-B0F0-43F4-88D7-397569394D3B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Identify possible crisis scenarios</a:t>
          </a:r>
          <a:endParaRPr lang="en-GB" dirty="0">
            <a:solidFill>
              <a:schemeClr val="tx1"/>
            </a:solidFill>
          </a:endParaRPr>
        </a:p>
      </dgm:t>
    </dgm:pt>
    <dgm:pt modelId="{020F5978-31FF-4240-A9D0-DB4AE7249C57}" type="parTrans" cxnId="{742BFDC2-3E20-4737-A1F9-6C9DFF4DC361}">
      <dgm:prSet/>
      <dgm:spPr/>
      <dgm:t>
        <a:bodyPr/>
        <a:lstStyle/>
        <a:p>
          <a:endParaRPr lang="en-GB"/>
        </a:p>
      </dgm:t>
    </dgm:pt>
    <dgm:pt modelId="{7B55BEEF-DB21-4833-8599-76068E3634A7}" type="sibTrans" cxnId="{742BFDC2-3E20-4737-A1F9-6C9DFF4DC361}">
      <dgm:prSet/>
      <dgm:spPr/>
      <dgm:t>
        <a:bodyPr/>
        <a:lstStyle/>
        <a:p>
          <a:endParaRPr lang="en-GB"/>
        </a:p>
      </dgm:t>
    </dgm:pt>
    <dgm:pt modelId="{721601A7-52F8-41E4-A52A-4434905581B0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Identify ways to prevent and draw up plans to deal with each crisis</a:t>
          </a:r>
          <a:endParaRPr lang="en-GB" dirty="0">
            <a:solidFill>
              <a:schemeClr val="tx1"/>
            </a:solidFill>
          </a:endParaRPr>
        </a:p>
      </dgm:t>
    </dgm:pt>
    <dgm:pt modelId="{760862A3-E862-44AA-9BF6-281DE08C479D}" type="parTrans" cxnId="{874AFF05-BAA6-4891-8E02-DBF969D9F05E}">
      <dgm:prSet/>
      <dgm:spPr/>
      <dgm:t>
        <a:bodyPr/>
        <a:lstStyle/>
        <a:p>
          <a:endParaRPr lang="en-GB"/>
        </a:p>
      </dgm:t>
    </dgm:pt>
    <dgm:pt modelId="{B4CC50AD-6525-4BC1-A31F-E3F31721989C}" type="sibTrans" cxnId="{874AFF05-BAA6-4891-8E02-DBF969D9F05E}">
      <dgm:prSet/>
      <dgm:spPr/>
      <dgm:t>
        <a:bodyPr/>
        <a:lstStyle/>
        <a:p>
          <a:endParaRPr lang="en-GB"/>
        </a:p>
      </dgm:t>
    </dgm:pt>
    <dgm:pt modelId="{B4B4FD4A-61F6-4450-B83D-2D8924A71B8B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Simulate each crisis and the operation of plan identify any changes that need to be made</a:t>
          </a:r>
          <a:endParaRPr lang="en-GB" dirty="0">
            <a:solidFill>
              <a:schemeClr val="tx1"/>
            </a:solidFill>
          </a:endParaRPr>
        </a:p>
      </dgm:t>
    </dgm:pt>
    <dgm:pt modelId="{5E2D9513-329B-4573-B517-D7DDE0D36A7A}" type="parTrans" cxnId="{A031C293-49F4-4C36-A753-9745FB4034EE}">
      <dgm:prSet/>
      <dgm:spPr/>
      <dgm:t>
        <a:bodyPr/>
        <a:lstStyle/>
        <a:p>
          <a:endParaRPr lang="en-GB"/>
        </a:p>
      </dgm:t>
    </dgm:pt>
    <dgm:pt modelId="{801B55A1-A2A6-4AF5-B507-8311DA8E62C7}" type="sibTrans" cxnId="{A031C293-49F4-4C36-A753-9745FB4034EE}">
      <dgm:prSet/>
      <dgm:spPr/>
      <dgm:t>
        <a:bodyPr/>
        <a:lstStyle/>
        <a:p>
          <a:endParaRPr lang="en-GB"/>
        </a:p>
      </dgm:t>
    </dgm:pt>
    <dgm:pt modelId="{28D30114-CE94-4080-93DB-91ACF12A2012}" type="pres">
      <dgm:prSet presAssocID="{9C48DC80-149D-4B5D-B945-FF7766668F6D}" presName="linearFlow" presStyleCnt="0">
        <dgm:presLayoutVars>
          <dgm:resizeHandles val="exact"/>
        </dgm:presLayoutVars>
      </dgm:prSet>
      <dgm:spPr/>
    </dgm:pt>
    <dgm:pt modelId="{AA417FFC-8FCE-48C1-9937-FF60651DCDC7}" type="pres">
      <dgm:prSet presAssocID="{AA489C4D-B0F0-43F4-88D7-397569394D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DF0E94-40E6-44F4-9D9B-B4F503891BB3}" type="pres">
      <dgm:prSet presAssocID="{7B55BEEF-DB21-4833-8599-76068E3634A7}" presName="sibTrans" presStyleLbl="sibTrans2D1" presStyleIdx="0" presStyleCnt="2"/>
      <dgm:spPr/>
      <dgm:t>
        <a:bodyPr/>
        <a:lstStyle/>
        <a:p>
          <a:endParaRPr lang="en-GB"/>
        </a:p>
      </dgm:t>
    </dgm:pt>
    <dgm:pt modelId="{EA8BCB7B-1A5B-4F5B-B4A1-4ADDFC9CD050}" type="pres">
      <dgm:prSet presAssocID="{7B55BEEF-DB21-4833-8599-76068E3634A7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4A3010AD-6710-4ED9-8076-E37E0D062B17}" type="pres">
      <dgm:prSet presAssocID="{721601A7-52F8-41E4-A52A-4434905581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9B9461-D300-4CAF-96AE-020DDFDAAF36}" type="pres">
      <dgm:prSet presAssocID="{B4CC50AD-6525-4BC1-A31F-E3F31721989C}" presName="sibTrans" presStyleLbl="sibTrans2D1" presStyleIdx="1" presStyleCnt="2"/>
      <dgm:spPr/>
      <dgm:t>
        <a:bodyPr/>
        <a:lstStyle/>
        <a:p>
          <a:endParaRPr lang="en-GB"/>
        </a:p>
      </dgm:t>
    </dgm:pt>
    <dgm:pt modelId="{D4B60A7D-BFBA-4128-AF5B-E19E39E3352E}" type="pres">
      <dgm:prSet presAssocID="{B4CC50AD-6525-4BC1-A31F-E3F31721989C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D228E3D7-0D9E-47ED-BBBF-ACB377152732}" type="pres">
      <dgm:prSet presAssocID="{B4B4FD4A-61F6-4450-B83D-2D8924A71B8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74AFF05-BAA6-4891-8E02-DBF969D9F05E}" srcId="{9C48DC80-149D-4B5D-B945-FF7766668F6D}" destId="{721601A7-52F8-41E4-A52A-4434905581B0}" srcOrd="1" destOrd="0" parTransId="{760862A3-E862-44AA-9BF6-281DE08C479D}" sibTransId="{B4CC50AD-6525-4BC1-A31F-E3F31721989C}"/>
    <dgm:cxn modelId="{742BFDC2-3E20-4737-A1F9-6C9DFF4DC361}" srcId="{9C48DC80-149D-4B5D-B945-FF7766668F6D}" destId="{AA489C4D-B0F0-43F4-88D7-397569394D3B}" srcOrd="0" destOrd="0" parTransId="{020F5978-31FF-4240-A9D0-DB4AE7249C57}" sibTransId="{7B55BEEF-DB21-4833-8599-76068E3634A7}"/>
    <dgm:cxn modelId="{A031C293-49F4-4C36-A753-9745FB4034EE}" srcId="{9C48DC80-149D-4B5D-B945-FF7766668F6D}" destId="{B4B4FD4A-61F6-4450-B83D-2D8924A71B8B}" srcOrd="2" destOrd="0" parTransId="{5E2D9513-329B-4573-B517-D7DDE0D36A7A}" sibTransId="{801B55A1-A2A6-4AF5-B507-8311DA8E62C7}"/>
    <dgm:cxn modelId="{538480BD-0AEB-4504-936F-B6BB392DFB88}" type="presOf" srcId="{AA489C4D-B0F0-43F4-88D7-397569394D3B}" destId="{AA417FFC-8FCE-48C1-9937-FF60651DCDC7}" srcOrd="0" destOrd="0" presId="urn:microsoft.com/office/officeart/2005/8/layout/process2"/>
    <dgm:cxn modelId="{E942D54E-B57E-4B5C-A0C6-EEB7D33A4CD8}" type="presOf" srcId="{721601A7-52F8-41E4-A52A-4434905581B0}" destId="{4A3010AD-6710-4ED9-8076-E37E0D062B17}" srcOrd="0" destOrd="0" presId="urn:microsoft.com/office/officeart/2005/8/layout/process2"/>
    <dgm:cxn modelId="{94FC8E96-7CDB-4501-BAE5-5B721C77A794}" type="presOf" srcId="{9C48DC80-149D-4B5D-B945-FF7766668F6D}" destId="{28D30114-CE94-4080-93DB-91ACF12A2012}" srcOrd="0" destOrd="0" presId="urn:microsoft.com/office/officeart/2005/8/layout/process2"/>
    <dgm:cxn modelId="{0758FB1A-E2A9-42EA-A7F4-81FFA69B9491}" type="presOf" srcId="{B4B4FD4A-61F6-4450-B83D-2D8924A71B8B}" destId="{D228E3D7-0D9E-47ED-BBBF-ACB377152732}" srcOrd="0" destOrd="0" presId="urn:microsoft.com/office/officeart/2005/8/layout/process2"/>
    <dgm:cxn modelId="{4082C82D-F2EC-446A-BE4A-B58E8CA05875}" type="presOf" srcId="{7B55BEEF-DB21-4833-8599-76068E3634A7}" destId="{55DF0E94-40E6-44F4-9D9B-B4F503891BB3}" srcOrd="0" destOrd="0" presId="urn:microsoft.com/office/officeart/2005/8/layout/process2"/>
    <dgm:cxn modelId="{00567DCC-3F02-427E-A0BC-21166F0B60F6}" type="presOf" srcId="{B4CC50AD-6525-4BC1-A31F-E3F31721989C}" destId="{279B9461-D300-4CAF-96AE-020DDFDAAF36}" srcOrd="0" destOrd="0" presId="urn:microsoft.com/office/officeart/2005/8/layout/process2"/>
    <dgm:cxn modelId="{7D3B3634-8B7E-4347-9E35-DBA613F3D7B9}" type="presOf" srcId="{B4CC50AD-6525-4BC1-A31F-E3F31721989C}" destId="{D4B60A7D-BFBA-4128-AF5B-E19E39E3352E}" srcOrd="1" destOrd="0" presId="urn:microsoft.com/office/officeart/2005/8/layout/process2"/>
    <dgm:cxn modelId="{1E270C6B-716B-4D07-BA69-C371213A3FE7}" type="presOf" srcId="{7B55BEEF-DB21-4833-8599-76068E3634A7}" destId="{EA8BCB7B-1A5B-4F5B-B4A1-4ADDFC9CD050}" srcOrd="1" destOrd="0" presId="urn:microsoft.com/office/officeart/2005/8/layout/process2"/>
    <dgm:cxn modelId="{FB0A1EAE-41B4-4E5D-BC32-19348F4D0736}" type="presParOf" srcId="{28D30114-CE94-4080-93DB-91ACF12A2012}" destId="{AA417FFC-8FCE-48C1-9937-FF60651DCDC7}" srcOrd="0" destOrd="0" presId="urn:microsoft.com/office/officeart/2005/8/layout/process2"/>
    <dgm:cxn modelId="{243F5021-C197-4107-BF4F-DD063456068A}" type="presParOf" srcId="{28D30114-CE94-4080-93DB-91ACF12A2012}" destId="{55DF0E94-40E6-44F4-9D9B-B4F503891BB3}" srcOrd="1" destOrd="0" presId="urn:microsoft.com/office/officeart/2005/8/layout/process2"/>
    <dgm:cxn modelId="{957FC030-4069-4833-BE37-93E1B39D901C}" type="presParOf" srcId="{55DF0E94-40E6-44F4-9D9B-B4F503891BB3}" destId="{EA8BCB7B-1A5B-4F5B-B4A1-4ADDFC9CD050}" srcOrd="0" destOrd="0" presId="urn:microsoft.com/office/officeart/2005/8/layout/process2"/>
    <dgm:cxn modelId="{C1B8646D-3AD9-4599-ADD0-8C7378FD1722}" type="presParOf" srcId="{28D30114-CE94-4080-93DB-91ACF12A2012}" destId="{4A3010AD-6710-4ED9-8076-E37E0D062B17}" srcOrd="2" destOrd="0" presId="urn:microsoft.com/office/officeart/2005/8/layout/process2"/>
    <dgm:cxn modelId="{CB187067-AC24-44DC-A09D-96A79A3F2327}" type="presParOf" srcId="{28D30114-CE94-4080-93DB-91ACF12A2012}" destId="{279B9461-D300-4CAF-96AE-020DDFDAAF36}" srcOrd="3" destOrd="0" presId="urn:microsoft.com/office/officeart/2005/8/layout/process2"/>
    <dgm:cxn modelId="{CE039BDA-B413-4EB0-8971-9409CE3799EA}" type="presParOf" srcId="{279B9461-D300-4CAF-96AE-020DDFDAAF36}" destId="{D4B60A7D-BFBA-4128-AF5B-E19E39E3352E}" srcOrd="0" destOrd="0" presId="urn:microsoft.com/office/officeart/2005/8/layout/process2"/>
    <dgm:cxn modelId="{D02CD535-6B72-4B92-B51C-E913C79645BB}" type="presParOf" srcId="{28D30114-CE94-4080-93DB-91ACF12A2012}" destId="{D228E3D7-0D9E-47ED-BBBF-ACB37715273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17FFC-8FCE-48C1-9937-FF60651DCDC7}">
      <dsp:nvSpPr>
        <dsp:cNvPr id="0" name=""/>
        <dsp:cNvSpPr/>
      </dsp:nvSpPr>
      <dsp:spPr>
        <a:xfrm>
          <a:off x="2542489" y="0"/>
          <a:ext cx="3144620" cy="1097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Identify possible crisis scenarios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2574630" y="32141"/>
        <a:ext cx="3080338" cy="1033077"/>
      </dsp:txXfrm>
    </dsp:sp>
    <dsp:sp modelId="{55DF0E94-40E6-44F4-9D9B-B4F503891BB3}">
      <dsp:nvSpPr>
        <dsp:cNvPr id="0" name=""/>
        <dsp:cNvSpPr/>
      </dsp:nvSpPr>
      <dsp:spPr>
        <a:xfrm rot="5400000">
          <a:off x="3909045" y="1124793"/>
          <a:ext cx="411509" cy="493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 rot="-5400000">
        <a:off x="3966657" y="1165944"/>
        <a:ext cx="296287" cy="288056"/>
      </dsp:txXfrm>
    </dsp:sp>
    <dsp:sp modelId="{4A3010AD-6710-4ED9-8076-E37E0D062B17}">
      <dsp:nvSpPr>
        <dsp:cNvPr id="0" name=""/>
        <dsp:cNvSpPr/>
      </dsp:nvSpPr>
      <dsp:spPr>
        <a:xfrm>
          <a:off x="2542489" y="1646038"/>
          <a:ext cx="3144620" cy="1097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Identify ways to prevent and draw up plans to deal with each crisis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2574630" y="1678179"/>
        <a:ext cx="3080338" cy="1033077"/>
      </dsp:txXfrm>
    </dsp:sp>
    <dsp:sp modelId="{279B9461-D300-4CAF-96AE-020DDFDAAF36}">
      <dsp:nvSpPr>
        <dsp:cNvPr id="0" name=""/>
        <dsp:cNvSpPr/>
      </dsp:nvSpPr>
      <dsp:spPr>
        <a:xfrm rot="5400000">
          <a:off x="3909045" y="2770832"/>
          <a:ext cx="411509" cy="493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 rot="-5400000">
        <a:off x="3966657" y="2811983"/>
        <a:ext cx="296287" cy="288056"/>
      </dsp:txXfrm>
    </dsp:sp>
    <dsp:sp modelId="{D228E3D7-0D9E-47ED-BBBF-ACB377152732}">
      <dsp:nvSpPr>
        <dsp:cNvPr id="0" name=""/>
        <dsp:cNvSpPr/>
      </dsp:nvSpPr>
      <dsp:spPr>
        <a:xfrm>
          <a:off x="2542489" y="3292077"/>
          <a:ext cx="3144620" cy="1097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Simulate each crisis and the operation of plan identify any changes that need to be made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2574630" y="3324218"/>
        <a:ext cx="3080338" cy="1033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6553C7-28B2-4241-9C42-69B27F860D90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8217AD-17C9-4269-BE17-8DA5709178A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learningzone/clips/crisis-management-in-business/12256.html" TargetMode="External"/><Relationship Id="rId2" Type="http://schemas.openxmlformats.org/officeDocument/2006/relationships/hyperlink" Target="http://www.bbc.co.uk/learningzone/clips/market-research-and-branding-mistakes/12258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Crisis management and contingency planning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21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the experiences of these two companies tell 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www.bbc.co.uk/learningzone/clips/market-research-and-branding-mistakes/12258.html</a:t>
            </a:r>
            <a:r>
              <a:rPr lang="en-GB" dirty="0" smtClean="0"/>
              <a:t> </a:t>
            </a:r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www.bbc.co.uk/learningzone/clips/crisis-management-in-business/12256.html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Crisis that occur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Production – delays due to breakdown of machinery, fire, flooding, stock problems</a:t>
            </a:r>
          </a:p>
          <a:p>
            <a:r>
              <a:rPr lang="en-GB" dirty="0" smtClean="0"/>
              <a:t>Finance – most commonly cash flow</a:t>
            </a:r>
          </a:p>
          <a:p>
            <a:r>
              <a:rPr lang="en-GB" dirty="0" smtClean="0"/>
              <a:t>HR – industrial action, absence, illness</a:t>
            </a:r>
          </a:p>
          <a:p>
            <a:r>
              <a:rPr lang="en-GB" dirty="0" smtClean="0"/>
              <a:t>Product quality – production problems caused by problems with supplies</a:t>
            </a:r>
          </a:p>
          <a:p>
            <a:r>
              <a:rPr lang="en-GB" dirty="0" smtClean="0"/>
              <a:t>PR – something that occurs which potentially damages brand i.e. news story</a:t>
            </a:r>
          </a:p>
          <a:p>
            <a:r>
              <a:rPr lang="en-GB" dirty="0" smtClean="0"/>
              <a:t>Environmental issues – e.g. BP </a:t>
            </a:r>
            <a:r>
              <a:rPr lang="en-GB" dirty="0" err="1" smtClean="0"/>
              <a:t>Deepwater</a:t>
            </a:r>
            <a:r>
              <a:rPr lang="en-GB" dirty="0" smtClean="0"/>
              <a:t> Horizon</a:t>
            </a:r>
          </a:p>
          <a:p>
            <a:r>
              <a:rPr lang="en-GB" dirty="0" smtClean="0"/>
              <a:t>Hostile takeover bid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8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Contingency planning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Identifies potential crises that could affect the business and identifies solutions, draws up plans to minimise the impact on the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48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Stages in contingency planning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0019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14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 of contingency planning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Numbers of staff involved in process can prove costly</a:t>
            </a:r>
          </a:p>
          <a:p>
            <a:r>
              <a:rPr lang="en-GB" dirty="0" smtClean="0"/>
              <a:t>Reduces risk but may seem to be waste of resources if things do not go wrong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24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C40FB2-6A65-4A79-B17D-D541B03DFD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C77777F-06F7-4A1A-BD45-1AA85448CD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E7AB7C-04E5-4A62-A47E-17898BCF8F4A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180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Crisis management and contingency planning</vt:lpstr>
      <vt:lpstr>What do the experiences of these two companies tell us?</vt:lpstr>
      <vt:lpstr>Types of Crisis that occur</vt:lpstr>
      <vt:lpstr>Contingency planning</vt:lpstr>
      <vt:lpstr>Stages in contingency planning</vt:lpstr>
      <vt:lpstr>Costs of contingency planning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management and contingency planning</dc:title>
  <dc:creator>Jane Scott</dc:creator>
  <cp:lastModifiedBy>Anne E Lomas</cp:lastModifiedBy>
  <cp:revision>4</cp:revision>
  <dcterms:created xsi:type="dcterms:W3CDTF">2013-01-15T09:23:12Z</dcterms:created>
  <dcterms:modified xsi:type="dcterms:W3CDTF">2014-01-17T09:23:06Z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