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63" r:id="rId5"/>
    <p:sldId id="261" r:id="rId6"/>
    <p:sldId id="262" r:id="rId7"/>
    <p:sldId id="265" r:id="rId8"/>
    <p:sldId id="266" r:id="rId9"/>
    <p:sldId id="264" r:id="rId10"/>
    <p:sldId id="268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3028" autoAdjust="0"/>
  </p:normalViewPr>
  <p:slideViewPr>
    <p:cSldViewPr>
      <p:cViewPr varScale="1">
        <p:scale>
          <a:sx n="87" d="100"/>
          <a:sy n="87" d="100"/>
        </p:scale>
        <p:origin x="6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0A8BE-21D6-4D9E-885F-1338A4A6906D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426BF-6BD4-417D-B83F-7CCC19B40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9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26BF-6BD4-417D-B83F-7CCC19B40CD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1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26BF-6BD4-417D-B83F-7CCC19B40CD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43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 – Think Pair Share – examples.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26BF-6BD4-417D-B83F-7CCC19B40CD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43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26BF-6BD4-417D-B83F-7CCC19B40CD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43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26BF-6BD4-417D-B83F-7CCC19B40C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43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sz="1200" dirty="0" smtClean="0"/>
              <a:t>- Why did the need for the treaty arise?</a:t>
            </a:r>
          </a:p>
          <a:p>
            <a:pPr marL="68580" indent="0">
              <a:buNone/>
            </a:pPr>
            <a:r>
              <a:rPr lang="en-GB" sz="1200" dirty="0" smtClean="0"/>
              <a:t>- Who was lobbying against the treaty and why?</a:t>
            </a:r>
          </a:p>
          <a:p>
            <a:pPr marL="68580" indent="0">
              <a:buNone/>
            </a:pPr>
            <a:r>
              <a:rPr lang="en-GB" sz="1200" dirty="0" smtClean="0"/>
              <a:t>- What methods were used to try and lobby the government and influence consumer’s views?</a:t>
            </a:r>
          </a:p>
          <a:p>
            <a:pPr marL="240030" indent="-171450">
              <a:buFontTx/>
              <a:buChar char="-"/>
            </a:pPr>
            <a:r>
              <a:rPr lang="en-GB" sz="1200" dirty="0" smtClean="0"/>
              <a:t>What was the potential impact for small businesses?</a:t>
            </a:r>
          </a:p>
          <a:p>
            <a:pPr marL="240030" indent="-171450">
              <a:buFontTx/>
              <a:buChar char="-"/>
            </a:pPr>
            <a:r>
              <a:rPr lang="en-GB" sz="1200" dirty="0" smtClean="0"/>
              <a:t>Pressure groups?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26BF-6BD4-417D-B83F-7CCC19B40CD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4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2DF3AE2-8DA7-4009-8DBE-35D5288B4536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B11F99-AF5D-4801-A68A-B114A1D3DD5F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3AE2-8DA7-4009-8DBE-35D5288B4536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1F99-AF5D-4801-A68A-B114A1D3DD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3AE2-8DA7-4009-8DBE-35D5288B4536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1F99-AF5D-4801-A68A-B114A1D3DD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3AE2-8DA7-4009-8DBE-35D5288B4536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1F99-AF5D-4801-A68A-B114A1D3DD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3AE2-8DA7-4009-8DBE-35D5288B4536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1F99-AF5D-4801-A68A-B114A1D3DD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3AE2-8DA7-4009-8DBE-35D5288B4536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1F99-AF5D-4801-A68A-B114A1D3DD5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3AE2-8DA7-4009-8DBE-35D5288B4536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1F99-AF5D-4801-A68A-B114A1D3DD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3AE2-8DA7-4009-8DBE-35D5288B4536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1F99-AF5D-4801-A68A-B114A1D3DD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3AE2-8DA7-4009-8DBE-35D5288B4536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1F99-AF5D-4801-A68A-B114A1D3DD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3AE2-8DA7-4009-8DBE-35D5288B4536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1F99-AF5D-4801-A68A-B114A1D3DD5F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3AE2-8DA7-4009-8DBE-35D5288B4536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1F99-AF5D-4801-A68A-B114A1D3DD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2DF3AE2-8DA7-4009-8DBE-35D5288B4536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0B11F99-AF5D-4801-A68A-B114A1D3DD5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am.com/213267/general-election-2015-how-will-ftse-be-affecte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427">
            <a:off x="645163" y="4563680"/>
            <a:ext cx="3312790" cy="207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147">
            <a:off x="279102" y="316838"/>
            <a:ext cx="3450903" cy="180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363">
            <a:off x="4715532" y="2716552"/>
            <a:ext cx="3072763" cy="184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76343"/>
            <a:ext cx="3810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398" y="705785"/>
            <a:ext cx="2759968" cy="206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8520">
            <a:off x="2985931" y="858862"/>
            <a:ext cx="32480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139">
            <a:off x="4925440" y="4645624"/>
            <a:ext cx="3366145" cy="210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8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Political Factors – 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04864"/>
            <a:ext cx="7488832" cy="3508977"/>
          </a:xfrm>
        </p:spPr>
        <p:txBody>
          <a:bodyPr>
            <a:noAutofit/>
          </a:bodyPr>
          <a:lstStyle/>
          <a:p>
            <a:r>
              <a:rPr lang="en-GB" dirty="0" smtClean="0"/>
              <a:t>Identify and explain a range of domestic and international political issues.</a:t>
            </a:r>
          </a:p>
          <a:p>
            <a:pPr marL="68580" indent="0">
              <a:buNone/>
            </a:pPr>
            <a:endParaRPr lang="en-GB" dirty="0"/>
          </a:p>
          <a:p>
            <a:r>
              <a:rPr lang="en-GB" dirty="0" smtClean="0"/>
              <a:t>Identify and explain relevant government policies that can affect businesses.</a:t>
            </a:r>
          </a:p>
          <a:p>
            <a:endParaRPr lang="en-GB" dirty="0"/>
          </a:p>
          <a:p>
            <a:r>
              <a:rPr lang="en-GB" b="1" dirty="0" smtClean="0"/>
              <a:t>Evaluate the impact of political factors and government policies on businesses (negative and positive).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865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/>
          <a:lstStyle/>
          <a:p>
            <a:r>
              <a:rPr lang="en-GB" dirty="0" smtClean="0"/>
              <a:t>Political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560840" cy="2592288"/>
          </a:xfrm>
        </p:spPr>
        <p:txBody>
          <a:bodyPr>
            <a:noAutofit/>
          </a:bodyPr>
          <a:lstStyle/>
          <a:p>
            <a:r>
              <a:rPr lang="en-GB" sz="2100" dirty="0"/>
              <a:t>Political factors represent the way and extent to which government </a:t>
            </a:r>
            <a:r>
              <a:rPr lang="en-GB" sz="2100" b="1" dirty="0">
                <a:solidFill>
                  <a:srgbClr val="92D050"/>
                </a:solidFill>
              </a:rPr>
              <a:t>influences</a:t>
            </a:r>
            <a:r>
              <a:rPr lang="en-GB" sz="2100" dirty="0"/>
              <a:t> the economy and business.</a:t>
            </a:r>
          </a:p>
          <a:p>
            <a:endParaRPr lang="en-GB" sz="1600" dirty="0"/>
          </a:p>
          <a:p>
            <a:r>
              <a:rPr lang="en-GB" sz="2100" dirty="0"/>
              <a:t>This will include domestic and international issues</a:t>
            </a:r>
            <a:r>
              <a:rPr lang="en-GB" sz="2100" dirty="0" smtClean="0"/>
              <a:t>.</a:t>
            </a:r>
          </a:p>
          <a:p>
            <a:endParaRPr lang="en-GB" sz="1600" dirty="0"/>
          </a:p>
          <a:p>
            <a:r>
              <a:rPr lang="en-GB" sz="2100" dirty="0" smtClean="0"/>
              <a:t>Examples</a:t>
            </a:r>
            <a:endParaRPr lang="en-GB" sz="21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503386"/>
              </p:ext>
            </p:extLst>
          </p:nvPr>
        </p:nvGraphicFramePr>
        <p:xfrm>
          <a:off x="827584" y="4077072"/>
          <a:ext cx="7704855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8285"/>
                <a:gridCol w="2568285"/>
                <a:gridCol w="2568285"/>
              </a:tblGrid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Military conflict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Global</a:t>
                      </a:r>
                      <a:r>
                        <a:rPr lang="en-GB" baseline="0" dirty="0" smtClean="0"/>
                        <a:t> warming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Labour laws</a:t>
                      </a:r>
                      <a:endParaRPr lang="en-GB" dirty="0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Effects of</a:t>
                      </a:r>
                      <a:r>
                        <a:rPr lang="en-GB" baseline="0" dirty="0" smtClean="0"/>
                        <a:t> pressure groups (e.g. Greenpeace)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Government</a:t>
                      </a:r>
                      <a:r>
                        <a:rPr lang="en-GB" baseline="0" dirty="0" smtClean="0"/>
                        <a:t> changes (e.g. to retirement age, taxes, funding of NHS, minimum wage)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Impact of government</a:t>
                      </a:r>
                      <a:r>
                        <a:rPr lang="en-GB" baseline="0" dirty="0" smtClean="0"/>
                        <a:t> policies on business carbon rationing, privatisation vs nationalisation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6237312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hlinkClick r:id="rId3"/>
              </a:rPr>
              <a:t>http://www.cityam.com/213267/general-election-2015-how-will-ftse-be-affected</a:t>
            </a:r>
            <a:endParaRPr lang="en-GB" sz="1400" dirty="0" smtClean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457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/>
          <a:lstStyle/>
          <a:p>
            <a:r>
              <a:rPr lang="en-GB" dirty="0" smtClean="0"/>
              <a:t>Political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560840" cy="2592288"/>
          </a:xfrm>
        </p:spPr>
        <p:txBody>
          <a:bodyPr>
            <a:noAutofit/>
          </a:bodyPr>
          <a:lstStyle/>
          <a:p>
            <a:r>
              <a:rPr lang="en-GB" sz="2000" b="1" dirty="0">
                <a:solidFill>
                  <a:srgbClr val="92D050"/>
                </a:solidFill>
              </a:rPr>
              <a:t>D</a:t>
            </a:r>
            <a:r>
              <a:rPr lang="en-GB" sz="2000" b="1" dirty="0" smtClean="0">
                <a:solidFill>
                  <a:srgbClr val="92D050"/>
                </a:solidFill>
              </a:rPr>
              <a:t>omestic</a:t>
            </a:r>
            <a:r>
              <a:rPr lang="en-GB" sz="2000" dirty="0" smtClean="0"/>
              <a:t> </a:t>
            </a:r>
            <a:r>
              <a:rPr lang="en-GB" sz="2000" dirty="0"/>
              <a:t>political issues (e.g. increased spending on education paid for by higher taxes</a:t>
            </a:r>
            <a:r>
              <a:rPr lang="en-GB" sz="2000" dirty="0" smtClean="0"/>
              <a:t>)</a:t>
            </a:r>
          </a:p>
          <a:p>
            <a:endParaRPr lang="en-GB" sz="2000" dirty="0"/>
          </a:p>
          <a:p>
            <a:r>
              <a:rPr lang="en-GB" sz="2000" b="1" dirty="0" smtClean="0">
                <a:solidFill>
                  <a:srgbClr val="92D050"/>
                </a:solidFill>
              </a:rPr>
              <a:t>International</a:t>
            </a:r>
            <a:r>
              <a:rPr lang="en-GB" sz="2000" dirty="0" smtClean="0"/>
              <a:t> </a:t>
            </a:r>
            <a:r>
              <a:rPr lang="en-GB" sz="2000" dirty="0"/>
              <a:t>political issues, within the EU and worldwide and their effects (e.g. military conflicts around the world – that can affect the supply of petrol and other resources). 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The </a:t>
            </a:r>
            <a:r>
              <a:rPr lang="en-GB" sz="2000" dirty="0"/>
              <a:t>effects of </a:t>
            </a:r>
            <a:r>
              <a:rPr lang="en-GB" sz="2000" b="1" dirty="0">
                <a:solidFill>
                  <a:srgbClr val="92D050"/>
                </a:solidFill>
              </a:rPr>
              <a:t>global warming </a:t>
            </a:r>
            <a:r>
              <a:rPr lang="en-GB" sz="2000" dirty="0"/>
              <a:t>and the attempts by governments to reduce it - there will be some businesses that gain and some that lose out.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62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/>
          <a:lstStyle/>
          <a:p>
            <a:r>
              <a:rPr lang="en-GB" dirty="0" smtClean="0"/>
              <a:t>Government policies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560840" cy="2592288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Changes to the law can </a:t>
            </a:r>
            <a:r>
              <a:rPr lang="en-GB" sz="2000" dirty="0" smtClean="0">
                <a:solidFill>
                  <a:srgbClr val="FF0000"/>
                </a:solidFill>
              </a:rPr>
              <a:t>restrict </a:t>
            </a:r>
            <a:r>
              <a:rPr lang="en-GB" sz="2000" dirty="0" smtClean="0">
                <a:solidFill>
                  <a:schemeClr val="tx1"/>
                </a:solidFill>
              </a:rPr>
              <a:t>business behaviour and </a:t>
            </a:r>
            <a:r>
              <a:rPr lang="en-GB" sz="2000" dirty="0" smtClean="0">
                <a:solidFill>
                  <a:srgbClr val="FF0000"/>
                </a:solidFill>
              </a:rPr>
              <a:t>increase costs </a:t>
            </a:r>
            <a:r>
              <a:rPr lang="en-GB" sz="2000" dirty="0" smtClean="0">
                <a:solidFill>
                  <a:schemeClr val="tx1"/>
                </a:solidFill>
              </a:rPr>
              <a:t>but they can also create </a:t>
            </a:r>
            <a:r>
              <a:rPr lang="en-GB" sz="2000" b="1" dirty="0" smtClean="0">
                <a:solidFill>
                  <a:srgbClr val="92D050"/>
                </a:solidFill>
              </a:rPr>
              <a:t>business opportunities</a:t>
            </a:r>
            <a:r>
              <a:rPr lang="en-GB" sz="2000" dirty="0" smtClean="0">
                <a:solidFill>
                  <a:schemeClr val="tx1"/>
                </a:solidFill>
              </a:rPr>
              <a:t>...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For example: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Carbon rationing: likely to increase costs and reduce competitiveness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Privatisation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24 hour drinking laws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Minimum wage</a:t>
            </a:r>
            <a:endParaRPr lang="en-GB" sz="2000" dirty="0">
              <a:solidFill>
                <a:schemeClr val="tx1"/>
              </a:solidFill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816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024744" cy="1143000"/>
          </a:xfrm>
        </p:spPr>
        <p:txBody>
          <a:bodyPr>
            <a:normAutofit fontScale="90000"/>
          </a:bodyPr>
          <a:lstStyle/>
          <a:p>
            <a:pPr marL="68580" indent="0"/>
            <a:r>
              <a:rPr lang="en-GB" dirty="0"/>
              <a:t>Government economic policies and their effects on </a:t>
            </a:r>
            <a:r>
              <a:rPr lang="en-GB" dirty="0" smtClean="0"/>
              <a:t>businesses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348880"/>
            <a:ext cx="7560840" cy="2592288"/>
          </a:xfrm>
        </p:spPr>
        <p:txBody>
          <a:bodyPr>
            <a:noAutofit/>
          </a:bodyPr>
          <a:lstStyle/>
          <a:p>
            <a:r>
              <a:rPr lang="en-GB" sz="2100" dirty="0" smtClean="0"/>
              <a:t>Encouraging economic growth</a:t>
            </a:r>
          </a:p>
          <a:p>
            <a:r>
              <a:rPr lang="en-GB" sz="2100" dirty="0" smtClean="0"/>
              <a:t>Controlling and reducing inflation</a:t>
            </a:r>
          </a:p>
          <a:p>
            <a:r>
              <a:rPr lang="en-GB" sz="2100" dirty="0" smtClean="0"/>
              <a:t>Maintaining a satisfactory level of employment</a:t>
            </a:r>
          </a:p>
          <a:p>
            <a:r>
              <a:rPr lang="en-GB" sz="2100" dirty="0" smtClean="0"/>
              <a:t>Maintaining a stable exchange rate</a:t>
            </a:r>
          </a:p>
          <a:p>
            <a:pPr marL="68580" indent="0">
              <a:buNone/>
            </a:pPr>
            <a:endParaRPr lang="en-GB" sz="2100" dirty="0"/>
          </a:p>
          <a:p>
            <a:pPr marL="68580" indent="0">
              <a:buNone/>
            </a:pPr>
            <a:r>
              <a:rPr lang="en-GB" sz="2100" dirty="0" smtClean="0"/>
              <a:t>The Government influences the economy through:</a:t>
            </a:r>
          </a:p>
          <a:p>
            <a:r>
              <a:rPr lang="en-GB" sz="2100" dirty="0" smtClean="0"/>
              <a:t>Government spending</a:t>
            </a:r>
          </a:p>
          <a:p>
            <a:r>
              <a:rPr lang="en-GB" sz="2100" dirty="0" smtClean="0"/>
              <a:t>Taxation (Fiscal Policy)</a:t>
            </a:r>
          </a:p>
          <a:p>
            <a:r>
              <a:rPr lang="en-GB" sz="2100" dirty="0" smtClean="0"/>
              <a:t>Regional Policy</a:t>
            </a:r>
          </a:p>
          <a:p>
            <a:r>
              <a:rPr lang="en-GB" sz="2100" dirty="0" smtClean="0"/>
              <a:t>Legislation</a:t>
            </a:r>
          </a:p>
          <a:p>
            <a:pPr marL="68580" indent="0">
              <a:buNone/>
            </a:pP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23679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1143000"/>
          </a:xfrm>
        </p:spPr>
        <p:txBody>
          <a:bodyPr>
            <a:normAutofit/>
          </a:bodyPr>
          <a:lstStyle/>
          <a:p>
            <a:pPr marL="68580" indent="0"/>
            <a:r>
              <a:rPr lang="en-GB" dirty="0" smtClean="0"/>
              <a:t>Learning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560840" cy="2592288"/>
          </a:xfrm>
        </p:spPr>
        <p:txBody>
          <a:bodyPr>
            <a:no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n-GB" sz="2100" dirty="0" smtClean="0"/>
              <a:t>Watch the excerpts from the Panorama Kyoto Summit video and take notes to answer the questions on the board. </a:t>
            </a:r>
            <a:endParaRPr lang="en-GB" sz="2100" dirty="0"/>
          </a:p>
          <a:p>
            <a:pPr marL="525780" indent="-457200">
              <a:buFont typeface="+mj-lt"/>
              <a:buAutoNum type="arabicPeriod"/>
            </a:pPr>
            <a:endParaRPr lang="en-GB" sz="2100" dirty="0"/>
          </a:p>
          <a:p>
            <a:pPr marL="525780" indent="-457200">
              <a:buFont typeface="+mj-lt"/>
              <a:buAutoNum type="arabicPeriod" startAt="2"/>
            </a:pPr>
            <a:r>
              <a:rPr lang="en-GB" sz="2100" dirty="0" smtClean="0"/>
              <a:t>In pairs, complete the Political Factors/Government Policy research task. You should create a useful and informative information resource based on your research (to be shared with the class).</a:t>
            </a:r>
          </a:p>
          <a:p>
            <a:pPr marL="525780" indent="-457200">
              <a:buFont typeface="+mj-lt"/>
              <a:buAutoNum type="arabicPeriod" startAt="2"/>
            </a:pPr>
            <a:endParaRPr lang="en-GB" sz="2100" dirty="0"/>
          </a:p>
          <a:p>
            <a:pPr marL="525780" indent="-457200">
              <a:buFont typeface="+mj-lt"/>
              <a:buAutoNum type="arabicPeriod" startAt="2"/>
            </a:pPr>
            <a:r>
              <a:rPr lang="en-GB" sz="2100" dirty="0" smtClean="0"/>
              <a:t>In pairs, complete the ‘Queen’s Speech/Government Policy’ table (one completes the front, the other the back) You will then join up with another pair to compare your findings. </a:t>
            </a:r>
          </a:p>
        </p:txBody>
      </p:sp>
    </p:spTree>
    <p:extLst>
      <p:ext uri="{BB962C8B-B14F-4D97-AF65-F5344CB8AC3E}">
        <p14:creationId xmlns:p14="http://schemas.microsoft.com/office/powerpoint/2010/main" val="4533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r>
              <a:rPr lang="en-GB" dirty="0" smtClean="0"/>
              <a:t>Plenary	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16832"/>
            <a:ext cx="7056784" cy="417646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dirty="0" smtClean="0"/>
              <a:t>Based on what you have learnt from the videos and your research....</a:t>
            </a:r>
          </a:p>
          <a:p>
            <a:endParaRPr lang="en-GB" dirty="0"/>
          </a:p>
          <a:p>
            <a:r>
              <a:rPr lang="en-GB" dirty="0" smtClean="0"/>
              <a:t>List </a:t>
            </a:r>
            <a:r>
              <a:rPr lang="en-GB" b="1" dirty="0">
                <a:solidFill>
                  <a:srgbClr val="92D050"/>
                </a:solidFill>
              </a:rPr>
              <a:t>3 </a:t>
            </a:r>
            <a:r>
              <a:rPr lang="en-GB" dirty="0" smtClean="0"/>
              <a:t>political factors which can impact a business.</a:t>
            </a:r>
          </a:p>
          <a:p>
            <a:r>
              <a:rPr lang="en-GB" dirty="0" smtClean="0"/>
              <a:t>Give </a:t>
            </a:r>
            <a:r>
              <a:rPr lang="en-GB" b="1" dirty="0">
                <a:solidFill>
                  <a:srgbClr val="92D050"/>
                </a:solidFill>
              </a:rPr>
              <a:t>2 </a:t>
            </a:r>
            <a:r>
              <a:rPr lang="en-GB" dirty="0" smtClean="0"/>
              <a:t>examples of businesses which may be affected by those factors. </a:t>
            </a:r>
          </a:p>
          <a:p>
            <a:r>
              <a:rPr lang="en-GB" dirty="0" smtClean="0"/>
              <a:t>Give </a:t>
            </a:r>
            <a:r>
              <a:rPr lang="en-GB" b="1" dirty="0" smtClean="0">
                <a:solidFill>
                  <a:srgbClr val="92D050"/>
                </a:solidFill>
              </a:rPr>
              <a:t>1</a:t>
            </a:r>
            <a:r>
              <a:rPr lang="en-GB" dirty="0" smtClean="0"/>
              <a:t>example of a positive impact and a negative impact of one factor for one business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301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EA90949D6391244A906844C304818D4E00ED74B73EA9ED4C4C8C2F8846BE81B58F" ma:contentTypeVersion="1" ma:contentTypeDescription="Create a new PowerPoint document" ma:contentTypeScope="" ma:versionID="0bd2b28df0d9f8508218a1968f5c32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259554-F1F3-45E0-BE40-E812AE342E65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AE971AB-D5B2-4301-A543-61159BC891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F12190-7C13-465B-9855-AC177E895D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496</TotalTime>
  <Words>485</Words>
  <Application>Microsoft Office PowerPoint</Application>
  <PresentationFormat>On-screen Show (4:3)</PresentationFormat>
  <Paragraphs>72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2</vt:lpstr>
      <vt:lpstr>Austin</vt:lpstr>
      <vt:lpstr>PowerPoint Presentation</vt:lpstr>
      <vt:lpstr>Political Factors – Learning Objectives</vt:lpstr>
      <vt:lpstr>Political Factors</vt:lpstr>
      <vt:lpstr>Political Factors</vt:lpstr>
      <vt:lpstr>Government policies</vt:lpstr>
      <vt:lpstr>Government economic policies and their effects on businesses</vt:lpstr>
      <vt:lpstr>Learning Activities</vt:lpstr>
      <vt:lpstr>Plenary  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Factors</dc:title>
  <dc:creator>Rebecca Crumpton</dc:creator>
  <cp:lastModifiedBy>Rebecca Crumpton</cp:lastModifiedBy>
  <cp:revision>24</cp:revision>
  <dcterms:created xsi:type="dcterms:W3CDTF">2015-06-08T11:00:28Z</dcterms:created>
  <dcterms:modified xsi:type="dcterms:W3CDTF">2016-06-16T12:58:41Z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0x010100EA90949D6391244A906844C304818D4E00ED74B73EA9ED4C4C8C2F8846BE81B58F</vt:lpwstr>
  </property>
</Properties>
</file>