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1.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1"/>
  </p:handoutMasterIdLst>
  <p:sldIdLst>
    <p:sldId id="283" r:id="rId2"/>
    <p:sldId id="292" r:id="rId3"/>
    <p:sldId id="293" r:id="rId4"/>
    <p:sldId id="280" r:id="rId5"/>
    <p:sldId id="291" r:id="rId6"/>
    <p:sldId id="284" r:id="rId7"/>
    <p:sldId id="290" r:id="rId8"/>
    <p:sldId id="297" r:id="rId9"/>
    <p:sldId id="298" r:id="rId10"/>
    <p:sldId id="299" r:id="rId11"/>
    <p:sldId id="300" r:id="rId12"/>
    <p:sldId id="301" r:id="rId13"/>
    <p:sldId id="272" r:id="rId14"/>
    <p:sldId id="271" r:id="rId15"/>
    <p:sldId id="294" r:id="rId16"/>
    <p:sldId id="295" r:id="rId17"/>
    <p:sldId id="296"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3366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4" d="100"/>
          <a:sy n="104" d="100"/>
        </p:scale>
        <p:origin x="-826"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F5502B5-9861-4F74-B374-FC9D214A9695}" type="datetimeFigureOut">
              <a:rPr lang="en-GB" smtClean="0"/>
              <a:t>28/06/2015</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6321248-FAC9-4187-AE04-23E5BA400CA8}" type="slidenum">
              <a:rPr lang="en-GB" smtClean="0"/>
              <a:t>‹#›</a:t>
            </a:fld>
            <a:endParaRPr lang="en-GB"/>
          </a:p>
        </p:txBody>
      </p:sp>
    </p:spTree>
    <p:extLst>
      <p:ext uri="{BB962C8B-B14F-4D97-AF65-F5344CB8AC3E}">
        <p14:creationId xmlns:p14="http://schemas.microsoft.com/office/powerpoint/2010/main" val="232487744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9E39C7A-1CD0-4E55-B71B-718D1DB15DF0}" type="datetimeFigureOut">
              <a:rPr lang="en-GB" smtClean="0"/>
              <a:t>28/06/2015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3517E0-AF1A-4E7C-B9C1-77DC09C9A066}" type="slidenum">
              <a:rPr lang="en-GB" smtClean="0"/>
              <a:t>‹#›</a:t>
            </a:fld>
            <a:endParaRPr lang="en-GB"/>
          </a:p>
        </p:txBody>
      </p:sp>
    </p:spTree>
    <p:extLst>
      <p:ext uri="{BB962C8B-B14F-4D97-AF65-F5344CB8AC3E}">
        <p14:creationId xmlns:p14="http://schemas.microsoft.com/office/powerpoint/2010/main" val="1370752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9E39C7A-1CD0-4E55-B71B-718D1DB15DF0}" type="datetimeFigureOut">
              <a:rPr lang="en-GB" smtClean="0"/>
              <a:t>28/06/2015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3517E0-AF1A-4E7C-B9C1-77DC09C9A066}" type="slidenum">
              <a:rPr lang="en-GB" smtClean="0"/>
              <a:t>‹#›</a:t>
            </a:fld>
            <a:endParaRPr lang="en-GB"/>
          </a:p>
        </p:txBody>
      </p:sp>
    </p:spTree>
    <p:extLst>
      <p:ext uri="{BB962C8B-B14F-4D97-AF65-F5344CB8AC3E}">
        <p14:creationId xmlns:p14="http://schemas.microsoft.com/office/powerpoint/2010/main" val="473199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9E39C7A-1CD0-4E55-B71B-718D1DB15DF0}" type="datetimeFigureOut">
              <a:rPr lang="en-GB" smtClean="0"/>
              <a:t>28/06/2015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3517E0-AF1A-4E7C-B9C1-77DC09C9A066}" type="slidenum">
              <a:rPr lang="en-GB" smtClean="0"/>
              <a:t>‹#›</a:t>
            </a:fld>
            <a:endParaRPr lang="en-GB"/>
          </a:p>
        </p:txBody>
      </p:sp>
    </p:spTree>
    <p:extLst>
      <p:ext uri="{BB962C8B-B14F-4D97-AF65-F5344CB8AC3E}">
        <p14:creationId xmlns:p14="http://schemas.microsoft.com/office/powerpoint/2010/main" val="3612284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9E39C7A-1CD0-4E55-B71B-718D1DB15DF0}" type="datetimeFigureOut">
              <a:rPr lang="en-GB" smtClean="0"/>
              <a:t>28/06/2015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3517E0-AF1A-4E7C-B9C1-77DC09C9A066}" type="slidenum">
              <a:rPr lang="en-GB" smtClean="0"/>
              <a:t>‹#›</a:t>
            </a:fld>
            <a:endParaRPr lang="en-GB"/>
          </a:p>
        </p:txBody>
      </p:sp>
    </p:spTree>
    <p:extLst>
      <p:ext uri="{BB962C8B-B14F-4D97-AF65-F5344CB8AC3E}">
        <p14:creationId xmlns:p14="http://schemas.microsoft.com/office/powerpoint/2010/main" val="220453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E39C7A-1CD0-4E55-B71B-718D1DB15DF0}" type="datetimeFigureOut">
              <a:rPr lang="en-GB" smtClean="0"/>
              <a:t>28/06/2015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3517E0-AF1A-4E7C-B9C1-77DC09C9A066}" type="slidenum">
              <a:rPr lang="en-GB" smtClean="0"/>
              <a:t>‹#›</a:t>
            </a:fld>
            <a:endParaRPr lang="en-GB"/>
          </a:p>
        </p:txBody>
      </p:sp>
    </p:spTree>
    <p:extLst>
      <p:ext uri="{BB962C8B-B14F-4D97-AF65-F5344CB8AC3E}">
        <p14:creationId xmlns:p14="http://schemas.microsoft.com/office/powerpoint/2010/main" val="2968916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9E39C7A-1CD0-4E55-B71B-718D1DB15DF0}" type="datetimeFigureOut">
              <a:rPr lang="en-GB" smtClean="0"/>
              <a:t>28/06/2015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53517E0-AF1A-4E7C-B9C1-77DC09C9A066}" type="slidenum">
              <a:rPr lang="en-GB" smtClean="0"/>
              <a:t>‹#›</a:t>
            </a:fld>
            <a:endParaRPr lang="en-GB"/>
          </a:p>
        </p:txBody>
      </p:sp>
    </p:spTree>
    <p:extLst>
      <p:ext uri="{BB962C8B-B14F-4D97-AF65-F5344CB8AC3E}">
        <p14:creationId xmlns:p14="http://schemas.microsoft.com/office/powerpoint/2010/main" val="3658400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9E39C7A-1CD0-4E55-B71B-718D1DB15DF0}" type="datetimeFigureOut">
              <a:rPr lang="en-GB" smtClean="0"/>
              <a:t>28/06/2015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53517E0-AF1A-4E7C-B9C1-77DC09C9A066}" type="slidenum">
              <a:rPr lang="en-GB" smtClean="0"/>
              <a:t>‹#›</a:t>
            </a:fld>
            <a:endParaRPr lang="en-GB"/>
          </a:p>
        </p:txBody>
      </p:sp>
    </p:spTree>
    <p:extLst>
      <p:ext uri="{BB962C8B-B14F-4D97-AF65-F5344CB8AC3E}">
        <p14:creationId xmlns:p14="http://schemas.microsoft.com/office/powerpoint/2010/main" val="1494431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9E39C7A-1CD0-4E55-B71B-718D1DB15DF0}" type="datetimeFigureOut">
              <a:rPr lang="en-GB" smtClean="0"/>
              <a:t>28/06/2015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53517E0-AF1A-4E7C-B9C1-77DC09C9A066}" type="slidenum">
              <a:rPr lang="en-GB" smtClean="0"/>
              <a:t>‹#›</a:t>
            </a:fld>
            <a:endParaRPr lang="en-GB"/>
          </a:p>
        </p:txBody>
      </p:sp>
    </p:spTree>
    <p:extLst>
      <p:ext uri="{BB962C8B-B14F-4D97-AF65-F5344CB8AC3E}">
        <p14:creationId xmlns:p14="http://schemas.microsoft.com/office/powerpoint/2010/main" val="765405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E39C7A-1CD0-4E55-B71B-718D1DB15DF0}" type="datetimeFigureOut">
              <a:rPr lang="en-GB" smtClean="0"/>
              <a:t>28/06/2015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53517E0-AF1A-4E7C-B9C1-77DC09C9A066}" type="slidenum">
              <a:rPr lang="en-GB" smtClean="0"/>
              <a:t>‹#›</a:t>
            </a:fld>
            <a:endParaRPr lang="en-GB"/>
          </a:p>
        </p:txBody>
      </p:sp>
    </p:spTree>
    <p:extLst>
      <p:ext uri="{BB962C8B-B14F-4D97-AF65-F5344CB8AC3E}">
        <p14:creationId xmlns:p14="http://schemas.microsoft.com/office/powerpoint/2010/main" val="197410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E39C7A-1CD0-4E55-B71B-718D1DB15DF0}" type="datetimeFigureOut">
              <a:rPr lang="en-GB" smtClean="0"/>
              <a:t>28/06/2015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53517E0-AF1A-4E7C-B9C1-77DC09C9A066}" type="slidenum">
              <a:rPr lang="en-GB" smtClean="0"/>
              <a:t>‹#›</a:t>
            </a:fld>
            <a:endParaRPr lang="en-GB"/>
          </a:p>
        </p:txBody>
      </p:sp>
    </p:spTree>
    <p:extLst>
      <p:ext uri="{BB962C8B-B14F-4D97-AF65-F5344CB8AC3E}">
        <p14:creationId xmlns:p14="http://schemas.microsoft.com/office/powerpoint/2010/main" val="4236759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E39C7A-1CD0-4E55-B71B-718D1DB15DF0}" type="datetimeFigureOut">
              <a:rPr lang="en-GB" smtClean="0"/>
              <a:t>28/06/2015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53517E0-AF1A-4E7C-B9C1-77DC09C9A066}" type="slidenum">
              <a:rPr lang="en-GB" smtClean="0"/>
              <a:t>‹#›</a:t>
            </a:fld>
            <a:endParaRPr lang="en-GB"/>
          </a:p>
        </p:txBody>
      </p:sp>
    </p:spTree>
    <p:extLst>
      <p:ext uri="{BB962C8B-B14F-4D97-AF65-F5344CB8AC3E}">
        <p14:creationId xmlns:p14="http://schemas.microsoft.com/office/powerpoint/2010/main" val="328423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39C7A-1CD0-4E55-B71B-718D1DB15DF0}" type="datetimeFigureOut">
              <a:rPr lang="en-GB" smtClean="0"/>
              <a:t>28/06/2015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3517E0-AF1A-4E7C-B9C1-77DC09C9A066}" type="slidenum">
              <a:rPr lang="en-GB" smtClean="0"/>
              <a:t>‹#›</a:t>
            </a:fld>
            <a:endParaRPr lang="en-GB"/>
          </a:p>
        </p:txBody>
      </p:sp>
    </p:spTree>
    <p:extLst>
      <p:ext uri="{BB962C8B-B14F-4D97-AF65-F5344CB8AC3E}">
        <p14:creationId xmlns:p14="http://schemas.microsoft.com/office/powerpoint/2010/main" val="34137503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en.wikipedia.org/wiki/Barrel_(unit)"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332656"/>
            <a:ext cx="7772400" cy="2520280"/>
          </a:xfrm>
        </p:spPr>
        <p:txBody>
          <a:bodyPr>
            <a:noAutofit/>
          </a:bodyPr>
          <a:lstStyle/>
          <a:p>
            <a:r>
              <a:rPr lang="en-GB" sz="7200" b="1" dirty="0" smtClean="0">
                <a:solidFill>
                  <a:srgbClr val="7030A0"/>
                </a:solidFill>
                <a:latin typeface="AR BLANCA" panose="02000000000000000000" pitchFamily="2" charset="0"/>
              </a:rPr>
              <a:t>Political Influences on Businesses</a:t>
            </a:r>
            <a:endParaRPr lang="en-GB" sz="7200" b="1" dirty="0">
              <a:solidFill>
                <a:srgbClr val="7030A0"/>
              </a:solidFill>
              <a:latin typeface="AR BLANCA" panose="02000000000000000000" pitchFamily="2" charset="0"/>
            </a:endParaRPr>
          </a:p>
        </p:txBody>
      </p:sp>
      <p:pic>
        <p:nvPicPr>
          <p:cNvPr id="3074" name="Picture 2" descr="http://www.digitalmunition.me/wp-content/uploads/2015/01/business-gov.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5716" y="2852936"/>
            <a:ext cx="5112568" cy="3334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7853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43608" y="179348"/>
            <a:ext cx="2592288" cy="369332"/>
          </a:xfrm>
          <a:prstGeom prst="rect">
            <a:avLst/>
          </a:prstGeom>
          <a:noFill/>
        </p:spPr>
        <p:txBody>
          <a:bodyPr wrap="square" rtlCol="0">
            <a:spAutoFit/>
          </a:bodyPr>
          <a:lstStyle/>
          <a:p>
            <a:r>
              <a:rPr lang="en-GB" dirty="0" smtClean="0"/>
              <a:t>Businesses that benefited</a:t>
            </a:r>
            <a:endParaRPr lang="en-GB" dirty="0"/>
          </a:p>
        </p:txBody>
      </p:sp>
      <p:sp>
        <p:nvSpPr>
          <p:cNvPr id="6" name="TextBox 5"/>
          <p:cNvSpPr txBox="1"/>
          <p:nvPr/>
        </p:nvSpPr>
        <p:spPr>
          <a:xfrm>
            <a:off x="5148064" y="179348"/>
            <a:ext cx="3168352" cy="369332"/>
          </a:xfrm>
          <a:prstGeom prst="rect">
            <a:avLst/>
          </a:prstGeom>
          <a:noFill/>
        </p:spPr>
        <p:txBody>
          <a:bodyPr wrap="square" rtlCol="0">
            <a:spAutoFit/>
          </a:bodyPr>
          <a:lstStyle/>
          <a:p>
            <a:r>
              <a:rPr lang="en-GB" dirty="0" smtClean="0"/>
              <a:t>Businesses that did not benefit</a:t>
            </a:r>
            <a:endParaRPr lang="en-GB" dirty="0"/>
          </a:p>
        </p:txBody>
      </p:sp>
      <p:cxnSp>
        <p:nvCxnSpPr>
          <p:cNvPr id="8" name="Straight Connector 7"/>
          <p:cNvCxnSpPr/>
          <p:nvPr/>
        </p:nvCxnSpPr>
        <p:spPr>
          <a:xfrm>
            <a:off x="4535996" y="103003"/>
            <a:ext cx="0" cy="6494349"/>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07504" y="620688"/>
            <a:ext cx="8856984"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716016" y="675268"/>
            <a:ext cx="4176464" cy="4985980"/>
          </a:xfrm>
          <a:prstGeom prst="rect">
            <a:avLst/>
          </a:prstGeom>
          <a:noFill/>
        </p:spPr>
        <p:txBody>
          <a:bodyPr wrap="square" rtlCol="0">
            <a:spAutoFit/>
          </a:bodyPr>
          <a:lstStyle/>
          <a:p>
            <a:pPr marL="285750" indent="-285750">
              <a:buFont typeface="Arial" panose="020B0604020202020204" pitchFamily="34" charset="0"/>
              <a:buChar char="•"/>
            </a:pPr>
            <a:r>
              <a:rPr lang="en-GB" sz="2200" dirty="0" smtClean="0"/>
              <a:t>The NHS did not benefit as the increased availability to get alcohol meant more people drank too much leading to alcoholic related injury. This meant the NHS had to cover costs of these injuries.</a:t>
            </a:r>
          </a:p>
          <a:p>
            <a:pPr marL="285750" indent="-285750">
              <a:buFont typeface="Arial" panose="020B0604020202020204" pitchFamily="34" charset="0"/>
              <a:buChar char="•"/>
            </a:pPr>
            <a:endParaRPr lang="en-GB" sz="2200" dirty="0"/>
          </a:p>
          <a:p>
            <a:pPr marL="285750" indent="-285750">
              <a:buFont typeface="Arial" panose="020B0604020202020204" pitchFamily="34" charset="0"/>
              <a:buChar char="•"/>
            </a:pPr>
            <a:r>
              <a:rPr lang="en-GB" sz="2200" dirty="0" smtClean="0"/>
              <a:t>This would then affect the taxpayer as due to an increase in costs of NHS they need more money to cover them.</a:t>
            </a:r>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
        <p:nvSpPr>
          <p:cNvPr id="15" name="TextBox 14"/>
          <p:cNvSpPr txBox="1"/>
          <p:nvPr/>
        </p:nvSpPr>
        <p:spPr>
          <a:xfrm>
            <a:off x="107504" y="693271"/>
            <a:ext cx="4248472" cy="6401753"/>
          </a:xfrm>
          <a:prstGeom prst="rect">
            <a:avLst/>
          </a:prstGeom>
          <a:noFill/>
        </p:spPr>
        <p:txBody>
          <a:bodyPr wrap="square" rtlCol="0">
            <a:spAutoFit/>
          </a:bodyPr>
          <a:lstStyle/>
          <a:p>
            <a:pPr marL="285750" indent="-285750">
              <a:buFont typeface="Arial" panose="020B0604020202020204" pitchFamily="34" charset="0"/>
              <a:buChar char="•"/>
            </a:pPr>
            <a:r>
              <a:rPr lang="en-GB" sz="2200" dirty="0" smtClean="0"/>
              <a:t>The increased supply of alcohol meant producers of the drinks had an increase in demand as it was sold 24 hours rather than a few hours of availability.</a:t>
            </a:r>
          </a:p>
          <a:p>
            <a:pPr marL="285750" indent="-285750">
              <a:buFont typeface="Arial" panose="020B0604020202020204" pitchFamily="34" charset="0"/>
              <a:buChar char="•"/>
            </a:pPr>
            <a:endParaRPr lang="en-GB" sz="2200" dirty="0"/>
          </a:p>
          <a:p>
            <a:pPr marL="285750" indent="-285750">
              <a:buFont typeface="Arial" panose="020B0604020202020204" pitchFamily="34" charset="0"/>
              <a:buChar char="•"/>
            </a:pPr>
            <a:r>
              <a:rPr lang="en-GB" sz="2200" dirty="0" smtClean="0"/>
              <a:t>Nightclubs increased in their sales revenue creating more profit as they sold more drinks due to increased time.</a:t>
            </a:r>
          </a:p>
          <a:p>
            <a:endParaRPr lang="en-GB" sz="2200" dirty="0"/>
          </a:p>
          <a:p>
            <a:pPr marL="285750" indent="-285750">
              <a:buFont typeface="Arial" panose="020B0604020202020204" pitchFamily="34" charset="0"/>
              <a:buChar char="•"/>
            </a:pPr>
            <a:r>
              <a:rPr lang="en-GB" sz="2200" dirty="0" smtClean="0"/>
              <a:t>Retailers of alcohol such as supermarkets like Tesco, </a:t>
            </a:r>
            <a:r>
              <a:rPr lang="en-GB" sz="2200" dirty="0" err="1" smtClean="0"/>
              <a:t>Sainsburys</a:t>
            </a:r>
            <a:r>
              <a:rPr lang="en-GB" sz="2200" dirty="0" smtClean="0"/>
              <a:t> </a:t>
            </a:r>
            <a:r>
              <a:rPr lang="en-GB" sz="2200" dirty="0" err="1" smtClean="0"/>
              <a:t>etc</a:t>
            </a:r>
            <a:r>
              <a:rPr lang="en-GB" sz="2200" dirty="0" smtClean="0"/>
              <a:t> did well as they are likely to have higher profit due to increase in sales of alcohol.</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7137079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en-GB" sz="3200" dirty="0" smtClean="0"/>
              <a:t>Immigration cap for people from non-EU countries</a:t>
            </a:r>
            <a:endParaRPr lang="en-GB" sz="3200" dirty="0"/>
          </a:p>
        </p:txBody>
      </p:sp>
      <p:sp>
        <p:nvSpPr>
          <p:cNvPr id="3" name="Content Placeholder 2"/>
          <p:cNvSpPr>
            <a:spLocks noGrp="1"/>
          </p:cNvSpPr>
          <p:nvPr>
            <p:ph idx="1"/>
          </p:nvPr>
        </p:nvSpPr>
        <p:spPr>
          <a:xfrm>
            <a:off x="457200" y="1268760"/>
            <a:ext cx="8229600" cy="4857403"/>
          </a:xfrm>
        </p:spPr>
        <p:txBody>
          <a:bodyPr>
            <a:normAutofit/>
          </a:bodyPr>
          <a:lstStyle/>
          <a:p>
            <a:pPr marL="0" indent="0" fontAlgn="t">
              <a:buNone/>
            </a:pPr>
            <a:r>
              <a:rPr lang="en-GB" sz="1400" dirty="0" smtClean="0">
                <a:effectLst/>
              </a:rPr>
              <a:t>Migrants from the European Union (EU) are pouring into the UK because of the single market's unshakeable principle of free movement of people, something Cameron is powerless to change.</a:t>
            </a:r>
          </a:p>
          <a:p>
            <a:pPr marL="0" indent="0" fontAlgn="t">
              <a:buNone/>
            </a:pPr>
            <a:r>
              <a:rPr lang="en-GB" sz="1400" dirty="0" smtClean="0">
                <a:effectLst/>
              </a:rPr>
              <a:t>Net migration is ever-rising, hitting 260,000 in the year ending June 2014 countries</a:t>
            </a:r>
          </a:p>
          <a:p>
            <a:pPr marL="0" indent="0">
              <a:buNone/>
            </a:pPr>
            <a:r>
              <a:rPr lang="en-GB" sz="1400" dirty="0">
                <a:solidFill>
                  <a:srgbClr val="FF0000"/>
                </a:solidFill>
              </a:rPr>
              <a:t>Among all types of migration flows to and from the UK, the government has most control over the immigration and emigration of non-EU nationals. </a:t>
            </a:r>
          </a:p>
          <a:p>
            <a:pPr marL="0" indent="0">
              <a:buNone/>
            </a:pPr>
            <a:endParaRPr lang="en-GB" sz="1400" dirty="0"/>
          </a:p>
          <a:p>
            <a:pPr marL="0" indent="0">
              <a:buNone/>
            </a:pPr>
            <a:r>
              <a:rPr lang="en-GB" sz="1400" b="1" u="sng" dirty="0"/>
              <a:t>Non-EU labour immigration </a:t>
            </a:r>
          </a:p>
          <a:p>
            <a:pPr marL="0" indent="0">
              <a:buNone/>
            </a:pPr>
            <a:r>
              <a:rPr lang="en-GB" sz="1400" dirty="0"/>
              <a:t>The coalition government decided to put an annual cap on </a:t>
            </a:r>
            <a:r>
              <a:rPr lang="en-GB" sz="1400" u="sng" dirty="0"/>
              <a:t>skilled non-EU workers</a:t>
            </a:r>
            <a:r>
              <a:rPr lang="en-GB" sz="1400" dirty="0"/>
              <a:t> to 21,700 for the year April 2011-April 2012, and then frozen at that annual level until April 2014.</a:t>
            </a:r>
          </a:p>
          <a:p>
            <a:pPr marL="0" indent="0">
              <a:buNone/>
            </a:pPr>
            <a:endParaRPr lang="en-GB" sz="1400" dirty="0"/>
          </a:p>
          <a:p>
            <a:pPr marL="0" indent="0">
              <a:buNone/>
            </a:pPr>
            <a:r>
              <a:rPr lang="en-GB" sz="1400" b="1" u="sng" dirty="0"/>
              <a:t>Non-EU student immigration </a:t>
            </a:r>
          </a:p>
          <a:p>
            <a:pPr marL="0" indent="0">
              <a:buNone/>
            </a:pPr>
            <a:r>
              <a:rPr lang="en-GB" sz="1400" dirty="0"/>
              <a:t>Students make up by far the largest and fastest growing group among non-EU migrants. The government has, over the past two years, made a set of changes to student migration policy, with the explicit aims of both reducing abuse of the student route and at the same time reducing net migration. Major changes include additional accreditation requirements for educational institutions that wish to sponsor international students (April 2011), and the conversion of the Tier 1 Post-Study Work visa to a form of Tier 2 visa requiring a job offer above a minimum salary level</a:t>
            </a:r>
          </a:p>
          <a:p>
            <a:pPr marL="0" indent="0" fontAlgn="t">
              <a:buNone/>
            </a:pPr>
            <a:endParaRPr lang="en-GB" sz="1400" dirty="0" smtClean="0">
              <a:effectLst/>
            </a:endParaRPr>
          </a:p>
          <a:p>
            <a:endParaRPr lang="en-GB" dirty="0"/>
          </a:p>
        </p:txBody>
      </p:sp>
    </p:spTree>
    <p:extLst>
      <p:ext uri="{BB962C8B-B14F-4D97-AF65-F5344CB8AC3E}">
        <p14:creationId xmlns:p14="http://schemas.microsoft.com/office/powerpoint/2010/main" val="5519781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29600" cy="5904656"/>
          </a:xfrm>
        </p:spPr>
        <p:txBody>
          <a:bodyPr>
            <a:noAutofit/>
          </a:bodyPr>
          <a:lstStyle/>
          <a:p>
            <a:pPr marL="0" indent="0">
              <a:buNone/>
            </a:pPr>
            <a:r>
              <a:rPr lang="en-GB" sz="1800" dirty="0" smtClean="0">
                <a:solidFill>
                  <a:srgbClr val="FF0000"/>
                </a:solidFill>
              </a:rPr>
              <a:t>Among all types of migration flows to and from the UK, the government has most control over the immigration and emigration of non-EU nationals. </a:t>
            </a:r>
          </a:p>
          <a:p>
            <a:pPr marL="0" indent="0">
              <a:buNone/>
            </a:pPr>
            <a:endParaRPr lang="en-GB" sz="800" dirty="0" smtClean="0"/>
          </a:p>
          <a:p>
            <a:pPr marL="0" indent="0">
              <a:buNone/>
            </a:pPr>
            <a:r>
              <a:rPr lang="en-GB" sz="1400" b="1" u="sng" dirty="0" smtClean="0"/>
              <a:t>Non-EU labour immigration </a:t>
            </a:r>
          </a:p>
          <a:p>
            <a:pPr marL="0" indent="0">
              <a:buNone/>
            </a:pPr>
            <a:r>
              <a:rPr lang="en-GB" sz="1400" dirty="0" smtClean="0"/>
              <a:t>The coalition government decided to put an annual cap on </a:t>
            </a:r>
            <a:r>
              <a:rPr lang="en-GB" sz="1400" u="sng" dirty="0" smtClean="0"/>
              <a:t>skilled non-EU workers</a:t>
            </a:r>
            <a:r>
              <a:rPr lang="en-GB" sz="1400" dirty="0"/>
              <a:t> </a:t>
            </a:r>
            <a:r>
              <a:rPr lang="en-GB" sz="1400" dirty="0" smtClean="0"/>
              <a:t>to 21,700 for the year April 2011-April 2012, and then frozen at that annual level until April 2014.</a:t>
            </a:r>
          </a:p>
          <a:p>
            <a:pPr marL="0" indent="0">
              <a:buNone/>
            </a:pPr>
            <a:endParaRPr lang="en-GB" sz="1400" dirty="0" smtClean="0"/>
          </a:p>
          <a:p>
            <a:pPr marL="0" indent="0">
              <a:buNone/>
            </a:pPr>
            <a:r>
              <a:rPr lang="en-GB" sz="1400" b="1" u="sng" dirty="0" smtClean="0"/>
              <a:t>Non-EU student immigration </a:t>
            </a:r>
          </a:p>
          <a:p>
            <a:pPr marL="0" indent="0">
              <a:buNone/>
            </a:pPr>
            <a:r>
              <a:rPr lang="en-GB" sz="1400" dirty="0"/>
              <a:t>S</a:t>
            </a:r>
            <a:r>
              <a:rPr lang="en-GB" sz="1400" dirty="0" smtClean="0"/>
              <a:t>tudents make up by far the largest and fastest growing group among non-EU migrants. The government has, over the past two years, made a set of changes to student migration policy, with the explicit aims of both reducing abuse of the student route and at the same time reducing net migration. Major changes include additional accreditation requirements for educational institutions that wish to sponsor international students (April 2011), and the conversion of the Tier 1 Post-Study Work visa to a form of Tier 2 visa requiring a job offer above a minimum salary level</a:t>
            </a:r>
          </a:p>
          <a:p>
            <a:pPr marL="0" indent="0">
              <a:buNone/>
            </a:pPr>
            <a:endParaRPr lang="en-GB" sz="1800" dirty="0"/>
          </a:p>
        </p:txBody>
      </p:sp>
      <p:graphicFrame>
        <p:nvGraphicFramePr>
          <p:cNvPr id="2" name="Table 1"/>
          <p:cNvGraphicFramePr>
            <a:graphicFrameLocks noGrp="1"/>
          </p:cNvGraphicFramePr>
          <p:nvPr>
            <p:extLst>
              <p:ext uri="{D42A27DB-BD31-4B8C-83A1-F6EECF244321}">
                <p14:modId xmlns:p14="http://schemas.microsoft.com/office/powerpoint/2010/main" val="1412587419"/>
              </p:ext>
            </p:extLst>
          </p:nvPr>
        </p:nvGraphicFramePr>
        <p:xfrm>
          <a:off x="467544" y="3789040"/>
          <a:ext cx="7848872" cy="2565400"/>
        </p:xfrm>
        <a:graphic>
          <a:graphicData uri="http://schemas.openxmlformats.org/drawingml/2006/table">
            <a:tbl>
              <a:tblPr firstRow="1" bandRow="1">
                <a:tableStyleId>{7DF18680-E054-41AD-8BC1-D1AEF772440D}</a:tableStyleId>
              </a:tblPr>
              <a:tblGrid>
                <a:gridCol w="3744416"/>
                <a:gridCol w="4104456"/>
              </a:tblGrid>
              <a:tr h="370840">
                <a:tc>
                  <a:txBody>
                    <a:bodyPr/>
                    <a:lstStyle/>
                    <a:p>
                      <a:r>
                        <a:rPr lang="en-GB" dirty="0" smtClean="0"/>
                        <a:t>Advantages to </a:t>
                      </a:r>
                      <a:r>
                        <a:rPr lang="en-GB" dirty="0" err="1" smtClean="0"/>
                        <a:t>Uk</a:t>
                      </a:r>
                      <a:r>
                        <a:rPr lang="en-GB" dirty="0" smtClean="0"/>
                        <a:t> businesses</a:t>
                      </a:r>
                      <a:endParaRPr lang="en-GB" dirty="0"/>
                    </a:p>
                  </a:txBody>
                  <a:tcPr/>
                </a:tc>
                <a:tc>
                  <a:txBody>
                    <a:bodyPr/>
                    <a:lstStyle/>
                    <a:p>
                      <a:r>
                        <a:rPr lang="en-GB" dirty="0" smtClean="0"/>
                        <a:t>Disadvantages</a:t>
                      </a:r>
                      <a:r>
                        <a:rPr lang="en-GB" baseline="0" dirty="0" smtClean="0"/>
                        <a:t> to </a:t>
                      </a:r>
                      <a:r>
                        <a:rPr lang="en-GB" baseline="0" dirty="0" err="1" smtClean="0"/>
                        <a:t>Uk</a:t>
                      </a:r>
                      <a:r>
                        <a:rPr lang="en-GB" baseline="0" dirty="0" smtClean="0"/>
                        <a:t> businesses</a:t>
                      </a:r>
                      <a:endParaRPr lang="en-GB" dirty="0"/>
                    </a:p>
                  </a:txBody>
                  <a:tcPr/>
                </a:tc>
              </a:tr>
              <a:tr h="370840">
                <a:tc>
                  <a:txBody>
                    <a:bodyPr/>
                    <a:lstStyle/>
                    <a:p>
                      <a:r>
                        <a:rPr lang="en-GB" dirty="0" smtClean="0"/>
                        <a:t>More jobs for UK nationals</a:t>
                      </a:r>
                      <a:endParaRPr lang="en-GB" dirty="0"/>
                    </a:p>
                  </a:txBody>
                  <a:tcPr/>
                </a:tc>
                <a:tc>
                  <a:txBody>
                    <a:bodyPr/>
                    <a:lstStyle/>
                    <a:p>
                      <a:r>
                        <a:rPr lang="en-GB" dirty="0" smtClean="0"/>
                        <a:t>Smaller pool of people</a:t>
                      </a:r>
                      <a:r>
                        <a:rPr lang="en-GB" baseline="0" dirty="0" smtClean="0"/>
                        <a:t> to choose from for jobs </a:t>
                      </a:r>
                      <a:r>
                        <a:rPr lang="en-GB" baseline="0" dirty="0" err="1" smtClean="0"/>
                        <a:t>eg</a:t>
                      </a:r>
                      <a:r>
                        <a:rPr lang="en-GB" baseline="0" dirty="0" smtClean="0"/>
                        <a:t>. shortage of skilled labour-doctors &amp; nurses</a:t>
                      </a:r>
                      <a:endParaRPr lang="en-GB" dirty="0"/>
                    </a:p>
                  </a:txBody>
                  <a:tcPr/>
                </a:tc>
              </a:tr>
              <a:tr h="370840">
                <a:tc>
                  <a:txBody>
                    <a:bodyPr/>
                    <a:lstStyle/>
                    <a:p>
                      <a:r>
                        <a:rPr lang="en-GB" dirty="0" smtClean="0"/>
                        <a:t>Increased recruitment from EU</a:t>
                      </a:r>
                      <a:endParaRPr lang="en-GB" dirty="0"/>
                    </a:p>
                  </a:txBody>
                  <a:tcPr/>
                </a:tc>
                <a:tc>
                  <a:txBody>
                    <a:bodyPr/>
                    <a:lstStyle/>
                    <a:p>
                      <a:r>
                        <a:rPr lang="en-GB" dirty="0" smtClean="0"/>
                        <a:t>Higher costs-</a:t>
                      </a:r>
                      <a:r>
                        <a:rPr lang="en-GB" dirty="0" err="1" smtClean="0"/>
                        <a:t>Uk</a:t>
                      </a:r>
                      <a:r>
                        <a:rPr lang="en-GB" dirty="0" smtClean="0"/>
                        <a:t> nationals want higher salaries for same jobs</a:t>
                      </a:r>
                      <a:endParaRPr lang="en-GB" dirty="0"/>
                    </a:p>
                  </a:txBody>
                  <a:tcPr/>
                </a:tc>
              </a:tr>
              <a:tr h="370840">
                <a:tc>
                  <a:txBody>
                    <a:bodyPr/>
                    <a:lstStyle/>
                    <a:p>
                      <a:endParaRPr lang="en-GB" dirty="0"/>
                    </a:p>
                  </a:txBody>
                  <a:tcPr/>
                </a:tc>
                <a:tc>
                  <a:txBody>
                    <a:bodyPr/>
                    <a:lstStyle/>
                    <a:p>
                      <a:r>
                        <a:rPr lang="en-GB" dirty="0" smtClean="0"/>
                        <a:t>Universities-may get less international students this </a:t>
                      </a:r>
                      <a:r>
                        <a:rPr lang="en-GB" smtClean="0"/>
                        <a:t>a loss in fees.</a:t>
                      </a:r>
                      <a:endParaRPr lang="en-GB" dirty="0"/>
                    </a:p>
                  </a:txBody>
                  <a:tcPr/>
                </a:tc>
              </a:tr>
            </a:tbl>
          </a:graphicData>
        </a:graphic>
      </p:graphicFrame>
    </p:spTree>
    <p:extLst>
      <p:ext uri="{BB962C8B-B14F-4D97-AF65-F5344CB8AC3E}">
        <p14:creationId xmlns:p14="http://schemas.microsoft.com/office/powerpoint/2010/main" val="17576873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The Bailing out of the Banks</a:t>
            </a:r>
            <a:br>
              <a:rPr lang="en-GB" dirty="0" smtClean="0"/>
            </a:br>
            <a:r>
              <a:rPr lang="en-GB" sz="2200" dirty="0" smtClean="0"/>
              <a:t>Tammy Busby</a:t>
            </a:r>
            <a:endParaRPr lang="en-GB" sz="2200" dirty="0"/>
          </a:p>
        </p:txBody>
      </p:sp>
      <p:sp>
        <p:nvSpPr>
          <p:cNvPr id="3" name="Content Placeholder 2"/>
          <p:cNvSpPr>
            <a:spLocks noGrp="1"/>
          </p:cNvSpPr>
          <p:nvPr>
            <p:ph idx="1"/>
          </p:nvPr>
        </p:nvSpPr>
        <p:spPr>
          <a:xfrm>
            <a:off x="179512" y="1412776"/>
            <a:ext cx="8784976" cy="5328592"/>
          </a:xfrm>
        </p:spPr>
        <p:txBody>
          <a:bodyPr>
            <a:normAutofit fontScale="77500" lnSpcReduction="20000"/>
          </a:bodyPr>
          <a:lstStyle/>
          <a:p>
            <a:r>
              <a:rPr lang="en-GB" dirty="0" smtClean="0"/>
              <a:t>Bailing of the banks is when a bank in debt is invested in by the government, through the buying shares in the banks.</a:t>
            </a:r>
          </a:p>
          <a:p>
            <a:r>
              <a:rPr lang="en-GB" dirty="0" smtClean="0"/>
              <a:t>Royal Bank of Scotland (RBS) is an example of a bank who has been bailed by the government in 2008 by £20bn. £17bn was also put into HBOS (bank of Scotland) and Lloyds TSB.</a:t>
            </a:r>
          </a:p>
          <a:p>
            <a:r>
              <a:rPr lang="en-GB" dirty="0" smtClean="0"/>
              <a:t>In return for their investment the government get a say in how the banks are run, which includes controls over management of bonuses. </a:t>
            </a:r>
          </a:p>
          <a:p>
            <a:r>
              <a:rPr lang="en-GB" dirty="0" smtClean="0"/>
              <a:t>This will allow the banks operations to run again, as well as other businesses that rely on the banks, with access to the money that business have saved in the bank they can continue with costs and sales, and their cash flow won’t be frozen.</a:t>
            </a:r>
          </a:p>
          <a:p>
            <a:r>
              <a:rPr lang="en-GB" dirty="0" smtClean="0"/>
              <a:t>The government stated that their investments were assets and not just money being pumped in, the government intended to sell the investments at some point.</a:t>
            </a:r>
          </a:p>
          <a:p>
            <a:endParaRPr lang="en-GB" dirty="0"/>
          </a:p>
        </p:txBody>
      </p:sp>
    </p:spTree>
    <p:extLst>
      <p:ext uri="{BB962C8B-B14F-4D97-AF65-F5344CB8AC3E}">
        <p14:creationId xmlns:p14="http://schemas.microsoft.com/office/powerpoint/2010/main" val="15239384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GB" dirty="0"/>
              <a:t>The Bailing out of the Banks</a:t>
            </a:r>
          </a:p>
        </p:txBody>
      </p:sp>
      <p:sp>
        <p:nvSpPr>
          <p:cNvPr id="3" name="Content Placeholder 2"/>
          <p:cNvSpPr>
            <a:spLocks noGrp="1"/>
          </p:cNvSpPr>
          <p:nvPr>
            <p:ph idx="1"/>
          </p:nvPr>
        </p:nvSpPr>
        <p:spPr>
          <a:xfrm>
            <a:off x="467544" y="1268760"/>
            <a:ext cx="8229600" cy="4857403"/>
          </a:xfrm>
        </p:spPr>
        <p:txBody>
          <a:bodyPr>
            <a:normAutofit fontScale="77500" lnSpcReduction="20000"/>
          </a:bodyPr>
          <a:lstStyle/>
          <a:p>
            <a:pPr marL="0" indent="0">
              <a:buNone/>
            </a:pPr>
            <a:r>
              <a:rPr lang="en-GB" u="sng" dirty="0" smtClean="0">
                <a:solidFill>
                  <a:srgbClr val="00B050"/>
                </a:solidFill>
              </a:rPr>
              <a:t>Benefits to businesses</a:t>
            </a:r>
          </a:p>
          <a:p>
            <a:r>
              <a:rPr lang="en-GB" sz="3400" dirty="0" smtClean="0">
                <a:solidFill>
                  <a:srgbClr val="00B050"/>
                </a:solidFill>
              </a:rPr>
              <a:t>Essential </a:t>
            </a:r>
            <a:r>
              <a:rPr lang="en-GB" sz="3400" dirty="0">
                <a:solidFill>
                  <a:srgbClr val="00B050"/>
                </a:solidFill>
              </a:rPr>
              <a:t>steps in helping the people and businesses of the country</a:t>
            </a:r>
          </a:p>
          <a:p>
            <a:r>
              <a:rPr lang="en-GB" sz="3400" dirty="0">
                <a:solidFill>
                  <a:srgbClr val="00B050"/>
                </a:solidFill>
              </a:rPr>
              <a:t>Supports the economy.</a:t>
            </a:r>
          </a:p>
          <a:p>
            <a:r>
              <a:rPr lang="en-GB" sz="3400" dirty="0">
                <a:solidFill>
                  <a:srgbClr val="00B050"/>
                </a:solidFill>
              </a:rPr>
              <a:t>Thaws frozen money markets</a:t>
            </a:r>
            <a:endParaRPr lang="en-GB" sz="3400" dirty="0" smtClean="0">
              <a:solidFill>
                <a:srgbClr val="FF0000"/>
              </a:solidFill>
            </a:endParaRPr>
          </a:p>
          <a:p>
            <a:pPr marL="0" indent="0">
              <a:buNone/>
            </a:pPr>
            <a:endParaRPr lang="en-GB" sz="1300" dirty="0">
              <a:solidFill>
                <a:srgbClr val="FF0000"/>
              </a:solidFill>
            </a:endParaRPr>
          </a:p>
          <a:p>
            <a:pPr marL="0" indent="0">
              <a:buNone/>
            </a:pPr>
            <a:r>
              <a:rPr lang="en-GB" u="sng" dirty="0" err="1" smtClean="0">
                <a:solidFill>
                  <a:srgbClr val="FF0000"/>
                </a:solidFill>
              </a:rPr>
              <a:t>Disdvantages</a:t>
            </a:r>
            <a:r>
              <a:rPr lang="en-GB" u="sng" dirty="0" smtClean="0">
                <a:solidFill>
                  <a:srgbClr val="FF0000"/>
                </a:solidFill>
              </a:rPr>
              <a:t> to businesses</a:t>
            </a:r>
          </a:p>
          <a:p>
            <a:r>
              <a:rPr lang="en-GB" dirty="0" smtClean="0">
                <a:solidFill>
                  <a:srgbClr val="FF0000"/>
                </a:solidFill>
              </a:rPr>
              <a:t>Ignores shareholders’ interests.</a:t>
            </a:r>
          </a:p>
          <a:p>
            <a:r>
              <a:rPr lang="en-GB" dirty="0" smtClean="0">
                <a:solidFill>
                  <a:srgbClr val="FF0000"/>
                </a:solidFill>
              </a:rPr>
              <a:t>Destroys the competitiveness of Britain’s most important industries.</a:t>
            </a:r>
          </a:p>
          <a:p>
            <a:r>
              <a:rPr lang="en-GB" dirty="0" smtClean="0">
                <a:solidFill>
                  <a:srgbClr val="FF0000"/>
                </a:solidFill>
              </a:rPr>
              <a:t>Only effective if new structures and rules for the future are put into place, otherwise the same thing could be repeated in years to come.</a:t>
            </a:r>
          </a:p>
        </p:txBody>
      </p:sp>
    </p:spTree>
    <p:extLst>
      <p:ext uri="{BB962C8B-B14F-4D97-AF65-F5344CB8AC3E}">
        <p14:creationId xmlns:p14="http://schemas.microsoft.com/office/powerpoint/2010/main" val="42474562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32657"/>
            <a:ext cx="7772400" cy="1008111"/>
          </a:xfrm>
        </p:spPr>
        <p:txBody>
          <a:bodyPr>
            <a:normAutofit/>
          </a:bodyPr>
          <a:lstStyle/>
          <a:p>
            <a:r>
              <a:rPr lang="en-GB" sz="4800" b="1" dirty="0" smtClean="0">
                <a:latin typeface="Century Gothic" panose="020B0502020202020204" pitchFamily="34" charset="0"/>
              </a:rPr>
              <a:t>The Bailing out of Greece</a:t>
            </a:r>
            <a:endParaRPr lang="en-GB" sz="4800" b="1" dirty="0">
              <a:latin typeface="Century Gothic" panose="020B0502020202020204" pitchFamily="34" charset="0"/>
            </a:endParaRPr>
          </a:p>
        </p:txBody>
      </p:sp>
      <p:sp>
        <p:nvSpPr>
          <p:cNvPr id="4" name="TextBox 3"/>
          <p:cNvSpPr txBox="1"/>
          <p:nvPr/>
        </p:nvSpPr>
        <p:spPr>
          <a:xfrm>
            <a:off x="1043608" y="1772816"/>
            <a:ext cx="7056784" cy="2862322"/>
          </a:xfrm>
          <a:prstGeom prst="rect">
            <a:avLst/>
          </a:prstGeom>
          <a:noFill/>
        </p:spPr>
        <p:txBody>
          <a:bodyPr wrap="square" rtlCol="0">
            <a:spAutoFit/>
          </a:bodyPr>
          <a:lstStyle/>
          <a:p>
            <a:r>
              <a:rPr lang="en-GB" dirty="0" smtClean="0">
                <a:latin typeface="Century Gothic" panose="020B0502020202020204" pitchFamily="34" charset="0"/>
              </a:rPr>
              <a:t>The bailing out of Greece, consists of Greece asking for a multi million pound  rescue deal to get themselves out of the huge amounts of debt they hold due to the overspending.</a:t>
            </a:r>
          </a:p>
          <a:p>
            <a:r>
              <a:rPr lang="en-GB" dirty="0" smtClean="0">
                <a:latin typeface="Century Gothic" panose="020B0502020202020204" pitchFamily="34" charset="0"/>
              </a:rPr>
              <a:t>But they would only receive this bailout if they negotiate to following the austerity terms.</a:t>
            </a:r>
          </a:p>
          <a:p>
            <a:r>
              <a:rPr lang="en-GB" dirty="0" smtClean="0">
                <a:latin typeface="Century Gothic" panose="020B0502020202020204" pitchFamily="34" charset="0"/>
              </a:rPr>
              <a:t> </a:t>
            </a:r>
          </a:p>
          <a:p>
            <a:r>
              <a:rPr lang="en-GB" dirty="0" smtClean="0">
                <a:latin typeface="Century Gothic" panose="020B0502020202020204" pitchFamily="34" charset="0"/>
              </a:rPr>
              <a:t>Greece currently owes £234 billion to the European Commission, the International Monetary </a:t>
            </a:r>
            <a:r>
              <a:rPr lang="en-GB" dirty="0">
                <a:latin typeface="Century Gothic" panose="020B0502020202020204" pitchFamily="34" charset="0"/>
              </a:rPr>
              <a:t>F</a:t>
            </a:r>
            <a:r>
              <a:rPr lang="en-GB" dirty="0" smtClean="0">
                <a:latin typeface="Century Gothic" panose="020B0502020202020204" pitchFamily="34" charset="0"/>
              </a:rPr>
              <a:t>und and The </a:t>
            </a:r>
            <a:r>
              <a:rPr lang="en-GB" dirty="0">
                <a:latin typeface="Century Gothic" panose="020B0502020202020204" pitchFamily="34" charset="0"/>
              </a:rPr>
              <a:t>E</a:t>
            </a:r>
            <a:r>
              <a:rPr lang="en-GB" dirty="0" smtClean="0">
                <a:latin typeface="Century Gothic" panose="020B0502020202020204" pitchFamily="34" charset="0"/>
              </a:rPr>
              <a:t>uropean Central </a:t>
            </a:r>
            <a:r>
              <a:rPr lang="en-GB" dirty="0">
                <a:latin typeface="Century Gothic" panose="020B0502020202020204" pitchFamily="34" charset="0"/>
              </a:rPr>
              <a:t>B</a:t>
            </a:r>
            <a:r>
              <a:rPr lang="en-GB" dirty="0" smtClean="0">
                <a:latin typeface="Century Gothic" panose="020B0502020202020204" pitchFamily="34" charset="0"/>
              </a:rPr>
              <a:t>ank after other bailouts which they had in both 2010 and 2012.</a:t>
            </a:r>
            <a:endParaRPr lang="en-GB" dirty="0">
              <a:latin typeface="Century Gothic" panose="020B0502020202020204" pitchFamily="34" charset="0"/>
            </a:endParaRPr>
          </a:p>
        </p:txBody>
      </p:sp>
    </p:spTree>
    <p:extLst>
      <p:ext uri="{BB962C8B-B14F-4D97-AF65-F5344CB8AC3E}">
        <p14:creationId xmlns:p14="http://schemas.microsoft.com/office/powerpoint/2010/main" val="40386460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t>If Greece left the Eurozone…</a:t>
            </a:r>
            <a:endParaRPr lang="en-GB" sz="4000" dirty="0"/>
          </a:p>
        </p:txBody>
      </p:sp>
      <p:sp>
        <p:nvSpPr>
          <p:cNvPr id="3" name="Content Placeholder 2"/>
          <p:cNvSpPr>
            <a:spLocks noGrp="1"/>
          </p:cNvSpPr>
          <p:nvPr>
            <p:ph idx="1"/>
          </p:nvPr>
        </p:nvSpPr>
        <p:spPr>
          <a:xfrm>
            <a:off x="457200" y="1196752"/>
            <a:ext cx="8229600" cy="4929411"/>
          </a:xfrm>
        </p:spPr>
        <p:txBody>
          <a:bodyPr>
            <a:normAutofit/>
          </a:bodyPr>
          <a:lstStyle/>
          <a:p>
            <a:pPr marL="0" indent="0">
              <a:buNone/>
            </a:pPr>
            <a:r>
              <a:rPr lang="en-GB" sz="1800" dirty="0" smtClean="0"/>
              <a:t>Greece does not automatically leave the Eurozone, even if it defaults on its debts. </a:t>
            </a:r>
          </a:p>
          <a:p>
            <a:pPr marL="0" indent="0">
              <a:buNone/>
            </a:pPr>
            <a:endParaRPr lang="en-GB" sz="1800" dirty="0" smtClean="0"/>
          </a:p>
          <a:p>
            <a:pPr marL="0" indent="0">
              <a:buNone/>
            </a:pPr>
            <a:r>
              <a:rPr lang="en-GB" sz="1800" dirty="0" smtClean="0"/>
              <a:t>If Greece left the Eurozone:</a:t>
            </a:r>
          </a:p>
          <a:p>
            <a:r>
              <a:rPr lang="en-GB" sz="1800" dirty="0" smtClean="0"/>
              <a:t>There would be widespread bankruptcies in Greece</a:t>
            </a:r>
          </a:p>
          <a:p>
            <a:r>
              <a:rPr lang="en-GB" sz="1800" dirty="0" smtClean="0"/>
              <a:t>Re-pricing of sovereign debt for other members</a:t>
            </a:r>
          </a:p>
          <a:p>
            <a:r>
              <a:rPr lang="en-GB" sz="1800" dirty="0" smtClean="0"/>
              <a:t>Euros would no longer be the currency</a:t>
            </a:r>
          </a:p>
          <a:p>
            <a:r>
              <a:rPr lang="en-GB" sz="1800" dirty="0" smtClean="0">
                <a:solidFill>
                  <a:srgbClr val="008000"/>
                </a:solidFill>
              </a:rPr>
              <a:t>Devalued currency = attract tourists and overseas manufacturers-take advantage of cheap holidays and labour</a:t>
            </a:r>
            <a:endParaRPr lang="en-GB" sz="1800" dirty="0">
              <a:solidFill>
                <a:srgbClr val="008000"/>
              </a:solidFill>
            </a:endParaRPr>
          </a:p>
        </p:txBody>
      </p:sp>
      <p:sp>
        <p:nvSpPr>
          <p:cNvPr id="4" name="Rectangle 3"/>
          <p:cNvSpPr/>
          <p:nvPr/>
        </p:nvSpPr>
        <p:spPr>
          <a:xfrm>
            <a:off x="467544" y="3933056"/>
            <a:ext cx="7992888" cy="2000548"/>
          </a:xfrm>
          <a:prstGeom prst="rect">
            <a:avLst/>
          </a:prstGeom>
        </p:spPr>
        <p:txBody>
          <a:bodyPr wrap="square">
            <a:spAutoFit/>
          </a:bodyPr>
          <a:lstStyle/>
          <a:p>
            <a:r>
              <a:rPr lang="en-GB" dirty="0" smtClean="0"/>
              <a:t>Effect on other countries in Eurozone</a:t>
            </a:r>
            <a:endParaRPr lang="en-GB" dirty="0"/>
          </a:p>
          <a:p>
            <a:pPr marL="285750" indent="-285750">
              <a:buFont typeface="Arial" panose="020B0604020202020204" pitchFamily="34" charset="0"/>
              <a:buChar char="•"/>
            </a:pPr>
            <a:r>
              <a:rPr lang="en-GB" dirty="0" smtClean="0"/>
              <a:t>Volatility </a:t>
            </a:r>
            <a:r>
              <a:rPr lang="en-GB" dirty="0"/>
              <a:t>in financial markets + damage to Euro </a:t>
            </a:r>
            <a:r>
              <a:rPr lang="en-GB" dirty="0" smtClean="0"/>
              <a:t>currency</a:t>
            </a:r>
          </a:p>
          <a:p>
            <a:pPr marL="285750" indent="-285750">
              <a:buFont typeface="Arial" panose="020B0604020202020204" pitchFamily="34" charset="0"/>
              <a:buChar char="•"/>
            </a:pPr>
            <a:endParaRPr lang="en-GB" sz="800" dirty="0"/>
          </a:p>
          <a:p>
            <a:pPr marL="285750" indent="-285750">
              <a:buFont typeface="Arial" panose="020B0604020202020204" pitchFamily="34" charset="0"/>
              <a:buChar char="•"/>
            </a:pPr>
            <a:r>
              <a:rPr lang="en-GB" dirty="0"/>
              <a:t>Other countries badly hit by financial crisis would experience an increase in the interest rates of their government </a:t>
            </a:r>
            <a:r>
              <a:rPr lang="en-GB" dirty="0" smtClean="0"/>
              <a:t>bonds</a:t>
            </a:r>
          </a:p>
          <a:p>
            <a:endParaRPr lang="en-GB" sz="800" dirty="0"/>
          </a:p>
          <a:p>
            <a:pPr marL="285750" indent="-285750">
              <a:buFont typeface="Arial" panose="020B0604020202020204" pitchFamily="34" charset="0"/>
              <a:buChar char="•"/>
            </a:pPr>
            <a:r>
              <a:rPr lang="en-GB" dirty="0"/>
              <a:t>Long-term threat of other countries leaving the Eurozone.</a:t>
            </a:r>
          </a:p>
          <a:p>
            <a:endParaRPr lang="en-GB" dirty="0"/>
          </a:p>
        </p:txBody>
      </p:sp>
    </p:spTree>
    <p:extLst>
      <p:ext uri="{BB962C8B-B14F-4D97-AF65-F5344CB8AC3E}">
        <p14:creationId xmlns:p14="http://schemas.microsoft.com/office/powerpoint/2010/main" val="16418228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59832" y="188639"/>
            <a:ext cx="3416992" cy="461665"/>
          </a:xfrm>
          <a:prstGeom prst="rect">
            <a:avLst/>
          </a:prstGeom>
          <a:noFill/>
        </p:spPr>
        <p:txBody>
          <a:bodyPr wrap="square" rtlCol="0">
            <a:spAutoFit/>
          </a:bodyPr>
          <a:lstStyle/>
          <a:p>
            <a:r>
              <a:rPr lang="en-GB" sz="2400" b="1" u="sng" dirty="0" smtClean="0"/>
              <a:t>The Kyoto agreement.</a:t>
            </a:r>
            <a:endParaRPr lang="en-GB" sz="2400" b="1" u="sng" dirty="0"/>
          </a:p>
        </p:txBody>
      </p:sp>
      <p:sp>
        <p:nvSpPr>
          <p:cNvPr id="5" name="TextBox 4"/>
          <p:cNvSpPr txBox="1"/>
          <p:nvPr/>
        </p:nvSpPr>
        <p:spPr>
          <a:xfrm>
            <a:off x="395536" y="577611"/>
            <a:ext cx="7776864" cy="923330"/>
          </a:xfrm>
          <a:prstGeom prst="rect">
            <a:avLst/>
          </a:prstGeom>
          <a:noFill/>
          <a:ln>
            <a:solidFill>
              <a:schemeClr val="tx1"/>
            </a:solidFill>
          </a:ln>
        </p:spPr>
        <p:txBody>
          <a:bodyPr wrap="square" rtlCol="0">
            <a:spAutoFit/>
          </a:bodyPr>
          <a:lstStyle/>
          <a:p>
            <a:r>
              <a:rPr lang="en-GB" dirty="0" smtClean="0"/>
              <a:t>The </a:t>
            </a:r>
            <a:r>
              <a:rPr lang="en-GB" b="1" dirty="0" smtClean="0"/>
              <a:t>Kyoto agreement </a:t>
            </a:r>
            <a:r>
              <a:rPr lang="en-GB" dirty="0" smtClean="0"/>
              <a:t>is an international treaty that commits State Parties to </a:t>
            </a:r>
            <a:r>
              <a:rPr lang="en-GB" dirty="0" smtClean="0">
                <a:solidFill>
                  <a:srgbClr val="00B050"/>
                </a:solidFill>
              </a:rPr>
              <a:t>reduce greenhouse gases emissions</a:t>
            </a:r>
            <a:r>
              <a:rPr lang="en-GB" dirty="0" smtClean="0"/>
              <a:t>, based on the premise that </a:t>
            </a:r>
            <a:r>
              <a:rPr lang="en-GB" dirty="0" smtClean="0">
                <a:solidFill>
                  <a:srgbClr val="00B050"/>
                </a:solidFill>
              </a:rPr>
              <a:t>global warming exists </a:t>
            </a:r>
            <a:r>
              <a:rPr lang="en-GB" dirty="0" smtClean="0"/>
              <a:t>and </a:t>
            </a:r>
            <a:r>
              <a:rPr lang="en-GB" dirty="0" smtClean="0">
                <a:solidFill>
                  <a:srgbClr val="00B050"/>
                </a:solidFill>
              </a:rPr>
              <a:t>man-made CO2 emissions have caused it. </a:t>
            </a:r>
            <a:endParaRPr lang="en-GB" dirty="0">
              <a:solidFill>
                <a:srgbClr val="00B050"/>
              </a:solidFill>
            </a:endParaRPr>
          </a:p>
        </p:txBody>
      </p:sp>
      <p:sp>
        <p:nvSpPr>
          <p:cNvPr id="6" name="TextBox 5"/>
          <p:cNvSpPr txBox="1"/>
          <p:nvPr/>
        </p:nvSpPr>
        <p:spPr>
          <a:xfrm>
            <a:off x="663942" y="1628800"/>
            <a:ext cx="3548018" cy="5170646"/>
          </a:xfrm>
          <a:prstGeom prst="rect">
            <a:avLst/>
          </a:prstGeom>
          <a:noFill/>
          <a:ln>
            <a:solidFill>
              <a:schemeClr val="bg1"/>
            </a:solidFill>
          </a:ln>
        </p:spPr>
        <p:txBody>
          <a:bodyPr wrap="square" rtlCol="0">
            <a:spAutoFit/>
          </a:bodyPr>
          <a:lstStyle/>
          <a:p>
            <a:r>
              <a:rPr lang="en-GB" u="sng" dirty="0" smtClean="0"/>
              <a:t>Effect of </a:t>
            </a:r>
            <a:r>
              <a:rPr lang="en-GB" b="1" u="sng" dirty="0" smtClean="0"/>
              <a:t>Kyoto</a:t>
            </a:r>
            <a:r>
              <a:rPr lang="en-GB" u="sng" dirty="0" smtClean="0"/>
              <a:t> on…… FORD</a:t>
            </a:r>
            <a:endParaRPr lang="en-GB" u="sng" dirty="0"/>
          </a:p>
          <a:p>
            <a:r>
              <a:rPr lang="en-GB" sz="1400" dirty="0" smtClean="0"/>
              <a:t>The Kyoto treatment would affect Ford </a:t>
            </a:r>
            <a:r>
              <a:rPr lang="en-GB" sz="1400" dirty="0" smtClean="0">
                <a:solidFill>
                  <a:srgbClr val="FF0000"/>
                </a:solidFill>
              </a:rPr>
              <a:t>negatively </a:t>
            </a:r>
            <a:r>
              <a:rPr lang="en-GB" sz="1400" dirty="0" smtClean="0"/>
              <a:t>as…. </a:t>
            </a:r>
          </a:p>
          <a:p>
            <a:endParaRPr lang="en-GB" sz="800" dirty="0" smtClean="0"/>
          </a:p>
          <a:p>
            <a:r>
              <a:rPr lang="en-GB" sz="1400" dirty="0" smtClean="0"/>
              <a:t>It’s estimated that annual carbon dioxide emissions from Ford facilities and Ford vehicles driven by customers are in the range of </a:t>
            </a:r>
            <a:r>
              <a:rPr lang="en-GB" sz="1400" dirty="0" smtClean="0">
                <a:solidFill>
                  <a:srgbClr val="FF0000"/>
                </a:solidFill>
              </a:rPr>
              <a:t>300 to 400 million metric tons per year. </a:t>
            </a:r>
            <a:r>
              <a:rPr lang="en-GB" sz="1400" dirty="0" smtClean="0"/>
              <a:t>The legislation placed that greenhouse gases must be reduced will:</a:t>
            </a:r>
          </a:p>
          <a:p>
            <a:endParaRPr lang="en-GB" sz="800" dirty="0" smtClean="0"/>
          </a:p>
          <a:p>
            <a:r>
              <a:rPr lang="en-GB" sz="1400" dirty="0" smtClean="0"/>
              <a:t>. </a:t>
            </a:r>
            <a:r>
              <a:rPr lang="en-GB" sz="1400" b="1" dirty="0" smtClean="0"/>
              <a:t>Limit amount of production</a:t>
            </a:r>
            <a:r>
              <a:rPr lang="en-GB" sz="1400" dirty="0" smtClean="0"/>
              <a:t>, as Ford factories emit greenhouse gases. </a:t>
            </a:r>
          </a:p>
          <a:p>
            <a:endParaRPr lang="en-GB" sz="800" dirty="0" smtClean="0"/>
          </a:p>
          <a:p>
            <a:r>
              <a:rPr lang="en-GB" sz="1400" dirty="0" smtClean="0"/>
              <a:t>. Cause Ford to </a:t>
            </a:r>
            <a:r>
              <a:rPr lang="en-GB" sz="1400" b="1" dirty="0" smtClean="0"/>
              <a:t>spend more money and time on researching and developing more environmentally friendly cars</a:t>
            </a:r>
            <a:r>
              <a:rPr lang="en-GB" sz="1400" dirty="0" smtClean="0"/>
              <a:t> e.g. the Ford focus Electric released in 2015.</a:t>
            </a:r>
          </a:p>
          <a:p>
            <a:endParaRPr lang="en-GB" sz="800" dirty="0" smtClean="0"/>
          </a:p>
          <a:p>
            <a:r>
              <a:rPr lang="en-GB" sz="1400" dirty="0" smtClean="0"/>
              <a:t>. Perhaps cause a </a:t>
            </a:r>
            <a:r>
              <a:rPr lang="en-GB" sz="1400" b="1" dirty="0" smtClean="0"/>
              <a:t>decrease in consumers</a:t>
            </a:r>
            <a:r>
              <a:rPr lang="en-GB" sz="1400" dirty="0" smtClean="0"/>
              <a:t> as global warming will be a environmental issue that consumers are aware of- alternative modes of transport/ better electric cars else </a:t>
            </a:r>
          </a:p>
          <a:p>
            <a:r>
              <a:rPr lang="en-GB" sz="1400" dirty="0" smtClean="0"/>
              <a:t>where etc.</a:t>
            </a:r>
          </a:p>
          <a:p>
            <a:endParaRPr lang="en-GB" sz="1400" dirty="0"/>
          </a:p>
        </p:txBody>
      </p:sp>
      <p:sp>
        <p:nvSpPr>
          <p:cNvPr id="7" name="TextBox 6"/>
          <p:cNvSpPr txBox="1"/>
          <p:nvPr/>
        </p:nvSpPr>
        <p:spPr>
          <a:xfrm>
            <a:off x="4644008" y="1988840"/>
            <a:ext cx="3779198" cy="4185761"/>
          </a:xfrm>
          <a:prstGeom prst="rect">
            <a:avLst/>
          </a:prstGeom>
          <a:noFill/>
        </p:spPr>
        <p:txBody>
          <a:bodyPr wrap="square" rtlCol="0">
            <a:spAutoFit/>
          </a:bodyPr>
          <a:lstStyle/>
          <a:p>
            <a:r>
              <a:rPr lang="en-GB" sz="1400" dirty="0" smtClean="0"/>
              <a:t>However, The Kyoto agreement could impact Ford positively as;</a:t>
            </a:r>
          </a:p>
          <a:p>
            <a:endParaRPr lang="en-GB" sz="1400" dirty="0"/>
          </a:p>
          <a:p>
            <a:r>
              <a:rPr lang="en-GB" sz="1400" dirty="0" smtClean="0"/>
              <a:t>. </a:t>
            </a:r>
            <a:r>
              <a:rPr lang="en-GB" sz="1400" b="1" dirty="0" smtClean="0"/>
              <a:t>Consumers</a:t>
            </a:r>
            <a:r>
              <a:rPr lang="en-GB" sz="1400" dirty="0" smtClean="0"/>
              <a:t> may recognise that Ford are doing their bit to help reduce greenhouse gases and </a:t>
            </a:r>
            <a:r>
              <a:rPr lang="en-GB" sz="1400" b="1" dirty="0" smtClean="0"/>
              <a:t>see them as ethical</a:t>
            </a:r>
            <a:r>
              <a:rPr lang="en-GB" sz="1400" dirty="0" smtClean="0"/>
              <a:t>.</a:t>
            </a:r>
          </a:p>
          <a:p>
            <a:endParaRPr lang="en-GB" sz="1400" dirty="0" smtClean="0"/>
          </a:p>
          <a:p>
            <a:r>
              <a:rPr lang="en-GB" sz="1400" dirty="0" smtClean="0"/>
              <a:t>. This could </a:t>
            </a:r>
            <a:r>
              <a:rPr lang="en-GB" sz="1400" b="1" dirty="0" smtClean="0"/>
              <a:t>increase sales as consumers will favour more ethical brands.</a:t>
            </a:r>
          </a:p>
          <a:p>
            <a:endParaRPr lang="en-GB" sz="1400" b="1" dirty="0" smtClean="0"/>
          </a:p>
          <a:p>
            <a:r>
              <a:rPr lang="en-GB" sz="1400" dirty="0" smtClean="0"/>
              <a:t>. </a:t>
            </a:r>
            <a:r>
              <a:rPr lang="en-GB" sz="1400" b="1" dirty="0" smtClean="0"/>
              <a:t>Employees more motivated </a:t>
            </a:r>
            <a:r>
              <a:rPr lang="en-GB" sz="1400" dirty="0" smtClean="0"/>
              <a:t>due to feeling like they're helping the environment.</a:t>
            </a:r>
          </a:p>
          <a:p>
            <a:endParaRPr lang="en-GB" sz="1400" dirty="0" smtClean="0"/>
          </a:p>
          <a:p>
            <a:r>
              <a:rPr lang="en-GB" sz="1400" dirty="0" smtClean="0"/>
              <a:t>. </a:t>
            </a:r>
            <a:r>
              <a:rPr lang="en-GB" sz="1400" b="1" dirty="0" smtClean="0"/>
              <a:t>Stakeholders</a:t>
            </a:r>
            <a:r>
              <a:rPr lang="en-GB" sz="1400" dirty="0" smtClean="0"/>
              <a:t> such as investors will be more likely to </a:t>
            </a:r>
            <a:r>
              <a:rPr lang="en-GB" sz="1400" b="1" dirty="0" smtClean="0"/>
              <a:t>take an interest in the company.</a:t>
            </a:r>
          </a:p>
          <a:p>
            <a:endParaRPr lang="en-GB" sz="1400" dirty="0" smtClean="0"/>
          </a:p>
          <a:p>
            <a:r>
              <a:rPr lang="en-GB" sz="1400" dirty="0" smtClean="0"/>
              <a:t>. </a:t>
            </a:r>
            <a:r>
              <a:rPr lang="en-GB" sz="1400" b="1" dirty="0" smtClean="0"/>
              <a:t>Less likely to receive bad publicity </a:t>
            </a:r>
            <a:r>
              <a:rPr lang="en-GB" sz="1400" dirty="0" smtClean="0"/>
              <a:t>from the media or pressure groups if they reduce carbon emissions.</a:t>
            </a:r>
          </a:p>
        </p:txBody>
      </p:sp>
    </p:spTree>
    <p:extLst>
      <p:ext uri="{BB962C8B-B14F-4D97-AF65-F5344CB8AC3E}">
        <p14:creationId xmlns:p14="http://schemas.microsoft.com/office/powerpoint/2010/main" val="3611530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476673"/>
            <a:ext cx="7772400" cy="576063"/>
          </a:xfrm>
        </p:spPr>
        <p:txBody>
          <a:bodyPr>
            <a:noAutofit/>
          </a:bodyPr>
          <a:lstStyle/>
          <a:p>
            <a:r>
              <a:rPr lang="en-GB" sz="3600" b="1" dirty="0" smtClean="0">
                <a:latin typeface="AR CHRISTY" panose="02000000000000000000" pitchFamily="2" charset="0"/>
              </a:rPr>
              <a:t>The 1973 Oil Crisis </a:t>
            </a:r>
            <a:endParaRPr lang="en-GB" sz="3600" b="1" dirty="0">
              <a:latin typeface="AR CHRISTY" panose="02000000000000000000" pitchFamily="2" charset="0"/>
            </a:endParaRPr>
          </a:p>
        </p:txBody>
      </p:sp>
      <p:sp>
        <p:nvSpPr>
          <p:cNvPr id="3" name="Subtitle 2"/>
          <p:cNvSpPr>
            <a:spLocks noGrp="1"/>
          </p:cNvSpPr>
          <p:nvPr>
            <p:ph type="subTitle" idx="1"/>
          </p:nvPr>
        </p:nvSpPr>
        <p:spPr>
          <a:xfrm>
            <a:off x="467544" y="1268760"/>
            <a:ext cx="8424936" cy="4680520"/>
          </a:xfrm>
        </p:spPr>
        <p:txBody>
          <a:bodyPr>
            <a:noAutofit/>
          </a:bodyPr>
          <a:lstStyle/>
          <a:p>
            <a:pPr algn="l"/>
            <a:r>
              <a:rPr lang="en-GB" sz="2000" u="sng" dirty="0" smtClean="0">
                <a:solidFill>
                  <a:schemeClr val="tx1"/>
                </a:solidFill>
              </a:rPr>
              <a:t>Background Information </a:t>
            </a:r>
          </a:p>
          <a:p>
            <a:pPr marL="342900" indent="-342900" algn="l">
              <a:buFont typeface="Arial" panose="020B0604020202020204" pitchFamily="34" charset="0"/>
              <a:buChar char="•"/>
            </a:pPr>
            <a:r>
              <a:rPr lang="en-GB" sz="2000" dirty="0" smtClean="0">
                <a:solidFill>
                  <a:schemeClr val="tx1"/>
                </a:solidFill>
              </a:rPr>
              <a:t>During the 1973 Arab-Israeli war, Arab members of </a:t>
            </a:r>
            <a:r>
              <a:rPr lang="en-GB" sz="2000" b="1" dirty="0" smtClean="0">
                <a:solidFill>
                  <a:srgbClr val="FF6600"/>
                </a:solidFill>
              </a:rPr>
              <a:t>the Organization of Petroleum Exporting Countries (OPEC) </a:t>
            </a:r>
            <a:r>
              <a:rPr lang="en-GB" sz="2000" dirty="0" smtClean="0">
                <a:solidFill>
                  <a:schemeClr val="tx1"/>
                </a:solidFill>
              </a:rPr>
              <a:t>imposed a trading ban against the US. </a:t>
            </a:r>
          </a:p>
          <a:p>
            <a:pPr marL="342900" indent="-342900" algn="l">
              <a:buFont typeface="Arial" panose="020B0604020202020204" pitchFamily="34" charset="0"/>
              <a:buChar char="•"/>
            </a:pPr>
            <a:r>
              <a:rPr lang="en-GB" sz="2000" dirty="0" smtClean="0">
                <a:solidFill>
                  <a:schemeClr val="tx1"/>
                </a:solidFill>
              </a:rPr>
              <a:t>The trading ban was put in place because of the US’s decision to supply the Israeli military. Arab members also wanted increased power in the post-war peace negotiations.</a:t>
            </a:r>
          </a:p>
          <a:p>
            <a:pPr marL="342900" indent="-342900" algn="l">
              <a:buFont typeface="Arial" panose="020B0604020202020204" pitchFamily="34" charset="0"/>
              <a:buChar char="•"/>
            </a:pPr>
            <a:endParaRPr lang="en-GB" sz="2000" dirty="0" smtClean="0">
              <a:solidFill>
                <a:schemeClr val="tx1"/>
              </a:solidFill>
            </a:endParaRPr>
          </a:p>
          <a:p>
            <a:pPr marL="342900" indent="-342900" algn="l">
              <a:buFont typeface="Arial" panose="020B0604020202020204" pitchFamily="34" charset="0"/>
              <a:buChar char="•"/>
            </a:pPr>
            <a:r>
              <a:rPr lang="en-GB" sz="2000" dirty="0" smtClean="0">
                <a:solidFill>
                  <a:schemeClr val="tx1"/>
                </a:solidFill>
              </a:rPr>
              <a:t>Arab OPEC members also extended the trading ban to other countries that supported Israel, including the Netherlands, Portugal and South Africa. </a:t>
            </a:r>
          </a:p>
          <a:p>
            <a:pPr marL="342900" indent="-342900" algn="l">
              <a:buFont typeface="Arial" panose="020B0604020202020204" pitchFamily="34" charset="0"/>
              <a:buChar char="•"/>
            </a:pPr>
            <a:endParaRPr lang="en-GB" sz="2000" dirty="0" smtClean="0">
              <a:solidFill>
                <a:schemeClr val="tx1"/>
              </a:solidFill>
            </a:endParaRPr>
          </a:p>
          <a:p>
            <a:pPr marL="342900" indent="-342900" algn="l">
              <a:buFont typeface="Arial" panose="020B0604020202020204" pitchFamily="34" charset="0"/>
              <a:buChar char="•"/>
            </a:pPr>
            <a:r>
              <a:rPr lang="en-GB" sz="2000" b="1" dirty="0" smtClean="0">
                <a:solidFill>
                  <a:schemeClr val="tx1"/>
                </a:solidFill>
              </a:rPr>
              <a:t>Petrol exports to those countries were banned + there were cuts in oil production. </a:t>
            </a:r>
          </a:p>
          <a:p>
            <a:pPr marL="342900" indent="-342900" algn="l">
              <a:buFont typeface="Arial" panose="020B0604020202020204" pitchFamily="34" charset="0"/>
              <a:buChar char="•"/>
            </a:pPr>
            <a:r>
              <a:rPr lang="en-GB" sz="2000" dirty="0">
                <a:solidFill>
                  <a:schemeClr val="tx1"/>
                </a:solidFill>
              </a:rPr>
              <a:t>By </a:t>
            </a:r>
            <a:r>
              <a:rPr lang="en-GB" sz="2000" dirty="0" smtClean="0">
                <a:solidFill>
                  <a:schemeClr val="tx1"/>
                </a:solidFill>
              </a:rPr>
              <a:t> </a:t>
            </a:r>
            <a:r>
              <a:rPr lang="en-GB" sz="2000" dirty="0">
                <a:solidFill>
                  <a:schemeClr val="tx1"/>
                </a:solidFill>
              </a:rPr>
              <a:t>March </a:t>
            </a:r>
            <a:r>
              <a:rPr lang="en-GB" sz="2000" dirty="0" smtClean="0">
                <a:solidFill>
                  <a:schemeClr val="tx1"/>
                </a:solidFill>
              </a:rPr>
              <a:t>1974,</a:t>
            </a:r>
            <a:r>
              <a:rPr lang="en-GB" sz="2000" baseline="30000" dirty="0">
                <a:solidFill>
                  <a:schemeClr val="tx1"/>
                </a:solidFill>
              </a:rPr>
              <a:t> </a:t>
            </a:r>
            <a:r>
              <a:rPr lang="en-GB" sz="2000" dirty="0" smtClean="0">
                <a:solidFill>
                  <a:schemeClr val="tx1"/>
                </a:solidFill>
              </a:rPr>
              <a:t>the </a:t>
            </a:r>
            <a:r>
              <a:rPr lang="en-GB" sz="2000" dirty="0">
                <a:solidFill>
                  <a:schemeClr val="tx1"/>
                </a:solidFill>
              </a:rPr>
              <a:t>price of oil had risen from $3 per </a:t>
            </a:r>
            <a:r>
              <a:rPr lang="en-GB" sz="2000" dirty="0">
                <a:solidFill>
                  <a:schemeClr val="tx1"/>
                </a:solidFill>
                <a:hlinkClick r:id="rId2" tooltip="Barrel (unit)"/>
              </a:rPr>
              <a:t>barrel</a:t>
            </a:r>
            <a:r>
              <a:rPr lang="en-GB" sz="2000" dirty="0">
                <a:solidFill>
                  <a:schemeClr val="tx1"/>
                </a:solidFill>
              </a:rPr>
              <a:t> to nearly $12.</a:t>
            </a:r>
          </a:p>
          <a:p>
            <a:pPr marL="342900" indent="-342900" algn="l">
              <a:buFont typeface="Arial" panose="020B0604020202020204" pitchFamily="34" charset="0"/>
              <a:buChar char="•"/>
            </a:pPr>
            <a:endParaRPr lang="en-GB" sz="2000" b="1" dirty="0" smtClean="0">
              <a:solidFill>
                <a:schemeClr val="tx1"/>
              </a:solidFill>
            </a:endParaRPr>
          </a:p>
          <a:p>
            <a:pPr marL="342900" indent="-342900" algn="l">
              <a:buFont typeface="Arial" panose="020B0604020202020204" pitchFamily="34" charset="0"/>
              <a:buChar char="•"/>
            </a:pPr>
            <a:endParaRPr lang="en-GB" sz="2000" u="sng" dirty="0">
              <a:solidFill>
                <a:schemeClr val="tx1"/>
              </a:solidFill>
            </a:endParaRPr>
          </a:p>
        </p:txBody>
      </p:sp>
    </p:spTree>
    <p:extLst>
      <p:ext uri="{BB962C8B-B14F-4D97-AF65-F5344CB8AC3E}">
        <p14:creationId xmlns:p14="http://schemas.microsoft.com/office/powerpoint/2010/main" val="39248617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60649"/>
            <a:ext cx="7772400" cy="792088"/>
          </a:xfrm>
        </p:spPr>
        <p:txBody>
          <a:bodyPr/>
          <a:lstStyle/>
          <a:p>
            <a:r>
              <a:rPr lang="en-GB" dirty="0" smtClean="0"/>
              <a:t>Impact of Oil crisis on  businesses</a:t>
            </a:r>
            <a:endParaRPr lang="en-GB" dirty="0"/>
          </a:p>
        </p:txBody>
      </p:sp>
      <p:sp>
        <p:nvSpPr>
          <p:cNvPr id="3" name="Subtitle 2"/>
          <p:cNvSpPr>
            <a:spLocks noGrp="1"/>
          </p:cNvSpPr>
          <p:nvPr>
            <p:ph type="subTitle" idx="1"/>
          </p:nvPr>
        </p:nvSpPr>
        <p:spPr>
          <a:xfrm>
            <a:off x="755576" y="1052736"/>
            <a:ext cx="7704856" cy="5256584"/>
          </a:xfrm>
        </p:spPr>
        <p:txBody>
          <a:bodyPr>
            <a:normAutofit/>
          </a:bodyPr>
          <a:lstStyle/>
          <a:p>
            <a:pPr algn="l"/>
            <a:r>
              <a:rPr lang="en-GB" sz="2000" dirty="0" smtClean="0">
                <a:solidFill>
                  <a:schemeClr val="tx1"/>
                </a:solidFill>
              </a:rPr>
              <a:t>Positive impacts</a:t>
            </a:r>
            <a:r>
              <a:rPr lang="en-GB" sz="2000" dirty="0" smtClean="0"/>
              <a:t>: </a:t>
            </a:r>
          </a:p>
          <a:p>
            <a:pPr marL="342900" indent="-342900" algn="l">
              <a:buFont typeface="Arial" panose="020B0604020202020204" pitchFamily="34" charset="0"/>
              <a:buChar char="•"/>
            </a:pPr>
            <a:r>
              <a:rPr lang="en-GB" sz="2000" dirty="0" smtClean="0">
                <a:solidFill>
                  <a:srgbClr val="00B050"/>
                </a:solidFill>
              </a:rPr>
              <a:t>The companies producing the oil would benefit as they   could charge a higher price for the oil due to scarcity</a:t>
            </a:r>
          </a:p>
          <a:p>
            <a:pPr algn="l"/>
            <a:endParaRPr lang="en-GB" sz="2000" dirty="0" smtClean="0"/>
          </a:p>
          <a:p>
            <a:pPr algn="l"/>
            <a:r>
              <a:rPr lang="en-GB" sz="2000" dirty="0" smtClean="0">
                <a:solidFill>
                  <a:schemeClr val="tx1"/>
                </a:solidFill>
              </a:rPr>
              <a:t>Negative impacts</a:t>
            </a:r>
            <a:r>
              <a:rPr lang="en-GB" sz="2000" dirty="0" smtClean="0"/>
              <a:t>: </a:t>
            </a:r>
          </a:p>
          <a:p>
            <a:pPr marL="342900" indent="-342900" algn="l">
              <a:buFont typeface="Arial" panose="020B0604020202020204" pitchFamily="34" charset="0"/>
              <a:buChar char="•"/>
            </a:pPr>
            <a:r>
              <a:rPr lang="en-GB" sz="2000" dirty="0" smtClean="0">
                <a:solidFill>
                  <a:srgbClr val="00B050"/>
                </a:solidFill>
              </a:rPr>
              <a:t>The </a:t>
            </a:r>
            <a:r>
              <a:rPr lang="en-GB" sz="2000" dirty="0">
                <a:solidFill>
                  <a:srgbClr val="00B050"/>
                </a:solidFill>
              </a:rPr>
              <a:t>price of oil per barrel first doubled, then quadrupled, imposing skyrocketing costs on consumers and structural challenges to the stability of whole national economies. Since the embargo coincided with a devaluation of the dollar, a global recession seemed imminent</a:t>
            </a:r>
            <a:r>
              <a:rPr lang="en-GB" sz="2000" dirty="0" smtClean="0">
                <a:solidFill>
                  <a:srgbClr val="00B050"/>
                </a:solidFill>
              </a:rPr>
              <a:t>.</a:t>
            </a:r>
          </a:p>
          <a:p>
            <a:pPr marL="342900" indent="-342900" algn="l">
              <a:buFont typeface="Arial" panose="020B0604020202020204" pitchFamily="34" charset="0"/>
              <a:buChar char="•"/>
            </a:pPr>
            <a:r>
              <a:rPr lang="en-GB" sz="2000" dirty="0" smtClean="0">
                <a:solidFill>
                  <a:srgbClr val="00B050"/>
                </a:solidFill>
              </a:rPr>
              <a:t>General increase in price of oil &amp; gas led to inflation and slowing down of economy.</a:t>
            </a:r>
          </a:p>
          <a:p>
            <a:pPr marL="342900" indent="-342900" algn="l">
              <a:buFont typeface="Arial" panose="020B0604020202020204" pitchFamily="34" charset="0"/>
              <a:buChar char="•"/>
            </a:pPr>
            <a:r>
              <a:rPr lang="en-GB" sz="2000" dirty="0" smtClean="0">
                <a:solidFill>
                  <a:srgbClr val="00B050"/>
                </a:solidFill>
              </a:rPr>
              <a:t>Car &amp; air travel became more expensive</a:t>
            </a:r>
          </a:p>
          <a:p>
            <a:pPr marL="342900" indent="-342900" algn="l">
              <a:buFont typeface="Arial" panose="020B0604020202020204" pitchFamily="34" charset="0"/>
              <a:buChar char="•"/>
            </a:pPr>
            <a:r>
              <a:rPr lang="en-GB" sz="2000" dirty="0" smtClean="0">
                <a:solidFill>
                  <a:srgbClr val="00B050"/>
                </a:solidFill>
              </a:rPr>
              <a:t>Car production-smaller, more fuel efficient cars produced.</a:t>
            </a:r>
          </a:p>
        </p:txBody>
      </p:sp>
    </p:spTree>
    <p:extLst>
      <p:ext uri="{BB962C8B-B14F-4D97-AF65-F5344CB8AC3E}">
        <p14:creationId xmlns:p14="http://schemas.microsoft.com/office/powerpoint/2010/main" val="637466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76201"/>
            <a:ext cx="8382000" cy="1066799"/>
          </a:xfrm>
        </p:spPr>
        <p:txBody>
          <a:bodyPr/>
          <a:lstStyle/>
          <a:p>
            <a:r>
              <a:rPr lang="en-US" b="1" dirty="0" smtClean="0">
                <a:solidFill>
                  <a:srgbClr val="00B0F0"/>
                </a:solidFill>
              </a:rPr>
              <a:t>Public Sector </a:t>
            </a:r>
            <a:r>
              <a:rPr lang="en-US" b="1" dirty="0">
                <a:solidFill>
                  <a:srgbClr val="00B0F0"/>
                </a:solidFill>
              </a:rPr>
              <a:t>S</a:t>
            </a:r>
            <a:r>
              <a:rPr lang="en-US" b="1" dirty="0" smtClean="0">
                <a:solidFill>
                  <a:srgbClr val="00B0F0"/>
                </a:solidFill>
              </a:rPr>
              <a:t>pending </a:t>
            </a:r>
            <a:r>
              <a:rPr lang="en-US" b="1" dirty="0">
                <a:solidFill>
                  <a:srgbClr val="00B0F0"/>
                </a:solidFill>
              </a:rPr>
              <a:t>C</a:t>
            </a:r>
            <a:r>
              <a:rPr lang="en-US" b="1" dirty="0" smtClean="0">
                <a:solidFill>
                  <a:srgbClr val="00B0F0"/>
                </a:solidFill>
              </a:rPr>
              <a:t>uts</a:t>
            </a:r>
            <a:endParaRPr lang="en-GB" b="1" dirty="0">
              <a:solidFill>
                <a:srgbClr val="00B0F0"/>
              </a:solidFill>
            </a:endParaRPr>
          </a:p>
        </p:txBody>
      </p:sp>
      <p:sp>
        <p:nvSpPr>
          <p:cNvPr id="3" name="TextBox 2"/>
          <p:cNvSpPr txBox="1"/>
          <p:nvPr/>
        </p:nvSpPr>
        <p:spPr>
          <a:xfrm>
            <a:off x="611560" y="1143000"/>
            <a:ext cx="8424936" cy="5310336"/>
          </a:xfrm>
          <a:prstGeom prst="rect">
            <a:avLst/>
          </a:prstGeom>
          <a:noFill/>
        </p:spPr>
        <p:txBody>
          <a:bodyPr wrap="square" rtlCol="0">
            <a:spAutoFit/>
          </a:bodyPr>
          <a:lstStyle/>
          <a:p>
            <a:endParaRPr lang="en-GB" dirty="0"/>
          </a:p>
        </p:txBody>
      </p:sp>
      <p:sp>
        <p:nvSpPr>
          <p:cNvPr id="4" name="TextBox 3"/>
          <p:cNvSpPr txBox="1"/>
          <p:nvPr/>
        </p:nvSpPr>
        <p:spPr>
          <a:xfrm>
            <a:off x="394096" y="1149028"/>
            <a:ext cx="9073008" cy="5078313"/>
          </a:xfrm>
          <a:prstGeom prst="rect">
            <a:avLst/>
          </a:prstGeom>
          <a:noFill/>
        </p:spPr>
        <p:txBody>
          <a:bodyPr wrap="square" rtlCol="0">
            <a:spAutoFit/>
          </a:bodyPr>
          <a:lstStyle/>
          <a:p>
            <a:pPr marL="285750" indent="-285750">
              <a:buFont typeface="Arial" panose="020B0604020202020204" pitchFamily="34" charset="0"/>
              <a:buChar char="•"/>
            </a:pPr>
            <a:r>
              <a:rPr lang="en-GB" dirty="0" smtClean="0"/>
              <a:t>The Coalition Government came in to power on 10 May 2011.</a:t>
            </a:r>
          </a:p>
          <a:p>
            <a:endParaRPr lang="en-GB" dirty="0"/>
          </a:p>
          <a:p>
            <a:pPr marL="285750" indent="-285750">
              <a:buFont typeface="Arial" panose="020B0604020202020204" pitchFamily="34" charset="0"/>
              <a:buChar char="•"/>
            </a:pPr>
            <a:r>
              <a:rPr lang="en-GB" dirty="0" smtClean="0"/>
              <a:t>More than 200 areas of public-spending faced cuts.</a:t>
            </a:r>
          </a:p>
          <a:p>
            <a:endParaRPr lang="en-GB" b="1" dirty="0">
              <a:solidFill>
                <a:srgbClr val="7030A0"/>
              </a:solidFill>
            </a:endParaRPr>
          </a:p>
          <a:p>
            <a:pPr marL="285750" indent="-285750">
              <a:buFont typeface="Arial" panose="020B0604020202020204" pitchFamily="34" charset="0"/>
              <a:buChar char="•"/>
            </a:pPr>
            <a:r>
              <a:rPr lang="en-GB" b="1" dirty="0" smtClean="0">
                <a:solidFill>
                  <a:srgbClr val="7030A0"/>
                </a:solidFill>
              </a:rPr>
              <a:t>£10 billion savings across departments</a:t>
            </a:r>
          </a:p>
          <a:p>
            <a:endParaRPr lang="en-GB" dirty="0" smtClean="0"/>
          </a:p>
          <a:p>
            <a:pPr marL="285750" indent="-285750">
              <a:buFont typeface="Arial" panose="020B0604020202020204" pitchFamily="34" charset="0"/>
              <a:buChar char="•"/>
            </a:pPr>
            <a:r>
              <a:rPr lang="en-GB" dirty="0" smtClean="0"/>
              <a:t>Investment in infrastructure deeply hit- rail spending down 41% to £2.9 </a:t>
            </a:r>
            <a:r>
              <a:rPr lang="en-GB" dirty="0" err="1" smtClean="0"/>
              <a:t>bn</a:t>
            </a:r>
            <a:r>
              <a:rPr lang="en-GB" dirty="0" smtClean="0"/>
              <a:t> </a:t>
            </a:r>
          </a:p>
          <a:p>
            <a:r>
              <a:rPr lang="en-GB" dirty="0" smtClean="0"/>
              <a:t>+ road spending down 18% to £3.8 </a:t>
            </a:r>
            <a:r>
              <a:rPr lang="en-GB" dirty="0" err="1" smtClean="0"/>
              <a:t>bn</a:t>
            </a:r>
            <a:endParaRPr lang="en-GB" dirty="0"/>
          </a:p>
          <a:p>
            <a:endParaRPr lang="en-GB" dirty="0" smtClean="0"/>
          </a:p>
          <a:p>
            <a:pPr marL="285750" indent="-285750">
              <a:buFont typeface="Arial" panose="020B0604020202020204" pitchFamily="34" charset="0"/>
              <a:buChar char="•"/>
            </a:pPr>
            <a:r>
              <a:rPr lang="en-GB" dirty="0" smtClean="0"/>
              <a:t>Spending on further education decreased by 16% to £4.7 </a:t>
            </a:r>
            <a:r>
              <a:rPr lang="en-GB" dirty="0" err="1" smtClean="0"/>
              <a:t>bn</a:t>
            </a:r>
            <a:endParaRPr lang="en-GB" dirty="0" smtClean="0"/>
          </a:p>
          <a:p>
            <a:endParaRPr lang="en-GB" dirty="0" smtClean="0"/>
          </a:p>
          <a:p>
            <a:endParaRPr lang="en-GB" b="1" dirty="0"/>
          </a:p>
          <a:p>
            <a:r>
              <a:rPr lang="en-GB" b="1" dirty="0" smtClean="0"/>
              <a:t>A useful interactive representation of the cuts:</a:t>
            </a:r>
          </a:p>
          <a:p>
            <a:endParaRPr lang="en-GB" dirty="0" smtClean="0"/>
          </a:p>
          <a:p>
            <a:pPr marL="285750" indent="-285750">
              <a:buFont typeface="Arial" panose="020B0604020202020204" pitchFamily="34" charset="0"/>
              <a:buChar char="•"/>
            </a:pPr>
            <a:r>
              <a:rPr lang="en-GB" dirty="0" smtClean="0"/>
              <a:t>http</a:t>
            </a:r>
            <a:r>
              <a:rPr lang="en-GB" dirty="0"/>
              <a:t>://www.theguardian.com/news/datablog/interactive/2011/oct/26/public-spending-uk-government-department</a:t>
            </a:r>
            <a:endParaRPr lang="en-GB" dirty="0" smtClean="0"/>
          </a:p>
          <a:p>
            <a:r>
              <a:rPr lang="en-GB" dirty="0" smtClean="0"/>
              <a:t>  </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315221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568952" cy="1224136"/>
          </a:xfrm>
        </p:spPr>
        <p:txBody>
          <a:bodyPr>
            <a:noAutofit/>
          </a:bodyPr>
          <a:lstStyle/>
          <a:p>
            <a:pPr algn="l"/>
            <a:r>
              <a:rPr lang="en-GB" sz="2800" b="1" dirty="0" smtClean="0">
                <a:solidFill>
                  <a:srgbClr val="00B0F0"/>
                </a:solidFill>
              </a:rPr>
              <a:t>Advantages and Disadvantages of Public Spending Cuts</a:t>
            </a:r>
            <a:endParaRPr lang="en-GB" sz="2800" b="1" dirty="0">
              <a:solidFill>
                <a:srgbClr val="00B0F0"/>
              </a:solidFill>
            </a:endParaRPr>
          </a:p>
        </p:txBody>
      </p:sp>
      <p:sp>
        <p:nvSpPr>
          <p:cNvPr id="3" name="Content Placeholder 2"/>
          <p:cNvSpPr>
            <a:spLocks noGrp="1"/>
          </p:cNvSpPr>
          <p:nvPr>
            <p:ph idx="1"/>
          </p:nvPr>
        </p:nvSpPr>
        <p:spPr/>
        <p:txBody>
          <a:bodyPr/>
          <a:lstStyle/>
          <a:p>
            <a:r>
              <a:rPr lang="en-GB" sz="2000" b="1" u="sng" dirty="0" smtClean="0">
                <a:solidFill>
                  <a:srgbClr val="336600"/>
                </a:solidFill>
              </a:rPr>
              <a:t>Advantages:</a:t>
            </a:r>
          </a:p>
          <a:p>
            <a:pPr marL="0" indent="0">
              <a:buNone/>
            </a:pPr>
            <a:r>
              <a:rPr lang="en-GB" sz="2000" b="1" dirty="0" smtClean="0">
                <a:solidFill>
                  <a:srgbClr val="336600"/>
                </a:solidFill>
              </a:rPr>
              <a:t>Companies such as </a:t>
            </a:r>
            <a:r>
              <a:rPr lang="en-GB" sz="2000" b="1" dirty="0" err="1" smtClean="0">
                <a:solidFill>
                  <a:srgbClr val="336600"/>
                </a:solidFill>
              </a:rPr>
              <a:t>Poundland</a:t>
            </a:r>
            <a:r>
              <a:rPr lang="en-GB" sz="2000" b="1" dirty="0" smtClean="0">
                <a:solidFill>
                  <a:srgbClr val="336600"/>
                </a:solidFill>
              </a:rPr>
              <a:t> saw increased sales as people’s disposable incomes decreased. </a:t>
            </a:r>
          </a:p>
          <a:p>
            <a:pPr marL="0" indent="0">
              <a:buNone/>
            </a:pPr>
            <a:endParaRPr lang="en-GB" sz="2000" b="1" dirty="0">
              <a:solidFill>
                <a:srgbClr val="336600"/>
              </a:solidFill>
            </a:endParaRPr>
          </a:p>
          <a:p>
            <a:pPr marL="0" indent="0">
              <a:buNone/>
            </a:pPr>
            <a:r>
              <a:rPr lang="en-GB" sz="2000" b="1" dirty="0" smtClean="0">
                <a:solidFill>
                  <a:srgbClr val="336600"/>
                </a:solidFill>
              </a:rPr>
              <a:t>Some businesses became more efficient- analysed and reduced costs + streamlined processes</a:t>
            </a:r>
          </a:p>
          <a:p>
            <a:pPr marL="0" indent="0">
              <a:buNone/>
            </a:pPr>
            <a:endParaRPr lang="en-GB" sz="2000" b="1" dirty="0">
              <a:solidFill>
                <a:srgbClr val="C00000"/>
              </a:solidFill>
            </a:endParaRPr>
          </a:p>
          <a:p>
            <a:r>
              <a:rPr lang="en-GB" sz="2000" b="1" u="sng" dirty="0" smtClean="0">
                <a:solidFill>
                  <a:srgbClr val="C00000"/>
                </a:solidFill>
              </a:rPr>
              <a:t>Disadvantages:</a:t>
            </a:r>
          </a:p>
          <a:p>
            <a:pPr marL="0" indent="0">
              <a:buNone/>
            </a:pPr>
            <a:r>
              <a:rPr lang="en-GB" sz="2000" b="1" dirty="0" smtClean="0">
                <a:solidFill>
                  <a:srgbClr val="C00000"/>
                </a:solidFill>
              </a:rPr>
              <a:t>Increased number of people made redundant = extremely challenging for individuals and families during an already tough economic climate</a:t>
            </a:r>
          </a:p>
          <a:p>
            <a:pPr marL="0" indent="0">
              <a:buNone/>
            </a:pPr>
            <a:endParaRPr lang="en-GB" sz="2000" b="1" dirty="0">
              <a:solidFill>
                <a:srgbClr val="C00000"/>
              </a:solidFill>
            </a:endParaRPr>
          </a:p>
          <a:p>
            <a:pPr marL="0" indent="0">
              <a:buNone/>
            </a:pPr>
            <a:r>
              <a:rPr lang="en-GB" sz="2000" b="1" dirty="0" smtClean="0">
                <a:solidFill>
                  <a:srgbClr val="C00000"/>
                </a:solidFill>
              </a:rPr>
              <a:t>More strain on public services, e.g. longer wait lists for NHS services</a:t>
            </a:r>
            <a:endParaRPr lang="en-GB" sz="2000" b="1" dirty="0">
              <a:solidFill>
                <a:srgbClr val="C00000"/>
              </a:solidFill>
            </a:endParaRPr>
          </a:p>
        </p:txBody>
      </p:sp>
    </p:spTree>
    <p:extLst>
      <p:ext uri="{BB962C8B-B14F-4D97-AF65-F5344CB8AC3E}">
        <p14:creationId xmlns:p14="http://schemas.microsoft.com/office/powerpoint/2010/main" val="19874438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7030A0"/>
                </a:solidFill>
              </a:rPr>
              <a:t>What are zero-hours </a:t>
            </a:r>
            <a:r>
              <a:rPr lang="en-GB" dirty="0" smtClean="0">
                <a:solidFill>
                  <a:srgbClr val="7030A0"/>
                </a:solidFill>
              </a:rPr>
              <a:t>contracts?</a:t>
            </a:r>
            <a:endParaRPr lang="en-GB" dirty="0">
              <a:solidFill>
                <a:srgbClr val="7030A0"/>
              </a:solidFill>
            </a:endParaRPr>
          </a:p>
        </p:txBody>
      </p:sp>
      <p:sp>
        <p:nvSpPr>
          <p:cNvPr id="3" name="Content Placeholder 2"/>
          <p:cNvSpPr>
            <a:spLocks noGrp="1"/>
          </p:cNvSpPr>
          <p:nvPr>
            <p:ph idx="1"/>
          </p:nvPr>
        </p:nvSpPr>
        <p:spPr>
          <a:xfrm>
            <a:off x="395536" y="1412776"/>
            <a:ext cx="8229600" cy="4648536"/>
          </a:xfrm>
        </p:spPr>
        <p:txBody>
          <a:bodyPr>
            <a:normAutofit fontScale="85000" lnSpcReduction="10000"/>
          </a:bodyPr>
          <a:lstStyle/>
          <a:p>
            <a:pPr marL="114300" indent="0">
              <a:buNone/>
            </a:pPr>
            <a:endParaRPr lang="en-GB" dirty="0" smtClean="0"/>
          </a:p>
          <a:p>
            <a:pPr marL="342900" indent="-342900" algn="l">
              <a:buFont typeface="Arial" panose="020B0604020202020204" pitchFamily="34" charset="0"/>
              <a:buChar char="•"/>
            </a:pPr>
            <a:r>
              <a:rPr lang="en-GB" dirty="0"/>
              <a:t>Zero-hours </a:t>
            </a:r>
            <a:r>
              <a:rPr lang="en-GB" dirty="0" smtClean="0"/>
              <a:t>contracts allow </a:t>
            </a:r>
            <a:r>
              <a:rPr lang="en-GB" dirty="0"/>
              <a:t>employers to hire staff with no guarantee of work</a:t>
            </a:r>
            <a:r>
              <a:rPr lang="en-GB" dirty="0" smtClean="0"/>
              <a:t>.</a:t>
            </a:r>
            <a:endParaRPr lang="en-GB" sz="1400" dirty="0" smtClean="0"/>
          </a:p>
          <a:p>
            <a:pPr marL="342900" indent="-342900" algn="l">
              <a:buFont typeface="Arial" panose="020B0604020202020204" pitchFamily="34" charset="0"/>
              <a:buChar char="•"/>
            </a:pPr>
            <a:r>
              <a:rPr lang="en-GB" dirty="0"/>
              <a:t>They mean employees work only when they are needed by employers, often at short notice. Their pay depends on how many hours they </a:t>
            </a:r>
            <a:r>
              <a:rPr lang="en-GB" dirty="0" smtClean="0"/>
              <a:t>work.</a:t>
            </a:r>
          </a:p>
          <a:p>
            <a:pPr marL="342900" indent="-342900" algn="l">
              <a:buFont typeface="Arial" panose="020B0604020202020204" pitchFamily="34" charset="0"/>
              <a:buChar char="•"/>
            </a:pPr>
            <a:r>
              <a:rPr lang="en-GB" dirty="0"/>
              <a:t>Sick pay is often not included, although holiday pay should be, in line with working time </a:t>
            </a:r>
            <a:r>
              <a:rPr lang="en-GB" dirty="0" smtClean="0"/>
              <a:t>regulations</a:t>
            </a:r>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r>
              <a:rPr lang="en-GB" dirty="0"/>
              <a:t>Pub chain JD Wetherspoon uses zero-hours contracts</a:t>
            </a:r>
            <a:endParaRPr lang="en-GB" dirty="0" smtClean="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smtClean="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4116603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9632" y="-12196"/>
            <a:ext cx="6764288" cy="2046089"/>
          </a:xfrm>
        </p:spPr>
        <p:txBody>
          <a:bodyPr>
            <a:normAutofit/>
          </a:bodyPr>
          <a:lstStyle/>
          <a:p>
            <a:r>
              <a:rPr lang="en-GB" sz="3600" dirty="0" smtClean="0">
                <a:solidFill>
                  <a:srgbClr val="7030A0"/>
                </a:solidFill>
              </a:rPr>
              <a:t>Zero Hour Contracts</a:t>
            </a:r>
            <a:r>
              <a:rPr lang="en-GB" sz="1600" dirty="0" smtClean="0"/>
              <a:t/>
            </a:r>
            <a:br>
              <a:rPr lang="en-GB" sz="1600" dirty="0" smtClean="0"/>
            </a:br>
            <a:r>
              <a:rPr lang="en-GB" sz="1600" dirty="0" smtClean="0"/>
              <a:t>A zero-hour contract allows employers to hire staff with no guarantee of work. That means they only work when they are needed by employers and are usually given short notice. Their pay depends on the amount of hours they work.</a:t>
            </a:r>
            <a:r>
              <a:rPr lang="en-GB" sz="3600" dirty="0" smtClean="0"/>
              <a:t/>
            </a:r>
            <a:br>
              <a:rPr lang="en-GB" sz="3600" dirty="0" smtClean="0"/>
            </a:br>
            <a:endParaRPr lang="en-GB" sz="3600" dirty="0"/>
          </a:p>
        </p:txBody>
      </p:sp>
      <p:sp>
        <p:nvSpPr>
          <p:cNvPr id="3" name="Subtitle 2"/>
          <p:cNvSpPr>
            <a:spLocks noGrp="1"/>
          </p:cNvSpPr>
          <p:nvPr>
            <p:ph type="subTitle" idx="1"/>
          </p:nvPr>
        </p:nvSpPr>
        <p:spPr>
          <a:xfrm>
            <a:off x="323528" y="1844824"/>
            <a:ext cx="4104456" cy="4392488"/>
          </a:xfrm>
        </p:spPr>
        <p:txBody>
          <a:bodyPr/>
          <a:lstStyle/>
          <a:p>
            <a:pPr algn="l"/>
            <a:r>
              <a:rPr lang="en-GB" sz="1800" b="1" dirty="0" smtClean="0">
                <a:solidFill>
                  <a:schemeClr val="tx2">
                    <a:lumMod val="60000"/>
                    <a:lumOff val="40000"/>
                  </a:schemeClr>
                </a:solidFill>
              </a:rPr>
              <a:t>Advantages to businesses: </a:t>
            </a:r>
          </a:p>
          <a:p>
            <a:pPr marL="342900" indent="-342900" algn="l">
              <a:buFont typeface="Arial" panose="020B0604020202020204" pitchFamily="34" charset="0"/>
              <a:buChar char="•"/>
            </a:pPr>
            <a:r>
              <a:rPr lang="en-GB" sz="1600" dirty="0" smtClean="0">
                <a:solidFill>
                  <a:schemeClr val="tx1"/>
                </a:solidFill>
              </a:rPr>
              <a:t>Employers can hire staff with no guarantee of work so they always have a backup and are sure they have someone for the job.</a:t>
            </a:r>
          </a:p>
          <a:p>
            <a:pPr marL="342900" indent="-342900" algn="l">
              <a:buFont typeface="Arial" panose="020B0604020202020204" pitchFamily="34" charset="0"/>
              <a:buChar char="•"/>
            </a:pPr>
            <a:r>
              <a:rPr lang="en-GB" sz="1600" dirty="0" smtClean="0">
                <a:solidFill>
                  <a:schemeClr val="tx1"/>
                </a:solidFill>
              </a:rPr>
              <a:t>They don’t have to pay fixed overheads and gives them flexibility over their workforce </a:t>
            </a:r>
          </a:p>
          <a:p>
            <a:pPr marL="342900" indent="-342900" algn="l">
              <a:buFont typeface="Arial" panose="020B0604020202020204" pitchFamily="34" charset="0"/>
              <a:buChar char="•"/>
            </a:pPr>
            <a:r>
              <a:rPr lang="en-GB" sz="1600" dirty="0" smtClean="0">
                <a:solidFill>
                  <a:schemeClr val="tx1"/>
                </a:solidFill>
              </a:rPr>
              <a:t>It is also a cheaper alternative to agency fees </a:t>
            </a:r>
          </a:p>
          <a:p>
            <a:pPr algn="l"/>
            <a:r>
              <a:rPr lang="en-GB" sz="1800" b="1" dirty="0" smtClean="0">
                <a:solidFill>
                  <a:schemeClr val="accent1"/>
                </a:solidFill>
              </a:rPr>
              <a:t>Disadvantages to businesses: </a:t>
            </a:r>
            <a:endParaRPr lang="en-GB" sz="1800" b="1" dirty="0" smtClean="0">
              <a:solidFill>
                <a:schemeClr val="accent1"/>
              </a:solidFill>
            </a:endParaRPr>
          </a:p>
          <a:p>
            <a:pPr marL="285750" indent="-285750" algn="l">
              <a:buFont typeface="Arial" panose="020B0604020202020204" pitchFamily="34" charset="0"/>
              <a:buChar char="•"/>
            </a:pPr>
            <a:r>
              <a:rPr lang="en-GB" sz="1600" dirty="0" smtClean="0">
                <a:solidFill>
                  <a:schemeClr val="tx1"/>
                </a:solidFill>
              </a:rPr>
              <a:t>Employees on zero hours contracts may not be as skilled or motivated as the permanent contracted employees.</a:t>
            </a:r>
            <a:endParaRPr lang="en-GB" sz="1600" dirty="0" smtClean="0">
              <a:solidFill>
                <a:schemeClr val="tx1"/>
              </a:solidFill>
            </a:endParaRPr>
          </a:p>
          <a:p>
            <a:endParaRPr lang="en-GB" sz="1800" dirty="0" smtClean="0">
              <a:solidFill>
                <a:schemeClr val="tx1"/>
              </a:solidFill>
            </a:endParaRPr>
          </a:p>
          <a:p>
            <a:pPr marL="285750" indent="-285750" algn="l">
              <a:buFont typeface="Arial" panose="020B0604020202020204" pitchFamily="34" charset="0"/>
              <a:buChar char="•"/>
            </a:pPr>
            <a:endParaRPr lang="en-GB" sz="1800" dirty="0" smtClean="0">
              <a:solidFill>
                <a:schemeClr val="tx1"/>
              </a:solidFill>
            </a:endParaRPr>
          </a:p>
          <a:p>
            <a:endParaRPr lang="en-GB" sz="1800" dirty="0" smtClean="0">
              <a:solidFill>
                <a:schemeClr val="tx1"/>
              </a:solidFill>
            </a:endParaRPr>
          </a:p>
          <a:p>
            <a:pPr marL="342900" indent="-342900" algn="l">
              <a:buFont typeface="Arial" panose="020B0604020202020204" pitchFamily="34" charset="0"/>
              <a:buChar char="•"/>
            </a:pPr>
            <a:endParaRPr lang="en-GB" sz="1800" dirty="0" smtClean="0">
              <a:solidFill>
                <a:schemeClr val="tx1"/>
              </a:solidFill>
            </a:endParaRPr>
          </a:p>
          <a:p>
            <a:pPr marL="342900" indent="-342900" algn="l">
              <a:buFont typeface="Arial" panose="020B0604020202020204" pitchFamily="34" charset="0"/>
              <a:buChar char="•"/>
            </a:pPr>
            <a:endParaRPr lang="en-GB" sz="1800" dirty="0" smtClean="0">
              <a:solidFill>
                <a:schemeClr val="tx1"/>
              </a:solidFill>
            </a:endParaRPr>
          </a:p>
          <a:p>
            <a:pPr marL="342900" indent="-342900" algn="l">
              <a:buFont typeface="Arial" panose="020B0604020202020204" pitchFamily="34" charset="0"/>
              <a:buChar char="•"/>
            </a:pPr>
            <a:endParaRPr lang="en-GB" sz="2000" dirty="0"/>
          </a:p>
        </p:txBody>
      </p:sp>
      <p:sp>
        <p:nvSpPr>
          <p:cNvPr id="4" name="TextBox 3"/>
          <p:cNvSpPr txBox="1"/>
          <p:nvPr/>
        </p:nvSpPr>
        <p:spPr>
          <a:xfrm>
            <a:off x="4716016" y="1844824"/>
            <a:ext cx="4032448" cy="4616648"/>
          </a:xfrm>
          <a:prstGeom prst="rect">
            <a:avLst/>
          </a:prstGeom>
          <a:noFill/>
        </p:spPr>
        <p:txBody>
          <a:bodyPr wrap="square" rtlCol="0">
            <a:spAutoFit/>
          </a:bodyPr>
          <a:lstStyle/>
          <a:p>
            <a:r>
              <a:rPr lang="en-GB" b="1" dirty="0" smtClean="0">
                <a:solidFill>
                  <a:srgbClr val="FF0000"/>
                </a:solidFill>
              </a:rPr>
              <a:t>Advantages to Employees:</a:t>
            </a:r>
          </a:p>
          <a:p>
            <a:pPr marL="342900" indent="-342900">
              <a:buFont typeface="Arial" panose="020B0604020202020204" pitchFamily="34" charset="0"/>
              <a:buChar char="•"/>
            </a:pPr>
            <a:r>
              <a:rPr lang="en-GB" sz="1600" dirty="0" smtClean="0"/>
              <a:t>Some employees prefer the flexibility</a:t>
            </a:r>
          </a:p>
          <a:p>
            <a:pPr marL="342900" indent="-342900">
              <a:buFont typeface="Arial" panose="020B0604020202020204" pitchFamily="34" charset="0"/>
              <a:buChar char="•"/>
            </a:pPr>
            <a:r>
              <a:rPr lang="en-GB" sz="1600" dirty="0" smtClean="0"/>
              <a:t>Gives employees a chance to gain experience and skills without the requirement to accept offers for fixed work. </a:t>
            </a:r>
          </a:p>
          <a:p>
            <a:r>
              <a:rPr lang="en-GB" dirty="0" smtClean="0"/>
              <a:t>  </a:t>
            </a:r>
          </a:p>
          <a:p>
            <a:r>
              <a:rPr lang="en-GB" b="1" dirty="0">
                <a:solidFill>
                  <a:srgbClr val="FF0000"/>
                </a:solidFill>
              </a:rPr>
              <a:t>D</a:t>
            </a:r>
            <a:r>
              <a:rPr lang="en-GB" b="1" dirty="0" smtClean="0">
                <a:solidFill>
                  <a:srgbClr val="FF0000"/>
                </a:solidFill>
              </a:rPr>
              <a:t>isadvantages </a:t>
            </a:r>
            <a:r>
              <a:rPr lang="en-GB" b="1" dirty="0" smtClean="0">
                <a:solidFill>
                  <a:srgbClr val="FF0000"/>
                </a:solidFill>
              </a:rPr>
              <a:t>to Employees</a:t>
            </a:r>
            <a:r>
              <a:rPr lang="en-GB" dirty="0" smtClean="0"/>
              <a:t>:</a:t>
            </a:r>
          </a:p>
          <a:p>
            <a:pPr marL="285750" indent="-285750">
              <a:buFont typeface="Arial" panose="020B0604020202020204" pitchFamily="34" charset="0"/>
              <a:buChar char="•"/>
            </a:pPr>
            <a:r>
              <a:rPr lang="en-GB" sz="1600" dirty="0" smtClean="0"/>
              <a:t>The Trades Union Congress says that workers on zero-hour contracts are at risk of exploitation, with the majority earning less than the living wage</a:t>
            </a:r>
          </a:p>
          <a:p>
            <a:pPr marL="285750" indent="-285750">
              <a:buFont typeface="Arial" panose="020B0604020202020204" pitchFamily="34" charset="0"/>
              <a:buChar char="•"/>
            </a:pPr>
            <a:r>
              <a:rPr lang="en-GB" sz="1600" dirty="0" smtClean="0"/>
              <a:t>The lack of regular hours makes it hard for the employee to plan what to do or child care if needed </a:t>
            </a:r>
          </a:p>
          <a:p>
            <a:endParaRPr lang="en-GB" dirty="0" smtClean="0"/>
          </a:p>
          <a:p>
            <a:endParaRPr lang="en-GB" sz="2000" dirty="0"/>
          </a:p>
        </p:txBody>
      </p:sp>
    </p:spTree>
    <p:extLst>
      <p:ext uri="{BB962C8B-B14F-4D97-AF65-F5344CB8AC3E}">
        <p14:creationId xmlns:p14="http://schemas.microsoft.com/office/powerpoint/2010/main" val="25429222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32657"/>
            <a:ext cx="7772400" cy="1008112"/>
          </a:xfrm>
        </p:spPr>
        <p:txBody>
          <a:bodyPr>
            <a:normAutofit/>
          </a:bodyPr>
          <a:lstStyle/>
          <a:p>
            <a:r>
              <a:rPr lang="en-GB" sz="2800" dirty="0">
                <a:solidFill>
                  <a:srgbClr val="FF0000"/>
                </a:solidFill>
              </a:rPr>
              <a:t>R</a:t>
            </a:r>
            <a:r>
              <a:rPr lang="en-GB" sz="2800" dirty="0" smtClean="0">
                <a:solidFill>
                  <a:srgbClr val="FF0000"/>
                </a:solidFill>
              </a:rPr>
              <a:t>etirement age in the UK and the new pension proposal </a:t>
            </a:r>
            <a:endParaRPr lang="en-GB" sz="2800" dirty="0">
              <a:solidFill>
                <a:srgbClr val="FF0000"/>
              </a:solidFill>
            </a:endParaRPr>
          </a:p>
        </p:txBody>
      </p:sp>
      <p:sp>
        <p:nvSpPr>
          <p:cNvPr id="3" name="Subtitle 2"/>
          <p:cNvSpPr>
            <a:spLocks noGrp="1"/>
          </p:cNvSpPr>
          <p:nvPr>
            <p:ph type="subTitle" idx="1"/>
          </p:nvPr>
        </p:nvSpPr>
        <p:spPr>
          <a:xfrm>
            <a:off x="683568" y="1340768"/>
            <a:ext cx="7560840" cy="4680520"/>
          </a:xfrm>
        </p:spPr>
        <p:txBody>
          <a:bodyPr>
            <a:noAutofit/>
          </a:bodyPr>
          <a:lstStyle/>
          <a:p>
            <a:pPr algn="l" fontAlgn="base"/>
            <a:r>
              <a:rPr lang="en-GB" sz="1400" dirty="0">
                <a:solidFill>
                  <a:schemeClr val="tx1"/>
                </a:solidFill>
              </a:rPr>
              <a:t>Parliament agreed the Pensions Act 2014. The act:</a:t>
            </a:r>
          </a:p>
          <a:p>
            <a:pPr algn="l" fontAlgn="base"/>
            <a:r>
              <a:rPr lang="en-GB" sz="1400" dirty="0">
                <a:solidFill>
                  <a:schemeClr val="tx1"/>
                </a:solidFill>
              </a:rPr>
              <a:t> </a:t>
            </a:r>
            <a:r>
              <a:rPr lang="en-GB" sz="1400" dirty="0" smtClean="0">
                <a:solidFill>
                  <a:schemeClr val="tx1"/>
                </a:solidFill>
              </a:rPr>
              <a:t>-introduces </a:t>
            </a:r>
            <a:r>
              <a:rPr lang="en-GB" sz="1400" dirty="0">
                <a:solidFill>
                  <a:schemeClr val="tx1"/>
                </a:solidFill>
              </a:rPr>
              <a:t>a </a:t>
            </a:r>
            <a:r>
              <a:rPr lang="en-GB" sz="1400" dirty="0" smtClean="0">
                <a:solidFill>
                  <a:schemeClr val="tx1"/>
                </a:solidFill>
              </a:rPr>
              <a:t>flat-rate </a:t>
            </a:r>
            <a:r>
              <a:rPr lang="en-GB" sz="1400" dirty="0">
                <a:solidFill>
                  <a:schemeClr val="tx1"/>
                </a:solidFill>
              </a:rPr>
              <a:t>State Pension, which will replace the basic and additional pensions for people reaching State Pension age from 6 April 2016 </a:t>
            </a:r>
            <a:r>
              <a:rPr lang="en-GB" sz="1400" dirty="0" smtClean="0">
                <a:solidFill>
                  <a:schemeClr val="tx1"/>
                </a:solidFill>
              </a:rPr>
              <a:t>onwards </a:t>
            </a:r>
            <a:endParaRPr lang="en-GB" sz="1400" dirty="0">
              <a:solidFill>
                <a:schemeClr val="tx1"/>
              </a:solidFill>
            </a:endParaRPr>
          </a:p>
          <a:p>
            <a:pPr marL="171450" indent="-171450" algn="l" fontAlgn="base">
              <a:buFontTx/>
              <a:buChar char="-"/>
            </a:pPr>
            <a:r>
              <a:rPr lang="en-GB" sz="1400" dirty="0" smtClean="0">
                <a:solidFill>
                  <a:schemeClr val="tx1"/>
                </a:solidFill>
              </a:rPr>
              <a:t>increases </a:t>
            </a:r>
            <a:r>
              <a:rPr lang="en-GB" sz="1400" dirty="0">
                <a:solidFill>
                  <a:schemeClr val="tx1"/>
                </a:solidFill>
              </a:rPr>
              <a:t>the State Pension age from 66 to 67 between April 2026 and April </a:t>
            </a:r>
            <a:r>
              <a:rPr lang="en-GB" sz="1400" dirty="0" smtClean="0">
                <a:solidFill>
                  <a:schemeClr val="tx1"/>
                </a:solidFill>
              </a:rPr>
              <a:t>2028</a:t>
            </a:r>
          </a:p>
          <a:p>
            <a:pPr marL="171450" indent="-171450" algn="l" fontAlgn="base">
              <a:buFontTx/>
              <a:buChar char="-"/>
            </a:pPr>
            <a:endParaRPr lang="en-GB" sz="1400" dirty="0">
              <a:solidFill>
                <a:schemeClr val="tx1"/>
              </a:solidFill>
            </a:endParaRPr>
          </a:p>
          <a:p>
            <a:pPr marL="171450" indent="-171450" algn="l" fontAlgn="base">
              <a:buFontTx/>
              <a:buChar char="-"/>
            </a:pPr>
            <a:r>
              <a:rPr lang="en-GB" sz="1400" dirty="0" smtClean="0">
                <a:solidFill>
                  <a:schemeClr val="tx1"/>
                </a:solidFill>
              </a:rPr>
              <a:t>The </a:t>
            </a:r>
            <a:r>
              <a:rPr lang="en-GB" sz="1400" dirty="0">
                <a:solidFill>
                  <a:schemeClr val="tx1"/>
                </a:solidFill>
              </a:rPr>
              <a:t>age at which you can claim your state pension benefits has been 65 for men and 60 for women</a:t>
            </a:r>
            <a:r>
              <a:rPr lang="en-GB" sz="1400" dirty="0" smtClean="0">
                <a:solidFill>
                  <a:schemeClr val="tx1"/>
                </a:solidFill>
              </a:rPr>
              <a:t>.</a:t>
            </a:r>
          </a:p>
          <a:p>
            <a:pPr algn="l" fontAlgn="base"/>
            <a:r>
              <a:rPr lang="en-GB" sz="1400" dirty="0" smtClean="0">
                <a:solidFill>
                  <a:schemeClr val="tx1"/>
                </a:solidFill>
              </a:rPr>
              <a:t>The age will be</a:t>
            </a:r>
            <a:r>
              <a:rPr lang="en-GB" sz="1400" dirty="0" smtClean="0"/>
              <a:t> </a:t>
            </a:r>
            <a:r>
              <a:rPr lang="en-GB" sz="1400" dirty="0" smtClean="0">
                <a:solidFill>
                  <a:schemeClr val="tx1"/>
                </a:solidFill>
              </a:rPr>
              <a:t>increased to </a:t>
            </a:r>
            <a:r>
              <a:rPr lang="en-GB" sz="1400" dirty="0">
                <a:solidFill>
                  <a:schemeClr val="tx1"/>
                </a:solidFill>
              </a:rPr>
              <a:t>68 for both men and women over the next four decades</a:t>
            </a:r>
            <a:r>
              <a:rPr lang="en-GB" sz="1400" dirty="0" smtClean="0">
                <a:solidFill>
                  <a:schemeClr val="tx1"/>
                </a:solidFill>
              </a:rPr>
              <a:t>.</a:t>
            </a:r>
          </a:p>
          <a:p>
            <a:pPr algn="l" fontAlgn="base"/>
            <a:endParaRPr lang="en-GB" sz="1400" dirty="0">
              <a:solidFill>
                <a:schemeClr val="tx1"/>
              </a:solidFill>
            </a:endParaRPr>
          </a:p>
          <a:p>
            <a:pPr algn="l"/>
            <a:r>
              <a:rPr lang="en-GB" sz="1400" dirty="0">
                <a:solidFill>
                  <a:schemeClr val="tx1"/>
                </a:solidFill>
              </a:rPr>
              <a:t>From 2020, both men and women's state pension age will be 66, increasing to 67 between 2026 and 2028, and then linked to life expectancy after that. </a:t>
            </a:r>
          </a:p>
          <a:p>
            <a:pPr algn="l"/>
            <a:r>
              <a:rPr lang="en-GB" sz="1400" dirty="0">
                <a:solidFill>
                  <a:schemeClr val="tx1"/>
                </a:solidFill>
              </a:rPr>
              <a:t>The government will then review the state pension age every five years. </a:t>
            </a:r>
          </a:p>
          <a:p>
            <a:pPr algn="l"/>
            <a:r>
              <a:rPr lang="en-GB" sz="1400" dirty="0">
                <a:solidFill>
                  <a:schemeClr val="tx1"/>
                </a:solidFill>
              </a:rPr>
              <a:t>This will see those in their early 20s now have to wait until they're at least 70 before they can take their state pension.</a:t>
            </a:r>
          </a:p>
          <a:p>
            <a:pPr algn="l"/>
            <a:r>
              <a:rPr lang="en-GB" sz="1400" dirty="0">
                <a:solidFill>
                  <a:schemeClr val="tx1"/>
                </a:solidFill>
              </a:rPr>
              <a:t/>
            </a:r>
            <a:br>
              <a:rPr lang="en-GB" sz="1400" dirty="0">
                <a:solidFill>
                  <a:schemeClr val="tx1"/>
                </a:solidFill>
              </a:rPr>
            </a:br>
            <a:r>
              <a:rPr lang="en-GB" sz="1400" dirty="0">
                <a:solidFill>
                  <a:schemeClr val="tx1"/>
                </a:solidFill>
              </a:rPr>
              <a:t>- It had been expected that the women's state pension age would rise to 65 by 2020.</a:t>
            </a:r>
            <a:br>
              <a:rPr lang="en-GB" sz="1400" dirty="0">
                <a:solidFill>
                  <a:schemeClr val="tx1"/>
                </a:solidFill>
              </a:rPr>
            </a:br>
            <a:r>
              <a:rPr lang="en-GB" sz="1400" dirty="0">
                <a:solidFill>
                  <a:schemeClr val="tx1"/>
                </a:solidFill>
              </a:rPr>
              <a:t>- Older people will be encouraged to work longer under a Government plan to increase the average retirement age by six months every year.</a:t>
            </a:r>
            <a:endParaRPr lang="en-GB" sz="1400" dirty="0" smtClean="0">
              <a:solidFill>
                <a:schemeClr val="tx1"/>
              </a:solidFill>
            </a:endParaRPr>
          </a:p>
          <a:p>
            <a:pPr algn="l" fontAlgn="base"/>
            <a:endParaRPr lang="en-GB" sz="1400" dirty="0">
              <a:solidFill>
                <a:schemeClr val="tx1"/>
              </a:solidFill>
            </a:endParaRPr>
          </a:p>
          <a:p>
            <a:pPr algn="l" fontAlgn="base"/>
            <a:endParaRPr lang="en-GB" sz="1400" dirty="0" smtClean="0">
              <a:solidFill>
                <a:schemeClr val="tx1"/>
              </a:solidFill>
            </a:endParaRPr>
          </a:p>
          <a:p>
            <a:pPr algn="l" fontAlgn="base"/>
            <a:endParaRPr lang="en-GB" sz="1400" dirty="0">
              <a:solidFill>
                <a:schemeClr val="tx1"/>
              </a:solidFill>
            </a:endParaRPr>
          </a:p>
          <a:p>
            <a:pPr algn="l" fontAlgn="base"/>
            <a:endParaRPr lang="en-GB" sz="1400" dirty="0" smtClean="0">
              <a:solidFill>
                <a:schemeClr val="tx1"/>
              </a:solidFill>
            </a:endParaRPr>
          </a:p>
          <a:p>
            <a:pPr algn="l" fontAlgn="base"/>
            <a:endParaRPr lang="en-GB" sz="1400" dirty="0">
              <a:solidFill>
                <a:schemeClr val="tx1"/>
              </a:solidFill>
            </a:endParaRPr>
          </a:p>
          <a:p>
            <a:pPr algn="l" fontAlgn="base"/>
            <a:endParaRPr lang="en-GB" sz="1400" dirty="0" smtClean="0">
              <a:solidFill>
                <a:schemeClr val="tx1"/>
              </a:solidFill>
            </a:endParaRPr>
          </a:p>
          <a:p>
            <a:pPr algn="l" fontAlgn="base"/>
            <a:endParaRPr lang="en-GB" sz="1400" dirty="0">
              <a:solidFill>
                <a:schemeClr val="tx1"/>
              </a:solidFill>
            </a:endParaRPr>
          </a:p>
          <a:p>
            <a:pPr algn="l" fontAlgn="base"/>
            <a:endParaRPr lang="en-GB" sz="1400" dirty="0" smtClean="0">
              <a:solidFill>
                <a:schemeClr val="tx1"/>
              </a:solidFill>
            </a:endParaRPr>
          </a:p>
          <a:p>
            <a:pPr algn="l" fontAlgn="base"/>
            <a:endParaRPr lang="en-GB" sz="1400" dirty="0">
              <a:solidFill>
                <a:schemeClr val="tx1"/>
              </a:solidFill>
            </a:endParaRPr>
          </a:p>
          <a:p>
            <a:pPr algn="l" fontAlgn="base"/>
            <a:endParaRPr lang="en-GB" sz="1400" dirty="0" smtClean="0">
              <a:solidFill>
                <a:schemeClr val="tx1"/>
              </a:solidFill>
            </a:endParaRPr>
          </a:p>
          <a:p>
            <a:pPr algn="l" fontAlgn="base"/>
            <a:endParaRPr lang="en-GB" sz="1400" dirty="0">
              <a:solidFill>
                <a:schemeClr val="tx1"/>
              </a:solidFill>
            </a:endParaRPr>
          </a:p>
          <a:p>
            <a:pPr algn="l" fontAlgn="base"/>
            <a:r>
              <a:rPr lang="en-GB" sz="1000" dirty="0"/>
              <a:t/>
            </a:r>
            <a:br>
              <a:rPr lang="en-GB" sz="1000" dirty="0"/>
            </a:br>
            <a:r>
              <a:rPr lang="en-GB" sz="900" dirty="0"/>
              <a:t/>
            </a:r>
            <a:br>
              <a:rPr lang="en-GB" sz="900" dirty="0"/>
            </a:br>
            <a:endParaRPr lang="en-GB" sz="2800" dirty="0"/>
          </a:p>
        </p:txBody>
      </p:sp>
    </p:spTree>
    <p:extLst>
      <p:ext uri="{BB962C8B-B14F-4D97-AF65-F5344CB8AC3E}">
        <p14:creationId xmlns:p14="http://schemas.microsoft.com/office/powerpoint/2010/main" val="40370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7"/>
            <a:ext cx="8229600" cy="2160239"/>
          </a:xfrm>
        </p:spPr>
        <p:txBody>
          <a:bodyPr>
            <a:noAutofit/>
          </a:bodyPr>
          <a:lstStyle/>
          <a:p>
            <a:pPr marL="0" indent="0">
              <a:buNone/>
            </a:pPr>
            <a:r>
              <a:rPr lang="en-GB" sz="1400" dirty="0"/>
              <a:t>F</a:t>
            </a:r>
            <a:r>
              <a:rPr lang="en-GB" sz="1400" dirty="0" smtClean="0"/>
              <a:t>rom </a:t>
            </a:r>
            <a:r>
              <a:rPr lang="en-GB" sz="1400" dirty="0"/>
              <a:t>2020, both men and women's state pension age will be 66, increasing to 67 between 2026 and 2028, and then linked to life expectancy after that. </a:t>
            </a:r>
          </a:p>
          <a:p>
            <a:r>
              <a:rPr lang="en-GB" sz="1400" dirty="0"/>
              <a:t>The government will then review the state pension age every five years. </a:t>
            </a:r>
          </a:p>
          <a:p>
            <a:r>
              <a:rPr lang="en-GB" sz="1400" dirty="0"/>
              <a:t>This will see those in their early 20s now have to wait until they're at least 70 before they can take their state pension</a:t>
            </a:r>
            <a:r>
              <a:rPr lang="en-GB" sz="1400" dirty="0" smtClean="0"/>
              <a:t>.</a:t>
            </a:r>
          </a:p>
          <a:p>
            <a:pPr marL="0" indent="0">
              <a:buNone/>
            </a:pPr>
            <a:endParaRPr lang="en-GB" sz="1400" dirty="0"/>
          </a:p>
          <a:p>
            <a:pPr marL="0" indent="0">
              <a:buNone/>
            </a:pPr>
            <a:r>
              <a:rPr lang="en-GB" sz="1400" dirty="0" smtClean="0"/>
              <a:t>- If </a:t>
            </a:r>
            <a:r>
              <a:rPr lang="en-GB" sz="1400" dirty="0"/>
              <a:t>the pension age rose from now in line with the change in life expectancy over the past three decades (since 1981), someone born in 1970 could be forced to wait until 71.</a:t>
            </a:r>
            <a:br>
              <a:rPr lang="en-GB" sz="1400" dirty="0"/>
            </a:br>
            <a:r>
              <a:rPr lang="en-GB" sz="1400" dirty="0" smtClean="0"/>
              <a:t>- </a:t>
            </a:r>
            <a:r>
              <a:rPr lang="en-GB" sz="1400" dirty="0"/>
              <a:t>It had been expected that the women's state pension age would rise to 65 by 2020.</a:t>
            </a:r>
            <a:br>
              <a:rPr lang="en-GB" sz="1400" dirty="0"/>
            </a:br>
            <a:r>
              <a:rPr lang="en-GB" sz="1400" dirty="0" smtClean="0"/>
              <a:t>- Older </a:t>
            </a:r>
            <a:r>
              <a:rPr lang="en-GB" sz="1400" dirty="0"/>
              <a:t>people will be encouraged to work longer under a Government plan to increase the average retirement age by six months every year.</a:t>
            </a:r>
            <a:br>
              <a:rPr lang="en-GB" sz="1400" dirty="0"/>
            </a:br>
            <a:r>
              <a:rPr lang="en-GB" sz="1400" dirty="0"/>
              <a:t/>
            </a:r>
            <a:br>
              <a:rPr lang="en-GB" sz="1400" dirty="0"/>
            </a:br>
            <a:endParaRPr lang="en-GB" sz="1400" dirty="0"/>
          </a:p>
        </p:txBody>
      </p:sp>
      <p:sp>
        <p:nvSpPr>
          <p:cNvPr id="4" name="TextBox 3"/>
          <p:cNvSpPr txBox="1"/>
          <p:nvPr/>
        </p:nvSpPr>
        <p:spPr>
          <a:xfrm>
            <a:off x="7380312" y="6349970"/>
            <a:ext cx="1584176" cy="369332"/>
          </a:xfrm>
          <a:prstGeom prst="rect">
            <a:avLst/>
          </a:prstGeom>
          <a:noFill/>
        </p:spPr>
        <p:txBody>
          <a:bodyPr wrap="square" rtlCol="0">
            <a:spAutoFit/>
          </a:bodyPr>
          <a:lstStyle/>
          <a:p>
            <a:r>
              <a:rPr lang="en-GB" dirty="0" smtClean="0"/>
              <a:t>r</a:t>
            </a:r>
            <a:endParaRPr lang="en-GB" dirty="0"/>
          </a:p>
        </p:txBody>
      </p:sp>
      <p:sp>
        <p:nvSpPr>
          <p:cNvPr id="2" name="TextBox 1"/>
          <p:cNvSpPr txBox="1"/>
          <p:nvPr/>
        </p:nvSpPr>
        <p:spPr>
          <a:xfrm>
            <a:off x="611560" y="2204864"/>
            <a:ext cx="7776864" cy="4401205"/>
          </a:xfrm>
          <a:prstGeom prst="rect">
            <a:avLst/>
          </a:prstGeom>
          <a:noFill/>
        </p:spPr>
        <p:txBody>
          <a:bodyPr wrap="square" rtlCol="0">
            <a:spAutoFit/>
          </a:bodyPr>
          <a:lstStyle/>
          <a:p>
            <a:endParaRPr lang="en-GB" sz="1400" b="1" dirty="0" smtClean="0"/>
          </a:p>
          <a:p>
            <a:endParaRPr lang="en-GB" sz="1400" b="1" dirty="0"/>
          </a:p>
          <a:p>
            <a:endParaRPr lang="en-GB" sz="1400" b="1" dirty="0" smtClean="0"/>
          </a:p>
          <a:p>
            <a:endParaRPr lang="en-GB" sz="1400" b="1" dirty="0"/>
          </a:p>
          <a:p>
            <a:r>
              <a:rPr lang="en-GB" sz="1400" b="1" dirty="0" smtClean="0"/>
              <a:t>Advantage </a:t>
            </a:r>
            <a:r>
              <a:rPr lang="en-GB" sz="1400" b="1" dirty="0" smtClean="0"/>
              <a:t>to Government</a:t>
            </a:r>
            <a:r>
              <a:rPr lang="en-GB" sz="1400" dirty="0" smtClean="0"/>
              <a:t>-Save money as they pay state pension over a shorter period of time then before.</a:t>
            </a:r>
          </a:p>
          <a:p>
            <a:endParaRPr lang="en-GB" sz="1400" dirty="0" smtClean="0"/>
          </a:p>
          <a:p>
            <a:r>
              <a:rPr lang="en-GB" sz="1400" b="1" dirty="0" smtClean="0"/>
              <a:t>Advantage to business</a:t>
            </a:r>
            <a:r>
              <a:rPr lang="en-GB" sz="1400" dirty="0" smtClean="0"/>
              <a:t>-Older, more experienced workers available</a:t>
            </a:r>
          </a:p>
          <a:p>
            <a:endParaRPr lang="en-GB" sz="1400" dirty="0" smtClean="0"/>
          </a:p>
          <a:p>
            <a:r>
              <a:rPr lang="en-GB" sz="1400" b="1" dirty="0" smtClean="0"/>
              <a:t>Disadvantage to business </a:t>
            </a:r>
            <a:r>
              <a:rPr lang="en-GB" sz="1400" dirty="0" smtClean="0"/>
              <a:t>-Need to provide more part-time work &amp; flexible shift patterns.</a:t>
            </a:r>
          </a:p>
          <a:p>
            <a:endParaRPr lang="en-GB" sz="1400" dirty="0" smtClean="0"/>
          </a:p>
          <a:p>
            <a:r>
              <a:rPr lang="en-GB" sz="1400" dirty="0" smtClean="0"/>
              <a:t>Example</a:t>
            </a:r>
            <a:endParaRPr lang="en-GB" sz="1400" dirty="0"/>
          </a:p>
          <a:p>
            <a:r>
              <a:rPr lang="en-GB" sz="1400" dirty="0">
                <a:solidFill>
                  <a:srgbClr val="FF0000"/>
                </a:solidFill>
              </a:rPr>
              <a:t>Fast food giant McDonald's employs a 'family and friends' contract that allows staff members from the same family or group of friends working in a particular restaurant to share and cover each other's shifts in a way that best suits them. This has proved popular with young parents, but more grandparents have also come on board and the company's age make-up has diversified as a result</a:t>
            </a:r>
            <a:r>
              <a:rPr lang="en-GB" sz="1400" dirty="0"/>
              <a:t>.</a:t>
            </a:r>
            <a:endParaRPr lang="en-GB" sz="1400" dirty="0" smtClean="0"/>
          </a:p>
          <a:p>
            <a:endParaRPr lang="en-GB" sz="1400" dirty="0" smtClean="0"/>
          </a:p>
          <a:p>
            <a:endParaRPr lang="en-GB" sz="1400" dirty="0"/>
          </a:p>
          <a:p>
            <a:endParaRPr lang="en-GB" sz="1400" dirty="0"/>
          </a:p>
          <a:p>
            <a:endParaRPr lang="en-GB" sz="1400" dirty="0"/>
          </a:p>
        </p:txBody>
      </p:sp>
    </p:spTree>
    <p:extLst>
      <p:ext uri="{BB962C8B-B14F-4D97-AF65-F5344CB8AC3E}">
        <p14:creationId xmlns:p14="http://schemas.microsoft.com/office/powerpoint/2010/main" val="30865361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fontScale="90000"/>
          </a:bodyPr>
          <a:lstStyle/>
          <a:p>
            <a:r>
              <a:rPr lang="en-GB" sz="2200" b="1" u="sng" dirty="0" smtClean="0"/>
              <a:t>The minimum wage </a:t>
            </a:r>
            <a:r>
              <a:rPr lang="en-GB" sz="2200" u="sng" dirty="0" smtClean="0"/>
              <a:t/>
            </a:r>
            <a:br>
              <a:rPr lang="en-GB" sz="2200" u="sng" dirty="0" smtClean="0"/>
            </a:br>
            <a:r>
              <a:rPr lang="en-GB" sz="2200" dirty="0" smtClean="0"/>
              <a:t>-the minimum pay per hour almost all workers are entitled to by law.</a:t>
            </a:r>
            <a:br>
              <a:rPr lang="en-GB" sz="2200" dirty="0" smtClean="0"/>
            </a:br>
            <a:r>
              <a:rPr lang="en-GB" sz="2200" dirty="0" smtClean="0"/>
              <a:t>-Current minimum wage is £6.50 (21+)</a:t>
            </a:r>
            <a:br>
              <a:rPr lang="en-GB" sz="2200" dirty="0" smtClean="0"/>
            </a:br>
            <a:endParaRPr lang="en-GB" dirty="0"/>
          </a:p>
        </p:txBody>
      </p:sp>
      <p:sp>
        <p:nvSpPr>
          <p:cNvPr id="12" name="Text Placeholder 11"/>
          <p:cNvSpPr>
            <a:spLocks noGrp="1"/>
          </p:cNvSpPr>
          <p:nvPr>
            <p:ph type="body" idx="1"/>
          </p:nvPr>
        </p:nvSpPr>
        <p:spPr/>
        <p:txBody>
          <a:bodyPr>
            <a:normAutofit fontScale="92500" lnSpcReduction="20000"/>
          </a:bodyPr>
          <a:lstStyle/>
          <a:p>
            <a:r>
              <a:rPr lang="en-GB" dirty="0" smtClean="0"/>
              <a:t>Effect of the minimum wage on businesses </a:t>
            </a:r>
            <a:endParaRPr lang="en-GB" dirty="0"/>
          </a:p>
        </p:txBody>
      </p:sp>
      <p:sp>
        <p:nvSpPr>
          <p:cNvPr id="5" name="Content Placeholder 4"/>
          <p:cNvSpPr>
            <a:spLocks noGrp="1"/>
          </p:cNvSpPr>
          <p:nvPr>
            <p:ph sz="half" idx="2"/>
          </p:nvPr>
        </p:nvSpPr>
        <p:spPr/>
        <p:txBody>
          <a:bodyPr>
            <a:normAutofit/>
          </a:bodyPr>
          <a:lstStyle/>
          <a:p>
            <a:pPr>
              <a:buFontTx/>
              <a:buChar char="-"/>
            </a:pPr>
            <a:r>
              <a:rPr lang="en-GB" sz="1800" b="1" dirty="0" smtClean="0">
                <a:solidFill>
                  <a:srgbClr val="FF0000"/>
                </a:solidFill>
              </a:rPr>
              <a:t>Increases labour costs so increases overall costs </a:t>
            </a:r>
          </a:p>
          <a:p>
            <a:pPr>
              <a:buFontTx/>
              <a:buChar char="-"/>
            </a:pPr>
            <a:r>
              <a:rPr lang="en-GB" sz="1800" b="1" dirty="0" smtClean="0">
                <a:solidFill>
                  <a:srgbClr val="FF0000"/>
                </a:solidFill>
              </a:rPr>
              <a:t>Reduces profit margins</a:t>
            </a:r>
          </a:p>
          <a:p>
            <a:pPr>
              <a:buFontTx/>
              <a:buChar char="-"/>
            </a:pPr>
            <a:r>
              <a:rPr lang="en-GB" sz="1800" b="1" dirty="0" smtClean="0">
                <a:solidFill>
                  <a:srgbClr val="FF0000"/>
                </a:solidFill>
              </a:rPr>
              <a:t>Makes growth harder as more staff would be needed</a:t>
            </a:r>
          </a:p>
          <a:p>
            <a:pPr>
              <a:buFontTx/>
              <a:buChar char="-"/>
            </a:pPr>
            <a:endParaRPr lang="en-GB" sz="1800" b="1" dirty="0" smtClean="0">
              <a:solidFill>
                <a:srgbClr val="FF0000"/>
              </a:solidFill>
            </a:endParaRPr>
          </a:p>
          <a:p>
            <a:pPr>
              <a:buFontTx/>
              <a:buChar char="-"/>
            </a:pPr>
            <a:r>
              <a:rPr lang="en-GB" sz="1800" b="1" dirty="0" smtClean="0">
                <a:solidFill>
                  <a:srgbClr val="00B050"/>
                </a:solidFill>
              </a:rPr>
              <a:t>Motivates employees</a:t>
            </a:r>
          </a:p>
          <a:p>
            <a:pPr>
              <a:buFontTx/>
              <a:buChar char="-"/>
            </a:pPr>
            <a:r>
              <a:rPr lang="en-GB" sz="1800" b="1" dirty="0" smtClean="0">
                <a:solidFill>
                  <a:srgbClr val="00B050"/>
                </a:solidFill>
              </a:rPr>
              <a:t>More potential customers due to an increase in disposable income</a:t>
            </a:r>
          </a:p>
          <a:p>
            <a:pPr>
              <a:buFontTx/>
              <a:buChar char="-"/>
            </a:pPr>
            <a:r>
              <a:rPr lang="en-GB" sz="1800" b="1" dirty="0" smtClean="0">
                <a:solidFill>
                  <a:srgbClr val="00B050"/>
                </a:solidFill>
              </a:rPr>
              <a:t>Cost can justify higher prices</a:t>
            </a:r>
          </a:p>
          <a:p>
            <a:pPr>
              <a:buFontTx/>
              <a:buChar char="-"/>
            </a:pPr>
            <a:endParaRPr lang="en-GB" sz="1800" b="1" dirty="0" smtClean="0">
              <a:solidFill>
                <a:srgbClr val="00B050"/>
              </a:solidFill>
            </a:endParaRPr>
          </a:p>
        </p:txBody>
      </p:sp>
      <p:sp>
        <p:nvSpPr>
          <p:cNvPr id="13" name="Text Placeholder 12"/>
          <p:cNvSpPr>
            <a:spLocks noGrp="1"/>
          </p:cNvSpPr>
          <p:nvPr>
            <p:ph type="body" sz="quarter" idx="3"/>
          </p:nvPr>
        </p:nvSpPr>
        <p:spPr/>
        <p:txBody>
          <a:bodyPr>
            <a:normAutofit fontScale="92500" lnSpcReduction="20000"/>
          </a:bodyPr>
          <a:lstStyle/>
          <a:p>
            <a:r>
              <a:rPr lang="en-GB" dirty="0" smtClean="0"/>
              <a:t>Effect of the minimum wage on employees/ customers</a:t>
            </a:r>
            <a:endParaRPr lang="en-GB" dirty="0"/>
          </a:p>
        </p:txBody>
      </p:sp>
      <p:sp>
        <p:nvSpPr>
          <p:cNvPr id="14" name="Content Placeholder 13"/>
          <p:cNvSpPr>
            <a:spLocks noGrp="1"/>
          </p:cNvSpPr>
          <p:nvPr>
            <p:ph sz="quarter" idx="4"/>
          </p:nvPr>
        </p:nvSpPr>
        <p:spPr/>
        <p:txBody>
          <a:bodyPr/>
          <a:lstStyle/>
          <a:p>
            <a:pPr marL="0" indent="0">
              <a:buNone/>
            </a:pPr>
            <a:r>
              <a:rPr lang="en-GB" sz="1800" b="1" dirty="0" smtClean="0">
                <a:solidFill>
                  <a:srgbClr val="FF0000"/>
                </a:solidFill>
              </a:rPr>
              <a:t>- Inflation </a:t>
            </a:r>
          </a:p>
          <a:p>
            <a:pPr marL="0" indent="0">
              <a:buNone/>
            </a:pPr>
            <a:r>
              <a:rPr lang="en-GB" sz="1800" b="1" dirty="0" smtClean="0">
                <a:solidFill>
                  <a:srgbClr val="FF0000"/>
                </a:solidFill>
              </a:rPr>
              <a:t>- Increase in price of products</a:t>
            </a:r>
          </a:p>
          <a:p>
            <a:pPr marL="0" indent="0">
              <a:buNone/>
            </a:pPr>
            <a:r>
              <a:rPr lang="en-GB" sz="1800" b="1" dirty="0" smtClean="0">
                <a:solidFill>
                  <a:srgbClr val="FF0000"/>
                </a:solidFill>
              </a:rPr>
              <a:t>- can increase unemployment</a:t>
            </a:r>
          </a:p>
          <a:p>
            <a:pPr marL="0" indent="0">
              <a:buNone/>
            </a:pPr>
            <a:r>
              <a:rPr lang="en-GB" sz="1800" b="1" dirty="0" smtClean="0">
                <a:solidFill>
                  <a:srgbClr val="FF0000"/>
                </a:solidFill>
              </a:rPr>
              <a:t>- Unemployed don’t benefit but costs increase </a:t>
            </a:r>
          </a:p>
          <a:p>
            <a:pPr marL="0" indent="0">
              <a:buNone/>
            </a:pPr>
            <a:endParaRPr lang="en-GB" sz="1800" b="1" dirty="0" smtClean="0">
              <a:solidFill>
                <a:srgbClr val="FF0000"/>
              </a:solidFill>
            </a:endParaRPr>
          </a:p>
          <a:p>
            <a:pPr marL="0" indent="0">
              <a:buNone/>
            </a:pPr>
            <a:r>
              <a:rPr lang="en-GB" sz="1800" dirty="0" smtClean="0">
                <a:solidFill>
                  <a:srgbClr val="00B050"/>
                </a:solidFill>
              </a:rPr>
              <a:t>-</a:t>
            </a:r>
            <a:r>
              <a:rPr lang="en-GB" sz="1800" b="1" dirty="0" smtClean="0">
                <a:solidFill>
                  <a:srgbClr val="00B050"/>
                </a:solidFill>
              </a:rPr>
              <a:t>More income </a:t>
            </a:r>
            <a:endParaRPr lang="en-GB" dirty="0" smtClean="0"/>
          </a:p>
          <a:p>
            <a:pPr marL="0" indent="0">
              <a:buNone/>
            </a:pPr>
            <a:r>
              <a:rPr lang="en-GB" sz="1800" b="1" dirty="0" smtClean="0">
                <a:solidFill>
                  <a:srgbClr val="00B050"/>
                </a:solidFill>
              </a:rPr>
              <a:t>-Increase quality of living </a:t>
            </a:r>
          </a:p>
          <a:p>
            <a:pPr marL="0" indent="0">
              <a:buNone/>
            </a:pPr>
            <a:endParaRPr lang="en-GB" sz="1800" b="1" dirty="0">
              <a:solidFill>
                <a:srgbClr val="00B050"/>
              </a:solidFill>
            </a:endParaRPr>
          </a:p>
          <a:p>
            <a:pPr marL="0" indent="0">
              <a:buNone/>
            </a:pPr>
            <a:endParaRPr lang="en-GB" sz="1800" b="1" dirty="0" smtClean="0">
              <a:solidFill>
                <a:srgbClr val="00B050"/>
              </a:solidFill>
            </a:endParaRPr>
          </a:p>
          <a:p>
            <a:pPr>
              <a:buFontTx/>
              <a:buChar char="-"/>
            </a:pPr>
            <a:endParaRPr lang="en-GB" sz="1800" b="1" dirty="0" smtClean="0">
              <a:solidFill>
                <a:srgbClr val="00B050"/>
              </a:solidFill>
            </a:endParaRPr>
          </a:p>
        </p:txBody>
      </p:sp>
    </p:spTree>
    <p:extLst>
      <p:ext uri="{BB962C8B-B14F-4D97-AF65-F5344CB8AC3E}">
        <p14:creationId xmlns:p14="http://schemas.microsoft.com/office/powerpoint/2010/main" val="7495532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5656" y="260648"/>
            <a:ext cx="5542384" cy="459482"/>
          </a:xfrm>
        </p:spPr>
        <p:txBody>
          <a:bodyPr>
            <a:noAutofit/>
          </a:bodyPr>
          <a:lstStyle/>
          <a:p>
            <a:r>
              <a:rPr lang="en-GB" b="1" dirty="0"/>
              <a:t>2</a:t>
            </a:r>
            <a:r>
              <a:rPr lang="en-GB" b="1" dirty="0" smtClean="0"/>
              <a:t>4 hours drinking laws </a:t>
            </a:r>
            <a:endParaRPr lang="en-GB" b="1" dirty="0"/>
          </a:p>
        </p:txBody>
      </p:sp>
      <p:sp>
        <p:nvSpPr>
          <p:cNvPr id="3" name="Subtitle 2"/>
          <p:cNvSpPr>
            <a:spLocks noGrp="1"/>
          </p:cNvSpPr>
          <p:nvPr>
            <p:ph type="subTitle" idx="1"/>
          </p:nvPr>
        </p:nvSpPr>
        <p:spPr>
          <a:xfrm>
            <a:off x="323528" y="1268760"/>
            <a:ext cx="8096944" cy="4608512"/>
          </a:xfrm>
        </p:spPr>
        <p:txBody>
          <a:bodyPr>
            <a:noAutofit/>
          </a:bodyPr>
          <a:lstStyle/>
          <a:p>
            <a:pPr algn="l"/>
            <a:r>
              <a:rPr lang="en-GB" dirty="0" smtClean="0">
                <a:solidFill>
                  <a:schemeClr val="tx1">
                    <a:lumMod val="75000"/>
                    <a:lumOff val="25000"/>
                  </a:schemeClr>
                </a:solidFill>
              </a:rPr>
              <a:t>In 2003 the labour party brought in the law of ‘24 hours drinking laws’ meaning that premises can sell alcohol for 24 hours, 7 days a week meaning that for the public alcohol was available whenever they want it.</a:t>
            </a:r>
          </a:p>
          <a:p>
            <a:pPr algn="l"/>
            <a:r>
              <a:rPr lang="en-GB" dirty="0" smtClean="0">
                <a:solidFill>
                  <a:schemeClr val="tx1">
                    <a:lumMod val="75000"/>
                    <a:lumOff val="25000"/>
                  </a:schemeClr>
                </a:solidFill>
              </a:rPr>
              <a:t> It was created in the hope that the public would not binge drink as places that sold alcohol were told to shut at 23:00. It was finally launched in 2005.</a:t>
            </a:r>
            <a:endParaRPr lang="en-GB" dirty="0">
              <a:solidFill>
                <a:schemeClr val="tx1">
                  <a:lumMod val="75000"/>
                  <a:lumOff val="25000"/>
                </a:schemeClr>
              </a:solidFill>
            </a:endParaRPr>
          </a:p>
        </p:txBody>
      </p:sp>
      <p:sp>
        <p:nvSpPr>
          <p:cNvPr id="4" name="TextBox 3"/>
          <p:cNvSpPr txBox="1"/>
          <p:nvPr/>
        </p:nvSpPr>
        <p:spPr>
          <a:xfrm>
            <a:off x="7380312" y="6440558"/>
            <a:ext cx="1728192" cy="369332"/>
          </a:xfrm>
          <a:prstGeom prst="rect">
            <a:avLst/>
          </a:prstGeom>
          <a:noFill/>
        </p:spPr>
        <p:txBody>
          <a:bodyPr wrap="square" rtlCol="0">
            <a:spAutoFit/>
          </a:bodyPr>
          <a:lstStyle/>
          <a:p>
            <a:r>
              <a:rPr lang="en-GB" dirty="0" smtClean="0"/>
              <a:t>By Lucy </a:t>
            </a:r>
            <a:r>
              <a:rPr lang="en-GB" dirty="0" err="1" smtClean="0"/>
              <a:t>Silvester</a:t>
            </a:r>
            <a:endParaRPr lang="en-GB" dirty="0"/>
          </a:p>
        </p:txBody>
      </p:sp>
    </p:spTree>
    <p:extLst>
      <p:ext uri="{BB962C8B-B14F-4D97-AF65-F5344CB8AC3E}">
        <p14:creationId xmlns:p14="http://schemas.microsoft.com/office/powerpoint/2010/main" val="21298701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20D1B03-84AC-4093-9A0E-B2A935D4510D}"/>
</file>

<file path=customXml/itemProps2.xml><?xml version="1.0" encoding="utf-8"?>
<ds:datastoreItem xmlns:ds="http://schemas.openxmlformats.org/officeDocument/2006/customXml" ds:itemID="{9D36D3B8-C7F9-415F-B6FE-6A3173439F88}"/>
</file>

<file path=customXml/itemProps3.xml><?xml version="1.0" encoding="utf-8"?>
<ds:datastoreItem xmlns:ds="http://schemas.openxmlformats.org/officeDocument/2006/customXml" ds:itemID="{713126EC-B6A0-4213-8854-60B3FEB87A12}"/>
</file>

<file path=docProps/app.xml><?xml version="1.0" encoding="utf-8"?>
<Properties xmlns="http://schemas.openxmlformats.org/officeDocument/2006/extended-properties" xmlns:vt="http://schemas.openxmlformats.org/officeDocument/2006/docPropsVTypes">
  <TotalTime>1909</TotalTime>
  <Words>2334</Words>
  <Application>Microsoft Office PowerPoint</Application>
  <PresentationFormat>On-screen Show (4:3)</PresentationFormat>
  <Paragraphs>233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Political Influences on Businesses</vt:lpstr>
      <vt:lpstr>Public Sector Spending Cuts</vt:lpstr>
      <vt:lpstr>Advantages and Disadvantages of Public Spending Cuts</vt:lpstr>
      <vt:lpstr>What are zero-hours contracts?</vt:lpstr>
      <vt:lpstr>Zero Hour Contracts A zero-hour contract allows employers to hire staff with no guarantee of work. That means they only work when they are needed by employers and are usually given short notice. Their pay depends on the amount of hours they work. </vt:lpstr>
      <vt:lpstr>Retirement age in the UK and the new pension proposal </vt:lpstr>
      <vt:lpstr>PowerPoint Presentation</vt:lpstr>
      <vt:lpstr>The minimum wage  -the minimum pay per hour almost all workers are entitled to by law. -Current minimum wage is £6.50 (21+) </vt:lpstr>
      <vt:lpstr>24 hours drinking laws </vt:lpstr>
      <vt:lpstr>PowerPoint Presentation</vt:lpstr>
      <vt:lpstr>Immigration cap for people from non-EU countries</vt:lpstr>
      <vt:lpstr>PowerPoint Presentation</vt:lpstr>
      <vt:lpstr>The Bailing out of the Banks Tammy Busby</vt:lpstr>
      <vt:lpstr>The Bailing out of the Banks</vt:lpstr>
      <vt:lpstr>The Bailing out of Greece</vt:lpstr>
      <vt:lpstr>If Greece left the Eurozone…</vt:lpstr>
      <vt:lpstr>PowerPoint Presentation</vt:lpstr>
      <vt:lpstr>The 1973 Oil Crisis </vt:lpstr>
      <vt:lpstr>Impact of Oil crisis on  businesses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Jaz</dc:creator>
  <cp:lastModifiedBy>Jaz</cp:lastModifiedBy>
  <cp:revision>36</cp:revision>
  <cp:lastPrinted>2015-06-28T19:07:18Z</cp:lastPrinted>
  <dcterms:created xsi:type="dcterms:W3CDTF">2015-06-12T19:46:21Z</dcterms:created>
  <dcterms:modified xsi:type="dcterms:W3CDTF">2015-06-28T19:28:06Z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0x010100CB50FD9C82C27343B0FF0DDB522586CE</vt:lpwstr>
  </property>
</Properties>
</file>