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65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6" r:id="rId15"/>
    <p:sldId id="267" r:id="rId16"/>
    <p:sldId id="268" r:id="rId17"/>
    <p:sldId id="269" r:id="rId18"/>
    <p:sldId id="270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0">
                      <a:schemeClr val="tx1"/>
                    </a:gs>
                    <a:gs pos="68000">
                      <a:srgbClr val="F1F1F1"/>
                    </a:gs>
                    <a:gs pos="100000">
                      <a:schemeClr val="bg1">
                        <a:lumMod val="11000"/>
                        <a:lumOff val="89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</a:defRPr>
            </a:lvl1pPr>
          </a:lstStyle>
          <a:p>
            <a:pPr lvl="0" algn="r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</a:lstStyle>
          <a:p>
            <a:pPr marL="0" lvl="0" indent="0" algn="r">
              <a:buNone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32000"/>
                        <a:lumOff val="68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legraph.co.uk/news/2016/10/03/philip-hammond-budget-surplus-conservative-conference-live/" TargetMode="External"/><Relationship Id="rId2" Type="http://schemas.openxmlformats.org/officeDocument/2006/relationships/hyperlink" Target="http://www.bbc.co.uk/news/uk-politics-38075649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Political Influence </a:t>
            </a:r>
            <a:br>
              <a:rPr lang="en-GB" dirty="0" smtClean="0"/>
            </a:br>
            <a:r>
              <a:rPr lang="en-GB" dirty="0" smtClean="0"/>
              <a:t>on Business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089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Bigger picture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0700" y="1464835"/>
            <a:ext cx="8051800" cy="5161409"/>
          </a:xfrm>
        </p:spPr>
      </p:pic>
    </p:spTree>
    <p:extLst>
      <p:ext uri="{BB962C8B-B14F-4D97-AF65-F5344CB8AC3E}">
        <p14:creationId xmlns:p14="http://schemas.microsoft.com/office/powerpoint/2010/main" val="47110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Tax creates revenues for the government to spend on the public sector. It is also used to govern how individuals and businesses behave. 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How will changes in the following taxes influence BUSINESS and the INDIVIDUAL?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	Income tax</a:t>
            </a:r>
          </a:p>
          <a:p>
            <a:pPr marL="0" indent="0">
              <a:buNone/>
            </a:pPr>
            <a:r>
              <a:rPr lang="en-GB" dirty="0" smtClean="0"/>
              <a:t>	VAT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Corporation tax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Landfill tax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965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Subsidies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government can offer financial support to certain industries to alter behaviour.</a:t>
            </a:r>
          </a:p>
          <a:p>
            <a:r>
              <a:rPr lang="en-GB" dirty="0" smtClean="0"/>
              <a:t>It is a grant given by government to lower the price of a good.</a:t>
            </a:r>
          </a:p>
          <a:p>
            <a:endParaRPr lang="en-GB" dirty="0"/>
          </a:p>
          <a:p>
            <a:r>
              <a:rPr lang="en-GB" dirty="0" smtClean="0"/>
              <a:t>Example: training subsidies might be given to encourage businesses to train their workers.</a:t>
            </a:r>
          </a:p>
          <a:p>
            <a:r>
              <a:rPr lang="en-GB" dirty="0" smtClean="0"/>
              <a:t>A business might be given a subsidy to encourage them to set up in a deprived area of the UK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873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Fiscal Policy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Tax, government spending and borrowings can also be used to govern the economy as a whole. </a:t>
            </a:r>
            <a:br>
              <a:rPr lang="en-GB" dirty="0" smtClean="0"/>
            </a:b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Questions:</a:t>
            </a:r>
          </a:p>
          <a:p>
            <a:r>
              <a:rPr lang="en-GB" dirty="0" smtClean="0"/>
              <a:t>If there is a proportionately greater increase in government spending than tax, what will happen to the economy as a whole? Will it be </a:t>
            </a:r>
            <a:r>
              <a:rPr lang="en-GB" i="1" dirty="0" smtClean="0"/>
              <a:t>restricted</a:t>
            </a:r>
            <a:r>
              <a:rPr lang="en-GB" dirty="0" smtClean="0"/>
              <a:t> or will it </a:t>
            </a:r>
            <a:r>
              <a:rPr lang="en-GB" i="1" dirty="0" smtClean="0"/>
              <a:t>expand</a:t>
            </a:r>
            <a:r>
              <a:rPr lang="en-GB" dirty="0" smtClean="0"/>
              <a:t>?</a:t>
            </a:r>
          </a:p>
          <a:p>
            <a:r>
              <a:rPr lang="en-GB" dirty="0" smtClean="0"/>
              <a:t>If there </a:t>
            </a:r>
            <a:r>
              <a:rPr lang="en-GB" dirty="0"/>
              <a:t>is a proportionately greater increase in </a:t>
            </a:r>
            <a:r>
              <a:rPr lang="en-GB" dirty="0" smtClean="0"/>
              <a:t>tax than government spending (direct tax like income tax, in particular) will the economy be </a:t>
            </a:r>
            <a:r>
              <a:rPr lang="en-GB" i="1" dirty="0"/>
              <a:t>restricted</a:t>
            </a:r>
            <a:r>
              <a:rPr lang="en-GB" dirty="0"/>
              <a:t> or will it </a:t>
            </a:r>
            <a:r>
              <a:rPr lang="en-GB" i="1" dirty="0"/>
              <a:t>expand</a:t>
            </a:r>
            <a:r>
              <a:rPr lang="en-GB" dirty="0"/>
              <a:t>?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458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Monetary Policy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Remember, the government has a role in the Monetary Policy Committee, who sets the interest rates. They can also control the economy in this way.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398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What is the government doing at present to control the </a:t>
            </a:r>
            <a:r>
              <a:rPr lang="en-GB" dirty="0" smtClean="0"/>
              <a:t>economy? </a:t>
            </a:r>
            <a:r>
              <a:rPr lang="en-GB" dirty="0" smtClean="0"/>
              <a:t>Research recent newspaper articles or the BBC website to see what the </a:t>
            </a:r>
            <a:r>
              <a:rPr lang="en-GB" dirty="0" smtClean="0"/>
              <a:t>rationale </a:t>
            </a:r>
            <a:r>
              <a:rPr lang="en-GB" dirty="0" smtClean="0"/>
              <a:t>is for recent budget decisions.</a:t>
            </a:r>
          </a:p>
          <a:p>
            <a:r>
              <a:rPr lang="en-GB" dirty="0" smtClean="0"/>
              <a:t>In doing this, consider </a:t>
            </a:r>
            <a:r>
              <a:rPr lang="en-GB" dirty="0" smtClean="0"/>
              <a:t>the impact of these decision on BUSINESSES and the INDIVIDUAL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dirty="0" smtClean="0"/>
              <a:t>Use these links as a starting point: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www.bbc.co.uk/news/uk-politics-38075649</a:t>
            </a:r>
            <a:r>
              <a:rPr lang="en-GB" dirty="0" smtClean="0"/>
              <a:t> </a:t>
            </a:r>
          </a:p>
          <a:p>
            <a:pPr marL="0" indent="0">
              <a:buNone/>
            </a:pPr>
            <a:r>
              <a:rPr lang="en-GB">
                <a:hlinkClick r:id="rId3"/>
              </a:rPr>
              <a:t>http://</a:t>
            </a:r>
            <a:r>
              <a:rPr lang="en-GB">
                <a:hlinkClick r:id="rId3"/>
              </a:rPr>
              <a:t>www.telegraph.co.uk/news/2016/10/03/philip-hammond-budget-surplus-conservative-conference-live</a:t>
            </a:r>
            <a:r>
              <a:rPr lang="en-GB" smtClean="0">
                <a:hlinkClick r:id="rId3"/>
              </a:rPr>
              <a:t>/</a:t>
            </a:r>
            <a:r>
              <a:rPr lang="en-GB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028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 Role of the Government in the economy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Provides a </a:t>
            </a:r>
            <a:r>
              <a:rPr lang="en-GB" b="1" dirty="0" smtClean="0"/>
              <a:t>legal and regulatory framework </a:t>
            </a:r>
            <a:r>
              <a:rPr lang="en-GB" dirty="0" smtClean="0"/>
              <a:t>e.g. the right to own property and the right to enter into contracts</a:t>
            </a:r>
          </a:p>
          <a:p>
            <a:r>
              <a:rPr lang="en-GB" dirty="0" smtClean="0"/>
              <a:t>Provides </a:t>
            </a:r>
            <a:r>
              <a:rPr lang="en-GB" b="1" dirty="0" smtClean="0"/>
              <a:t>Public Goods </a:t>
            </a:r>
            <a:r>
              <a:rPr lang="en-GB" dirty="0" smtClean="0"/>
              <a:t>and </a:t>
            </a:r>
            <a:r>
              <a:rPr lang="en-GB" b="1" dirty="0" smtClean="0"/>
              <a:t>Merit Goods</a:t>
            </a:r>
          </a:p>
          <a:p>
            <a:r>
              <a:rPr lang="en-GB" dirty="0" smtClean="0"/>
              <a:t>Uses </a:t>
            </a:r>
            <a:r>
              <a:rPr lang="en-GB" b="1" dirty="0" smtClean="0"/>
              <a:t>tax and public </a:t>
            </a:r>
            <a:r>
              <a:rPr lang="en-GB" dirty="0" smtClean="0"/>
              <a:t>spending to influence the way businesses and individuals behave – e.g. tax on smoking or subsidies on training of workers</a:t>
            </a:r>
          </a:p>
          <a:p>
            <a:r>
              <a:rPr lang="en-GB" dirty="0" smtClean="0"/>
              <a:t>Uses </a:t>
            </a:r>
            <a:r>
              <a:rPr lang="en-GB" b="1" dirty="0" smtClean="0"/>
              <a:t>tax and public spending to influence demand </a:t>
            </a:r>
            <a:r>
              <a:rPr lang="en-GB" dirty="0" smtClean="0"/>
              <a:t>in the economy – i.e. to help prevent recessions or to control inflation</a:t>
            </a:r>
          </a:p>
          <a:p>
            <a:r>
              <a:rPr lang="en-GB" dirty="0" smtClean="0"/>
              <a:t>Has a role in the setting of </a:t>
            </a:r>
            <a:r>
              <a:rPr lang="en-GB" b="1" dirty="0" smtClean="0"/>
              <a:t>interest rates</a:t>
            </a:r>
            <a:r>
              <a:rPr lang="en-GB" dirty="0" smtClean="0"/>
              <a:t> that will do the same as the above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425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Government provides goods and services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The UK government accounts for approx. 40% of all goods and services produced. </a:t>
            </a:r>
            <a:endParaRPr lang="en-GB" dirty="0"/>
          </a:p>
          <a:p>
            <a:r>
              <a:rPr lang="en-GB" dirty="0" smtClean="0"/>
              <a:t>It also redistributes income through the welfare benefit system</a:t>
            </a:r>
          </a:p>
          <a:p>
            <a:r>
              <a:rPr lang="en-GB" dirty="0" smtClean="0"/>
              <a:t>The main areas of government spending are:</a:t>
            </a:r>
          </a:p>
          <a:p>
            <a:pPr lvl="1"/>
            <a:r>
              <a:rPr lang="en-GB" dirty="0" smtClean="0"/>
              <a:t>Social protection and welfare state</a:t>
            </a:r>
          </a:p>
          <a:p>
            <a:pPr lvl="1"/>
            <a:r>
              <a:rPr lang="en-GB" dirty="0" smtClean="0"/>
              <a:t>Education</a:t>
            </a:r>
          </a:p>
          <a:p>
            <a:pPr lvl="1"/>
            <a:r>
              <a:rPr lang="en-GB" dirty="0" smtClean="0"/>
              <a:t>Healthcare</a:t>
            </a:r>
          </a:p>
          <a:p>
            <a:pPr lvl="1"/>
            <a:r>
              <a:rPr lang="en-GB" dirty="0" smtClean="0"/>
              <a:t>Transport, including road and rail subsidies</a:t>
            </a:r>
          </a:p>
          <a:p>
            <a:pPr lvl="1"/>
            <a:r>
              <a:rPr lang="en-GB" dirty="0" smtClean="0"/>
              <a:t>Defence</a:t>
            </a:r>
          </a:p>
          <a:p>
            <a:r>
              <a:rPr lang="en-GB" dirty="0" smtClean="0"/>
              <a:t>The private sector uses these services e.g. a healthy, educated workforce</a:t>
            </a:r>
          </a:p>
          <a:p>
            <a:r>
              <a:rPr lang="en-GB" dirty="0" smtClean="0"/>
              <a:t>Often, the private sector is used to produce goods and service which are then consumed by the public sector to provide these services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85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2017 tax revenues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7900" y="1710570"/>
            <a:ext cx="9777141" cy="4258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62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2017 public spending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6800" y="1582607"/>
            <a:ext cx="9321800" cy="4360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46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Shortfall? National Borrowings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Public Debt in the United Kingdom is principally the debt of the central government. </a:t>
            </a:r>
          </a:p>
          <a:p>
            <a:r>
              <a:rPr lang="en-GB" dirty="0"/>
              <a:t>In 2005 the UK National Debt was less that £0.5 trillion. But then came the worldwide financial crisis of 2008 and subsequent recession. The National Debt increased rapidly and went over £1 trillion in 2011. At the end of the 2015-16 fiscal year, the National Debt went over £1.5 trillion.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493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1383" y="749300"/>
            <a:ext cx="8776720" cy="5626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3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National debt : GDP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terms of Gross Domestic Product the UK National Debt in 2005 was about 38 percent of GDP. </a:t>
            </a:r>
          </a:p>
          <a:p>
            <a:r>
              <a:rPr lang="en-GB" dirty="0"/>
              <a:t>But in the last ten years, in the wake of the Crash of 2008 and subsequent recession, the National </a:t>
            </a:r>
            <a:r>
              <a:rPr lang="en-GB" dirty="0" smtClean="0"/>
              <a:t>debt has </a:t>
            </a:r>
            <a:r>
              <a:rPr lang="en-GB" dirty="0"/>
              <a:t>doubled to over 80 percent GDP, but shows signs </a:t>
            </a:r>
            <a:r>
              <a:rPr lang="en-GB"/>
              <a:t>of </a:t>
            </a:r>
            <a:r>
              <a:rPr lang="en-GB" smtClean="0"/>
              <a:t>levelling </a:t>
            </a:r>
            <a:r>
              <a:rPr lang="en-GB" dirty="0"/>
              <a:t>out as a percent of GDP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038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00" y="857841"/>
            <a:ext cx="8432800" cy="5405639"/>
          </a:xfrm>
        </p:spPr>
      </p:pic>
    </p:spTree>
    <p:extLst>
      <p:ext uri="{BB962C8B-B14F-4D97-AF65-F5344CB8AC3E}">
        <p14:creationId xmlns:p14="http://schemas.microsoft.com/office/powerpoint/2010/main" val="66961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B4B4B"/>
      </a:dk2>
      <a:lt2>
        <a:srgbClr val="8ED5C1"/>
      </a:lt2>
      <a:accent1>
        <a:srgbClr val="73CBB2"/>
      </a:accent1>
      <a:accent2>
        <a:srgbClr val="AACD5B"/>
      </a:accent2>
      <a:accent3>
        <a:srgbClr val="65A9E1"/>
      </a:accent3>
      <a:accent4>
        <a:srgbClr val="6274D8"/>
      </a:accent4>
      <a:accent5>
        <a:srgbClr val="AB54D7"/>
      </a:accent5>
      <a:accent6>
        <a:srgbClr val="D15B37"/>
      </a:accent6>
      <a:hlink>
        <a:srgbClr val="BFE962"/>
      </a:hlink>
      <a:folHlink>
        <a:srgbClr val="C0D591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47428100-C732-4B2E-A30A-5273F581A0F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CF88D00-16A0-460C-AEB8-B07A8E9517FE}">
  <ds:schemaRefs>
    <ds:schemaRef ds:uri="http://purl.org/dc/terms/"/>
    <ds:schemaRef ds:uri="http://purl.org/dc/elements/1.1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632468D-B627-486E-974B-62B856AE56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806D87D-70D2-4D89-A540-B85877073A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259</TotalTime>
  <Words>543</Words>
  <Application>Microsoft Office PowerPoint</Application>
  <PresentationFormat>Widescreen</PresentationFormat>
  <Paragraphs>54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Corbel</vt:lpstr>
      <vt:lpstr>Depth</vt:lpstr>
      <vt:lpstr>Political Influence  on Business</vt:lpstr>
      <vt:lpstr>The Role of the Government in the economy</vt:lpstr>
      <vt:lpstr>Government provides goods and services</vt:lpstr>
      <vt:lpstr>2017 tax revenues</vt:lpstr>
      <vt:lpstr>2017 public spending</vt:lpstr>
      <vt:lpstr>Shortfall? National Borrowings</vt:lpstr>
      <vt:lpstr>PowerPoint Presentation</vt:lpstr>
      <vt:lpstr>National debt : GDP</vt:lpstr>
      <vt:lpstr>PowerPoint Presentation</vt:lpstr>
      <vt:lpstr>Bigger picture</vt:lpstr>
      <vt:lpstr>Tax</vt:lpstr>
      <vt:lpstr>Subsidies</vt:lpstr>
      <vt:lpstr>Fiscal Policy</vt:lpstr>
      <vt:lpstr>Monetary Policy</vt:lpstr>
      <vt:lpstr>Task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Influence  on Business</dc:title>
  <dc:creator>Anne E Lomas</dc:creator>
  <cp:lastModifiedBy>Anne E Lomas</cp:lastModifiedBy>
  <cp:revision>9</cp:revision>
  <dcterms:created xsi:type="dcterms:W3CDTF">2017-02-06T09:14:59Z</dcterms:created>
  <dcterms:modified xsi:type="dcterms:W3CDTF">2017-02-07T15:26:00Z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