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5"/>
  </p:notesMasterIdLst>
  <p:handoutMasterIdLst>
    <p:handoutMasterId r:id="rId26"/>
  </p:handoutMasterIdLst>
  <p:sldIdLst>
    <p:sldId id="256" r:id="rId5"/>
    <p:sldId id="272" r:id="rId6"/>
    <p:sldId id="257" r:id="rId7"/>
    <p:sldId id="265" r:id="rId8"/>
    <p:sldId id="271" r:id="rId9"/>
    <p:sldId id="259" r:id="rId10"/>
    <p:sldId id="262" r:id="rId11"/>
    <p:sldId id="281" r:id="rId12"/>
    <p:sldId id="260" r:id="rId13"/>
    <p:sldId id="282" r:id="rId14"/>
    <p:sldId id="268" r:id="rId15"/>
    <p:sldId id="269" r:id="rId16"/>
    <p:sldId id="266" r:id="rId17"/>
    <p:sldId id="267" r:id="rId18"/>
    <p:sldId id="280" r:id="rId19"/>
    <p:sldId id="283" r:id="rId20"/>
    <p:sldId id="275" r:id="rId21"/>
    <p:sldId id="276" r:id="rId22"/>
    <p:sldId id="277" r:id="rId23"/>
    <p:sldId id="278" r:id="rId2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5" autoAdjust="0"/>
    <p:restoredTop sz="84502" autoAdjust="0"/>
  </p:normalViewPr>
  <p:slideViewPr>
    <p:cSldViewPr snapToGrid="0">
      <p:cViewPr varScale="1">
        <p:scale>
          <a:sx n="79" d="100"/>
          <a:sy n="79" d="100"/>
        </p:scale>
        <p:origin x="447"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6A794F3-2B5C-4843-8DA8-F0B63ABEEB84}" type="datetimeFigureOut">
              <a:rPr lang="en-GB" smtClean="0"/>
              <a:t>27/01/2021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5393663-DD33-4D37-822A-920950BEA0A5}" type="slidenum">
              <a:rPr lang="en-GB" smtClean="0"/>
              <a:t>‹#›</a:t>
            </a:fld>
            <a:endParaRPr lang="en-GB"/>
          </a:p>
        </p:txBody>
      </p:sp>
    </p:spTree>
    <p:extLst>
      <p:ext uri="{BB962C8B-B14F-4D97-AF65-F5344CB8AC3E}">
        <p14:creationId xmlns:p14="http://schemas.microsoft.com/office/powerpoint/2010/main" val="2424714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C08E7D7-D53E-4A07-8D9D-A7997153E3A9}" type="datetimeFigureOut">
              <a:rPr lang="en-GB" smtClean="0"/>
              <a:t>27/01/2021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5B9DA26-3A53-4CEA-9BCA-736D356881B6}" type="slidenum">
              <a:rPr lang="en-GB" smtClean="0"/>
              <a:t>‹#›</a:t>
            </a:fld>
            <a:endParaRPr lang="en-GB"/>
          </a:p>
        </p:txBody>
      </p:sp>
    </p:spTree>
    <p:extLst>
      <p:ext uri="{BB962C8B-B14F-4D97-AF65-F5344CB8AC3E}">
        <p14:creationId xmlns:p14="http://schemas.microsoft.com/office/powerpoint/2010/main" val="903391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Social protection encompasses the financial assistance and services provided to those in need or at risk of hardship. It provides a safety net to protect the vulnerable in society: those who are unable to make provision for a minimum decent standard of</a:t>
            </a:r>
          </a:p>
          <a:p>
            <a:r>
              <a:rPr lang="en-GB" sz="1200" b="0" i="0" u="none" strike="noStrike" kern="1200" baseline="0" dirty="0">
                <a:solidFill>
                  <a:schemeClr val="tx1"/>
                </a:solidFill>
                <a:latin typeface="+mn-lt"/>
                <a:ea typeface="+mn-ea"/>
                <a:cs typeface="+mn-cs"/>
              </a:rPr>
              <a:t>living. Social protection policies aim to reduce poverty and wealth gaps through the national minimum wage, means-tested benefits, payments such as working tax credits to low earners and assistance with child care. Assistance is provided through direct measures such as benefits payments, tax credits or pensions, payments in kind such as free prescriptions, and the provision of services such as local authority (LA) home-care help</a:t>
            </a:r>
            <a:endParaRPr lang="en-GB" dirty="0"/>
          </a:p>
          <a:p>
            <a:endParaRPr lang="en-GB" dirty="0"/>
          </a:p>
        </p:txBody>
      </p:sp>
      <p:sp>
        <p:nvSpPr>
          <p:cNvPr id="4" name="Slide Number Placeholder 3"/>
          <p:cNvSpPr>
            <a:spLocks noGrp="1"/>
          </p:cNvSpPr>
          <p:nvPr>
            <p:ph type="sldNum" sz="quarter" idx="10"/>
          </p:nvPr>
        </p:nvSpPr>
        <p:spPr/>
        <p:txBody>
          <a:bodyPr/>
          <a:lstStyle/>
          <a:p>
            <a:fld id="{D5B9DA26-3A53-4CEA-9BCA-736D356881B6}" type="slidenum">
              <a:rPr lang="en-GB" smtClean="0"/>
              <a:t>5</a:t>
            </a:fld>
            <a:endParaRPr lang="en-GB"/>
          </a:p>
        </p:txBody>
      </p:sp>
    </p:spTree>
    <p:extLst>
      <p:ext uri="{BB962C8B-B14F-4D97-AF65-F5344CB8AC3E}">
        <p14:creationId xmlns:p14="http://schemas.microsoft.com/office/powerpoint/2010/main" val="4199708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B9DA26-3A53-4CEA-9BCA-736D356881B6}" type="slidenum">
              <a:rPr lang="en-GB" smtClean="0"/>
              <a:t>7</a:t>
            </a:fld>
            <a:endParaRPr lang="en-GB"/>
          </a:p>
        </p:txBody>
      </p:sp>
    </p:spTree>
    <p:extLst>
      <p:ext uri="{BB962C8B-B14F-4D97-AF65-F5344CB8AC3E}">
        <p14:creationId xmlns:p14="http://schemas.microsoft.com/office/powerpoint/2010/main" val="2293775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https://www.ons.gov.uk/economy/governmentpublicsectorandtaxes/publicsectorfinance/bulletins/publicsectorfinances/december2020</a:t>
            </a:r>
          </a:p>
        </p:txBody>
      </p:sp>
      <p:sp>
        <p:nvSpPr>
          <p:cNvPr id="4" name="Slide Number Placeholder 3"/>
          <p:cNvSpPr>
            <a:spLocks noGrp="1"/>
          </p:cNvSpPr>
          <p:nvPr>
            <p:ph type="sldNum" sz="quarter" idx="5"/>
          </p:nvPr>
        </p:nvSpPr>
        <p:spPr/>
        <p:txBody>
          <a:bodyPr/>
          <a:lstStyle/>
          <a:p>
            <a:fld id="{D5B9DA26-3A53-4CEA-9BCA-736D356881B6}" type="slidenum">
              <a:rPr lang="en-GB" smtClean="0"/>
              <a:t>9</a:t>
            </a:fld>
            <a:endParaRPr lang="en-GB"/>
          </a:p>
        </p:txBody>
      </p:sp>
    </p:spTree>
    <p:extLst>
      <p:ext uri="{BB962C8B-B14F-4D97-AF65-F5344CB8AC3E}">
        <p14:creationId xmlns:p14="http://schemas.microsoft.com/office/powerpoint/2010/main" val="3843393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B9DA26-3A53-4CEA-9BCA-736D356881B6}" type="slidenum">
              <a:rPr lang="en-GB" smtClean="0"/>
              <a:t>11</a:t>
            </a:fld>
            <a:endParaRPr lang="en-GB"/>
          </a:p>
        </p:txBody>
      </p:sp>
    </p:spTree>
    <p:extLst>
      <p:ext uri="{BB962C8B-B14F-4D97-AF65-F5344CB8AC3E}">
        <p14:creationId xmlns:p14="http://schemas.microsoft.com/office/powerpoint/2010/main" val="3879780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Century Gothic" panose="020B0502020202020204" pitchFamily="34" charset="0"/>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F39F4F5-F4D2-4D2A-AB60-88D37ADCB869}" type="datetimeFigureOut">
              <a:rPr lang="en-US" dirty="0"/>
              <a:t>1/27/2021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bc.co.uk/news/business-5050415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news/business-13200758"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048378"/>
            <a:ext cx="9144000" cy="1641490"/>
          </a:xfrm>
        </p:spPr>
        <p:txBody>
          <a:bodyPr>
            <a:normAutofit fontScale="90000"/>
          </a:bodyPr>
          <a:lstStyle/>
          <a:p>
            <a:r>
              <a:rPr lang="en-GB" dirty="0"/>
              <a:t>Political Influence </a:t>
            </a:r>
            <a:br>
              <a:rPr lang="en-GB" dirty="0"/>
            </a:br>
            <a:r>
              <a:rPr lang="en-GB" dirty="0"/>
              <a:t>on Business</a:t>
            </a:r>
          </a:p>
        </p:txBody>
      </p:sp>
    </p:spTree>
    <p:extLst>
      <p:ext uri="{BB962C8B-B14F-4D97-AF65-F5344CB8AC3E}">
        <p14:creationId xmlns:p14="http://schemas.microsoft.com/office/powerpoint/2010/main" val="790895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0948F-D85F-4B1B-82A7-C7F9D2399FCD}"/>
              </a:ext>
            </a:extLst>
          </p:cNvPr>
          <p:cNvSpPr>
            <a:spLocks noGrp="1"/>
          </p:cNvSpPr>
          <p:nvPr>
            <p:ph type="title"/>
          </p:nvPr>
        </p:nvSpPr>
        <p:spPr/>
        <p:txBody>
          <a:bodyPr/>
          <a:lstStyle/>
          <a:p>
            <a:r>
              <a:rPr lang="en-GB" dirty="0"/>
              <a:t>Read and Watch</a:t>
            </a:r>
          </a:p>
        </p:txBody>
      </p:sp>
      <p:sp>
        <p:nvSpPr>
          <p:cNvPr id="3" name="Content Placeholder 2">
            <a:extLst>
              <a:ext uri="{FF2B5EF4-FFF2-40B4-BE49-F238E27FC236}">
                <a16:creationId xmlns:a16="http://schemas.microsoft.com/office/drawing/2014/main" id="{533794C5-7C18-4E4D-8F88-6F0A1972B8CC}"/>
              </a:ext>
            </a:extLst>
          </p:cNvPr>
          <p:cNvSpPr>
            <a:spLocks noGrp="1"/>
          </p:cNvSpPr>
          <p:nvPr>
            <p:ph idx="1"/>
          </p:nvPr>
        </p:nvSpPr>
        <p:spPr>
          <a:xfrm>
            <a:off x="697969" y="1762321"/>
            <a:ext cx="10233800" cy="4351338"/>
          </a:xfrm>
        </p:spPr>
        <p:txBody>
          <a:bodyPr/>
          <a:lstStyle/>
          <a:p>
            <a:r>
              <a:rPr lang="en-GB" dirty="0"/>
              <a:t>Read the linked article and watch the video (what does a billion pounds look like)</a:t>
            </a:r>
          </a:p>
          <a:p>
            <a:endParaRPr lang="en-GB" dirty="0"/>
          </a:p>
          <a:p>
            <a:endParaRPr lang="en-GB" dirty="0"/>
          </a:p>
          <a:p>
            <a:endParaRPr lang="en-GB" dirty="0"/>
          </a:p>
          <a:p>
            <a:endParaRPr lang="en-GB" dirty="0"/>
          </a:p>
          <a:p>
            <a:endParaRPr lang="en-GB" dirty="0"/>
          </a:p>
          <a:p>
            <a:r>
              <a:rPr lang="en-GB" dirty="0"/>
              <a:t>https://www.bbc.co.uk/news/business-50504151</a:t>
            </a:r>
          </a:p>
          <a:p>
            <a:endParaRPr lang="en-GB" dirty="0"/>
          </a:p>
        </p:txBody>
      </p:sp>
      <p:pic>
        <p:nvPicPr>
          <p:cNvPr id="4" name="Picture 3">
            <a:hlinkClick r:id="rId2"/>
            <a:extLst>
              <a:ext uri="{FF2B5EF4-FFF2-40B4-BE49-F238E27FC236}">
                <a16:creationId xmlns:a16="http://schemas.microsoft.com/office/drawing/2014/main" id="{49B8C9D5-E0B4-4C72-B223-AB69BA2A23FC}"/>
              </a:ext>
            </a:extLst>
          </p:cNvPr>
          <p:cNvPicPr>
            <a:picLocks noChangeAspect="1"/>
          </p:cNvPicPr>
          <p:nvPr/>
        </p:nvPicPr>
        <p:blipFill>
          <a:blip r:embed="rId3"/>
          <a:stretch>
            <a:fillRect/>
          </a:stretch>
        </p:blipFill>
        <p:spPr>
          <a:xfrm>
            <a:off x="749104" y="2858097"/>
            <a:ext cx="10693791" cy="1704107"/>
          </a:xfrm>
          <a:prstGeom prst="rect">
            <a:avLst/>
          </a:prstGeom>
        </p:spPr>
      </p:pic>
    </p:spTree>
    <p:extLst>
      <p:ext uri="{BB962C8B-B14F-4D97-AF65-F5344CB8AC3E}">
        <p14:creationId xmlns:p14="http://schemas.microsoft.com/office/powerpoint/2010/main" val="55234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Fiscal Policy</a:t>
            </a:r>
          </a:p>
        </p:txBody>
      </p:sp>
      <p:sp>
        <p:nvSpPr>
          <p:cNvPr id="3" name="Content Placeholder 2"/>
          <p:cNvSpPr>
            <a:spLocks noGrp="1"/>
          </p:cNvSpPr>
          <p:nvPr>
            <p:ph idx="1"/>
          </p:nvPr>
        </p:nvSpPr>
        <p:spPr>
          <a:xfrm>
            <a:off x="838200" y="1690688"/>
            <a:ext cx="10233800" cy="4351338"/>
          </a:xfrm>
        </p:spPr>
        <p:txBody>
          <a:bodyPr>
            <a:normAutofit/>
          </a:bodyPr>
          <a:lstStyle/>
          <a:p>
            <a:r>
              <a:rPr lang="en-GB" dirty="0"/>
              <a:t>Tax, government spending and borrowings can also be used to govern the economy as a whole. </a:t>
            </a:r>
          </a:p>
          <a:p>
            <a:endParaRPr lang="en-GB" dirty="0"/>
          </a:p>
          <a:p>
            <a:r>
              <a:rPr lang="en-GB" dirty="0"/>
              <a:t>Fiscal policy can be used to target political, economic or social objectives so expenditure or increased taxation is sometimes targeted at specific industry sectors or alternatively subsidies can be paid to industries</a:t>
            </a:r>
            <a:br>
              <a:rPr lang="en-GB" dirty="0"/>
            </a:br>
            <a:endParaRPr lang="en-GB" dirty="0"/>
          </a:p>
          <a:p>
            <a:endParaRPr lang="en-GB" dirty="0"/>
          </a:p>
          <a:p>
            <a:endParaRPr lang="en-GB" dirty="0"/>
          </a:p>
          <a:p>
            <a:endParaRPr lang="en-GB" dirty="0"/>
          </a:p>
        </p:txBody>
      </p:sp>
    </p:spTree>
    <p:extLst>
      <p:ext uri="{BB962C8B-B14F-4D97-AF65-F5344CB8AC3E}">
        <p14:creationId xmlns:p14="http://schemas.microsoft.com/office/powerpoint/2010/main" val="3994585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Monetary Policy</a:t>
            </a:r>
          </a:p>
        </p:txBody>
      </p:sp>
      <p:sp>
        <p:nvSpPr>
          <p:cNvPr id="3" name="Content Placeholder 2"/>
          <p:cNvSpPr>
            <a:spLocks noGrp="1"/>
          </p:cNvSpPr>
          <p:nvPr>
            <p:ph idx="1"/>
          </p:nvPr>
        </p:nvSpPr>
        <p:spPr>
          <a:xfrm>
            <a:off x="979100" y="1851383"/>
            <a:ext cx="10233800" cy="4351338"/>
          </a:xfrm>
        </p:spPr>
        <p:txBody>
          <a:bodyPr/>
          <a:lstStyle/>
          <a:p>
            <a:r>
              <a:rPr lang="en-GB" dirty="0"/>
              <a:t>Remember, the government has a role in the Monetary Policy Committee, who sets the interest rates. They can also control the economy in this way.</a:t>
            </a:r>
          </a:p>
        </p:txBody>
      </p:sp>
    </p:spTree>
    <p:extLst>
      <p:ext uri="{BB962C8B-B14F-4D97-AF65-F5344CB8AC3E}">
        <p14:creationId xmlns:p14="http://schemas.microsoft.com/office/powerpoint/2010/main" val="2223982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336"/>
            <a:ext cx="10515600" cy="1325563"/>
          </a:xfrm>
        </p:spPr>
        <p:txBody>
          <a:bodyPr/>
          <a:lstStyle/>
          <a:p>
            <a:r>
              <a:rPr lang="en-GB" dirty="0"/>
              <a:t>Tax</a:t>
            </a:r>
          </a:p>
        </p:txBody>
      </p:sp>
      <p:sp>
        <p:nvSpPr>
          <p:cNvPr id="3" name="Content Placeholder 2"/>
          <p:cNvSpPr>
            <a:spLocks noGrp="1"/>
          </p:cNvSpPr>
          <p:nvPr>
            <p:ph idx="1"/>
          </p:nvPr>
        </p:nvSpPr>
        <p:spPr>
          <a:xfrm>
            <a:off x="748048" y="1696837"/>
            <a:ext cx="10233800" cy="4351338"/>
          </a:xfrm>
        </p:spPr>
        <p:txBody>
          <a:bodyPr>
            <a:normAutofit/>
          </a:bodyPr>
          <a:lstStyle/>
          <a:p>
            <a:r>
              <a:rPr lang="en-GB" dirty="0"/>
              <a:t>Tax creates revenues for the government to spend on the public sector. It is also used to govern how individuals and businesses behave. </a:t>
            </a:r>
          </a:p>
          <a:p>
            <a:endParaRPr lang="en-GB" dirty="0"/>
          </a:p>
          <a:p>
            <a:r>
              <a:rPr lang="en-GB" dirty="0"/>
              <a:t>Taxation can be broadly split into two types, direct taxation (taxation on income) and indirect taxation (taxation on spending)</a:t>
            </a:r>
            <a:br>
              <a:rPr lang="en-GB" dirty="0"/>
            </a:br>
            <a:endParaRPr lang="en-GB" dirty="0"/>
          </a:p>
          <a:p>
            <a:endParaRPr lang="en-GB" dirty="0"/>
          </a:p>
        </p:txBody>
      </p:sp>
    </p:spTree>
    <p:extLst>
      <p:ext uri="{BB962C8B-B14F-4D97-AF65-F5344CB8AC3E}">
        <p14:creationId xmlns:p14="http://schemas.microsoft.com/office/powerpoint/2010/main" val="1969656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Subsidies</a:t>
            </a:r>
          </a:p>
        </p:txBody>
      </p:sp>
      <p:sp>
        <p:nvSpPr>
          <p:cNvPr id="3" name="Content Placeholder 2"/>
          <p:cNvSpPr>
            <a:spLocks noGrp="1"/>
          </p:cNvSpPr>
          <p:nvPr>
            <p:ph idx="1"/>
          </p:nvPr>
        </p:nvSpPr>
        <p:spPr/>
        <p:txBody>
          <a:bodyPr>
            <a:normAutofit lnSpcReduction="10000"/>
          </a:bodyPr>
          <a:lstStyle/>
          <a:p>
            <a:r>
              <a:rPr lang="en-GB" dirty="0"/>
              <a:t>The government can offer financial support to certain industries to alter behaviour.</a:t>
            </a:r>
          </a:p>
          <a:p>
            <a:pPr marL="0" indent="0">
              <a:buNone/>
            </a:pPr>
            <a:endParaRPr lang="en-GB" dirty="0"/>
          </a:p>
          <a:p>
            <a:r>
              <a:rPr lang="en-GB" dirty="0"/>
              <a:t>It is a grant given by government to lower the price of a good.</a:t>
            </a:r>
          </a:p>
          <a:p>
            <a:endParaRPr lang="en-GB" dirty="0"/>
          </a:p>
          <a:p>
            <a:r>
              <a:rPr lang="en-GB" dirty="0"/>
              <a:t>Example: training subsidies might be given to encourage businesses to train their workers.</a:t>
            </a:r>
          </a:p>
          <a:p>
            <a:r>
              <a:rPr lang="en-GB" dirty="0"/>
              <a:t>A business might be given a subsidy to encourage them to set up in a deprived area of the UK</a:t>
            </a:r>
          </a:p>
        </p:txBody>
      </p:sp>
    </p:spTree>
    <p:extLst>
      <p:ext uri="{BB962C8B-B14F-4D97-AF65-F5344CB8AC3E}">
        <p14:creationId xmlns:p14="http://schemas.microsoft.com/office/powerpoint/2010/main" val="2838735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1779" y="240532"/>
            <a:ext cx="8005010" cy="6473188"/>
          </a:xfrm>
          <a:prstGeom prst="rect">
            <a:avLst/>
          </a:prstGeom>
        </p:spPr>
      </p:pic>
    </p:spTree>
    <p:extLst>
      <p:ext uri="{BB962C8B-B14F-4D97-AF65-F5344CB8AC3E}">
        <p14:creationId xmlns:p14="http://schemas.microsoft.com/office/powerpoint/2010/main" val="1263281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A5D72-639C-481F-A065-2CE148B7624F}"/>
              </a:ext>
            </a:extLst>
          </p:cNvPr>
          <p:cNvSpPr>
            <a:spLocks noGrp="1"/>
          </p:cNvSpPr>
          <p:nvPr>
            <p:ph type="title"/>
          </p:nvPr>
        </p:nvSpPr>
        <p:spPr/>
        <p:txBody>
          <a:bodyPr/>
          <a:lstStyle/>
          <a:p>
            <a:r>
              <a:rPr lang="en-GB" dirty="0"/>
              <a:t>Subsidies</a:t>
            </a:r>
          </a:p>
        </p:txBody>
      </p:sp>
      <p:sp>
        <p:nvSpPr>
          <p:cNvPr id="3" name="Content Placeholder 2">
            <a:extLst>
              <a:ext uri="{FF2B5EF4-FFF2-40B4-BE49-F238E27FC236}">
                <a16:creationId xmlns:a16="http://schemas.microsoft.com/office/drawing/2014/main" id="{7D4065C0-01FC-4AA1-A7B1-5D83E5D8D174}"/>
              </a:ext>
            </a:extLst>
          </p:cNvPr>
          <p:cNvSpPr>
            <a:spLocks noGrp="1"/>
          </p:cNvSpPr>
          <p:nvPr>
            <p:ph idx="1"/>
          </p:nvPr>
        </p:nvSpPr>
        <p:spPr>
          <a:xfrm>
            <a:off x="548640" y="1825625"/>
            <a:ext cx="10805160" cy="4351338"/>
          </a:xfrm>
        </p:spPr>
        <p:txBody>
          <a:bodyPr/>
          <a:lstStyle/>
          <a:p>
            <a:r>
              <a:rPr lang="en-GB" dirty="0"/>
              <a:t>In December 2020, central government paid £11.9 billion more in subsidies to businesses and households than in December 2019. </a:t>
            </a:r>
          </a:p>
          <a:p>
            <a:endParaRPr lang="en-GB" dirty="0"/>
          </a:p>
          <a:p>
            <a:r>
              <a:rPr lang="en-GB" dirty="0"/>
              <a:t>These additional payments included the cost of the job furlough schemes; £4.7 billion as a part of the Coronavirus Job Retention Scheme (CJRS) and £5.3 billion Self Employment Income Support Scheme (SEISS).</a:t>
            </a:r>
          </a:p>
        </p:txBody>
      </p:sp>
    </p:spTree>
    <p:extLst>
      <p:ext uri="{BB962C8B-B14F-4D97-AF65-F5344CB8AC3E}">
        <p14:creationId xmlns:p14="http://schemas.microsoft.com/office/powerpoint/2010/main" val="639308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354" y="236337"/>
            <a:ext cx="10515600" cy="1325563"/>
          </a:xfrm>
        </p:spPr>
        <p:txBody>
          <a:bodyPr/>
          <a:lstStyle/>
          <a:p>
            <a:r>
              <a:rPr lang="en-GB" dirty="0"/>
              <a:t>Questions</a:t>
            </a:r>
          </a:p>
        </p:txBody>
      </p:sp>
      <p:sp>
        <p:nvSpPr>
          <p:cNvPr id="3" name="Content Placeholder 2"/>
          <p:cNvSpPr>
            <a:spLocks noGrp="1"/>
          </p:cNvSpPr>
          <p:nvPr>
            <p:ph idx="1"/>
          </p:nvPr>
        </p:nvSpPr>
        <p:spPr>
          <a:xfrm>
            <a:off x="748354" y="1851383"/>
            <a:ext cx="10233800" cy="4351338"/>
          </a:xfrm>
        </p:spPr>
        <p:txBody>
          <a:bodyPr/>
          <a:lstStyle/>
          <a:p>
            <a:pPr marL="0" indent="0">
              <a:buNone/>
            </a:pPr>
            <a:r>
              <a:rPr lang="en-GB" dirty="0">
                <a:solidFill>
                  <a:srgbClr val="00B0F0"/>
                </a:solidFill>
              </a:rPr>
              <a:t>Political factors</a:t>
            </a:r>
            <a:endParaRPr lang="en-GB" dirty="0"/>
          </a:p>
          <a:p>
            <a:pPr marL="514350" indent="-514350">
              <a:buFont typeface="+mj-lt"/>
              <a:buAutoNum type="arabicPeriod"/>
            </a:pPr>
            <a:r>
              <a:rPr lang="en-GB" dirty="0"/>
              <a:t>Describe the following political factors</a:t>
            </a:r>
          </a:p>
          <a:p>
            <a:pPr marL="971550" lvl="1" indent="-514350">
              <a:buFont typeface="+mj-lt"/>
              <a:buAutoNum type="alphaLcParenR"/>
            </a:pPr>
            <a:r>
              <a:rPr lang="en-GB" dirty="0"/>
              <a:t>Instability</a:t>
            </a:r>
          </a:p>
          <a:p>
            <a:pPr marL="971550" lvl="1" indent="-514350">
              <a:buFont typeface="+mj-lt"/>
              <a:buAutoNum type="alphaLcParenR"/>
            </a:pPr>
            <a:r>
              <a:rPr lang="en-GB" dirty="0"/>
              <a:t>National security</a:t>
            </a:r>
          </a:p>
          <a:p>
            <a:pPr marL="971550" lvl="1" indent="-514350">
              <a:buFont typeface="+mj-lt"/>
              <a:buAutoNum type="alphaLcParenR"/>
            </a:pPr>
            <a:r>
              <a:rPr lang="en-GB" dirty="0"/>
              <a:t>Major trading partners</a:t>
            </a:r>
          </a:p>
          <a:p>
            <a:pPr marL="971550" lvl="1" indent="-514350">
              <a:buFont typeface="+mj-lt"/>
              <a:buAutoNum type="alphaLcParenR"/>
            </a:pPr>
            <a:r>
              <a:rPr lang="en-GB" dirty="0"/>
              <a:t>Changes in government</a:t>
            </a:r>
          </a:p>
          <a:p>
            <a:pPr marL="971550" lvl="1" indent="-514350">
              <a:buFont typeface="+mj-lt"/>
              <a:buAutoNum type="alphaLcParenR"/>
            </a:pPr>
            <a:r>
              <a:rPr lang="en-GB" dirty="0"/>
              <a:t>Pressure groups</a:t>
            </a:r>
          </a:p>
          <a:p>
            <a:pPr marL="971550" lvl="1" indent="-514350">
              <a:buFont typeface="+mj-lt"/>
              <a:buAutoNum type="alphaLcParenR"/>
            </a:pPr>
            <a:endParaRPr lang="en-GB" dirty="0"/>
          </a:p>
        </p:txBody>
      </p:sp>
      <p:sp>
        <p:nvSpPr>
          <p:cNvPr id="4" name="Right Brace 3"/>
          <p:cNvSpPr/>
          <p:nvPr/>
        </p:nvSpPr>
        <p:spPr>
          <a:xfrm>
            <a:off x="6259132" y="2975020"/>
            <a:ext cx="1339403" cy="2704563"/>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Rectangle 4"/>
          <p:cNvSpPr/>
          <p:nvPr/>
        </p:nvSpPr>
        <p:spPr>
          <a:xfrm>
            <a:off x="8036417" y="3915177"/>
            <a:ext cx="3348507" cy="1236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How do these factors affect firms and the wider economy?</a:t>
            </a:r>
          </a:p>
        </p:txBody>
      </p:sp>
    </p:spTree>
    <p:extLst>
      <p:ext uri="{BB962C8B-B14F-4D97-AF65-F5344CB8AC3E}">
        <p14:creationId xmlns:p14="http://schemas.microsoft.com/office/powerpoint/2010/main" val="3680707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354" y="236337"/>
            <a:ext cx="10515600" cy="1325563"/>
          </a:xfrm>
        </p:spPr>
        <p:txBody>
          <a:bodyPr/>
          <a:lstStyle/>
          <a:p>
            <a:r>
              <a:rPr lang="en-GB" dirty="0"/>
              <a:t>Questions</a:t>
            </a:r>
          </a:p>
        </p:txBody>
      </p:sp>
      <p:sp>
        <p:nvSpPr>
          <p:cNvPr id="3" name="Content Placeholder 2"/>
          <p:cNvSpPr>
            <a:spLocks noGrp="1"/>
          </p:cNvSpPr>
          <p:nvPr>
            <p:ph idx="1"/>
          </p:nvPr>
        </p:nvSpPr>
        <p:spPr>
          <a:xfrm>
            <a:off x="748354" y="1658200"/>
            <a:ext cx="10233800" cy="4351338"/>
          </a:xfrm>
        </p:spPr>
        <p:txBody>
          <a:bodyPr/>
          <a:lstStyle/>
          <a:p>
            <a:pPr marL="0" indent="0">
              <a:buNone/>
            </a:pPr>
            <a:r>
              <a:rPr lang="en-GB" dirty="0">
                <a:solidFill>
                  <a:srgbClr val="00B0F0"/>
                </a:solidFill>
              </a:rPr>
              <a:t>Fiscal policy </a:t>
            </a:r>
            <a:r>
              <a:rPr lang="en-GB" dirty="0"/>
              <a:t>(see page 696 of text book and PEST notes)</a:t>
            </a:r>
          </a:p>
          <a:p>
            <a:pPr marL="514350" indent="-514350">
              <a:buFont typeface="+mj-lt"/>
              <a:buAutoNum type="arabicPeriod"/>
            </a:pPr>
            <a:r>
              <a:rPr lang="en-GB" dirty="0"/>
              <a:t>If there is a proportionately greater increase in government spending than tax, what will happen to the economy as a whole? Will it be </a:t>
            </a:r>
            <a:r>
              <a:rPr lang="en-GB" i="1" dirty="0"/>
              <a:t>restricted</a:t>
            </a:r>
            <a:r>
              <a:rPr lang="en-GB" dirty="0"/>
              <a:t> or will it </a:t>
            </a:r>
            <a:r>
              <a:rPr lang="en-GB" i="1" dirty="0"/>
              <a:t>expand</a:t>
            </a:r>
            <a:r>
              <a:rPr lang="en-GB" dirty="0"/>
              <a:t>?</a:t>
            </a:r>
          </a:p>
          <a:p>
            <a:pPr marL="514350" indent="-514350">
              <a:buFont typeface="+mj-lt"/>
              <a:buAutoNum type="arabicPeriod"/>
            </a:pPr>
            <a:r>
              <a:rPr lang="en-GB" dirty="0"/>
              <a:t>If there is a proportionately greater increase in tax than government spending (direct tax like income tax, in particular) will the economy be </a:t>
            </a:r>
            <a:r>
              <a:rPr lang="en-GB" i="1" dirty="0"/>
              <a:t>restricted</a:t>
            </a:r>
            <a:r>
              <a:rPr lang="en-GB" dirty="0"/>
              <a:t> or will it </a:t>
            </a:r>
            <a:r>
              <a:rPr lang="en-GB" i="1" dirty="0"/>
              <a:t>expand</a:t>
            </a:r>
            <a:r>
              <a:rPr lang="en-GB" dirty="0"/>
              <a:t>?</a:t>
            </a:r>
          </a:p>
          <a:p>
            <a:endParaRPr lang="en-GB" dirty="0"/>
          </a:p>
        </p:txBody>
      </p:sp>
    </p:spTree>
    <p:extLst>
      <p:ext uri="{BB962C8B-B14F-4D97-AF65-F5344CB8AC3E}">
        <p14:creationId xmlns:p14="http://schemas.microsoft.com/office/powerpoint/2010/main" val="392805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354" y="236337"/>
            <a:ext cx="10515600" cy="1325563"/>
          </a:xfrm>
        </p:spPr>
        <p:txBody>
          <a:bodyPr/>
          <a:lstStyle/>
          <a:p>
            <a:r>
              <a:rPr lang="en-GB" dirty="0"/>
              <a:t>Questions</a:t>
            </a:r>
          </a:p>
        </p:txBody>
      </p:sp>
      <p:sp>
        <p:nvSpPr>
          <p:cNvPr id="3" name="Content Placeholder 2"/>
          <p:cNvSpPr>
            <a:spLocks noGrp="1"/>
          </p:cNvSpPr>
          <p:nvPr>
            <p:ph idx="1"/>
          </p:nvPr>
        </p:nvSpPr>
        <p:spPr>
          <a:xfrm>
            <a:off x="748354" y="1658200"/>
            <a:ext cx="10233800" cy="4351338"/>
          </a:xfrm>
        </p:spPr>
        <p:txBody>
          <a:bodyPr>
            <a:normAutofit lnSpcReduction="10000"/>
          </a:bodyPr>
          <a:lstStyle/>
          <a:p>
            <a:pPr marL="0" indent="0">
              <a:buNone/>
            </a:pPr>
            <a:r>
              <a:rPr lang="en-GB" dirty="0">
                <a:solidFill>
                  <a:srgbClr val="00B0F0"/>
                </a:solidFill>
              </a:rPr>
              <a:t>Taxes (see page 670 onwards in text book)</a:t>
            </a:r>
          </a:p>
          <a:p>
            <a:pPr marL="514350" lvl="1" indent="-514350">
              <a:spcBef>
                <a:spcPts val="1000"/>
              </a:spcBef>
              <a:buFont typeface="+mj-lt"/>
              <a:buAutoNum type="arabicPeriod"/>
            </a:pPr>
            <a:r>
              <a:rPr lang="en-GB" sz="2800" dirty="0"/>
              <a:t>Explain the following taxes, whether they are direct or indirect and how changes in each will influence businesses and individuals</a:t>
            </a:r>
          </a:p>
          <a:p>
            <a:pPr marL="971550" lvl="2" indent="-514350">
              <a:spcBef>
                <a:spcPts val="1000"/>
              </a:spcBef>
              <a:buFont typeface="+mj-lt"/>
              <a:buAutoNum type="alphaLcParenR"/>
            </a:pPr>
            <a:r>
              <a:rPr lang="en-GB" dirty="0"/>
              <a:t>Income tax</a:t>
            </a:r>
          </a:p>
          <a:p>
            <a:pPr marL="971550" lvl="2" indent="-514350">
              <a:spcBef>
                <a:spcPts val="1000"/>
              </a:spcBef>
              <a:buFont typeface="+mj-lt"/>
              <a:buAutoNum type="alphaLcParenR"/>
            </a:pPr>
            <a:r>
              <a:rPr lang="en-GB" dirty="0"/>
              <a:t>VAT</a:t>
            </a:r>
          </a:p>
          <a:p>
            <a:pPr marL="971550" lvl="2" indent="-514350">
              <a:spcBef>
                <a:spcPts val="1000"/>
              </a:spcBef>
              <a:buFont typeface="+mj-lt"/>
              <a:buAutoNum type="alphaLcParenR"/>
            </a:pPr>
            <a:r>
              <a:rPr lang="en-GB" dirty="0"/>
              <a:t>Corporation tax</a:t>
            </a:r>
          </a:p>
          <a:p>
            <a:pPr marL="971550" lvl="2" indent="-514350">
              <a:spcBef>
                <a:spcPts val="1000"/>
              </a:spcBef>
              <a:buFont typeface="+mj-lt"/>
              <a:buAutoNum type="alphaLcParenR"/>
            </a:pPr>
            <a:r>
              <a:rPr lang="en-GB" dirty="0"/>
              <a:t>National Insurance</a:t>
            </a:r>
          </a:p>
          <a:p>
            <a:pPr marL="971550" lvl="2" indent="-514350">
              <a:spcBef>
                <a:spcPts val="1000"/>
              </a:spcBef>
              <a:buFont typeface="+mj-lt"/>
              <a:buAutoNum type="alphaLcParenR"/>
            </a:pPr>
            <a:r>
              <a:rPr lang="en-GB" dirty="0"/>
              <a:t>Capital gains tax</a:t>
            </a:r>
          </a:p>
          <a:p>
            <a:pPr marL="971550" lvl="2" indent="-514350">
              <a:spcBef>
                <a:spcPts val="1000"/>
              </a:spcBef>
              <a:buFont typeface="+mj-lt"/>
              <a:buAutoNum type="alphaLcParenR"/>
            </a:pPr>
            <a:r>
              <a:rPr lang="en-GB" dirty="0"/>
              <a:t>Customs Duties</a:t>
            </a:r>
          </a:p>
          <a:p>
            <a:pPr marL="971550" lvl="2" indent="-514350">
              <a:spcBef>
                <a:spcPts val="1000"/>
              </a:spcBef>
              <a:buFont typeface="+mj-lt"/>
              <a:buAutoNum type="alphaLcParenR"/>
            </a:pPr>
            <a:r>
              <a:rPr lang="en-GB" dirty="0"/>
              <a:t>Business rates</a:t>
            </a:r>
          </a:p>
        </p:txBody>
      </p:sp>
    </p:spTree>
    <p:extLst>
      <p:ext uri="{BB962C8B-B14F-4D97-AF65-F5344CB8AC3E}">
        <p14:creationId xmlns:p14="http://schemas.microsoft.com/office/powerpoint/2010/main" val="2855298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Objectives			</a:t>
            </a:r>
          </a:p>
        </p:txBody>
      </p:sp>
      <p:sp>
        <p:nvSpPr>
          <p:cNvPr id="3" name="Content Placeholder 2"/>
          <p:cNvSpPr>
            <a:spLocks noGrp="1"/>
          </p:cNvSpPr>
          <p:nvPr>
            <p:ph idx="1"/>
          </p:nvPr>
        </p:nvSpPr>
        <p:spPr/>
        <p:txBody>
          <a:bodyPr/>
          <a:lstStyle/>
          <a:p>
            <a:r>
              <a:rPr lang="en-GB" dirty="0"/>
              <a:t>Explain how political factors affect business activity</a:t>
            </a:r>
          </a:p>
          <a:p>
            <a:endParaRPr lang="en-GB" dirty="0"/>
          </a:p>
          <a:p>
            <a:r>
              <a:rPr lang="en-GB" dirty="0"/>
              <a:t>Explain the role of the government in providing a stable framework in which businesses operate</a:t>
            </a:r>
          </a:p>
          <a:p>
            <a:endParaRPr lang="en-GB" dirty="0"/>
          </a:p>
          <a:p>
            <a:r>
              <a:rPr lang="en-GB" dirty="0"/>
              <a:t>Explain how businesses are affected by taxation and subsides</a:t>
            </a:r>
          </a:p>
        </p:txBody>
      </p:sp>
    </p:spTree>
    <p:extLst>
      <p:ext uri="{BB962C8B-B14F-4D97-AF65-F5344CB8AC3E}">
        <p14:creationId xmlns:p14="http://schemas.microsoft.com/office/powerpoint/2010/main" val="2299241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50" y="61573"/>
            <a:ext cx="10515600" cy="1325563"/>
          </a:xfrm>
        </p:spPr>
        <p:txBody>
          <a:bodyPr/>
          <a:lstStyle/>
          <a:p>
            <a:r>
              <a:rPr lang="en-GB" dirty="0"/>
              <a:t>Case Study question</a:t>
            </a:r>
          </a:p>
        </p:txBody>
      </p:sp>
      <p:sp>
        <p:nvSpPr>
          <p:cNvPr id="3" name="Content Placeholder 2"/>
          <p:cNvSpPr>
            <a:spLocks noGrp="1"/>
          </p:cNvSpPr>
          <p:nvPr>
            <p:ph idx="1"/>
          </p:nvPr>
        </p:nvSpPr>
        <p:spPr>
          <a:xfrm>
            <a:off x="5569358" y="5307220"/>
            <a:ext cx="6320034" cy="1418257"/>
          </a:xfrm>
        </p:spPr>
        <p:txBody>
          <a:bodyPr>
            <a:normAutofit/>
          </a:bodyPr>
          <a:lstStyle/>
          <a:p>
            <a:pPr marL="342900" indent="-342900">
              <a:buAutoNum type="alphaLcParenR"/>
            </a:pPr>
            <a:r>
              <a:rPr lang="en-GB" sz="1600" dirty="0"/>
              <a:t>Evaluate the impact of changes in government policy described in the passage on Steve Hayne’s micro brewery</a:t>
            </a:r>
          </a:p>
          <a:p>
            <a:pPr marL="342900" indent="-342900">
              <a:buAutoNum type="alphaLcParenR"/>
            </a:pPr>
            <a:r>
              <a:rPr lang="en-GB" sz="1600" dirty="0"/>
              <a:t>Explain whether Steve Hayne’s micro brewery would have higher sales and higher profits if the government cut every tax  and every type of government  spending by 20%</a:t>
            </a:r>
          </a:p>
        </p:txBody>
      </p:sp>
      <p:pic>
        <p:nvPicPr>
          <p:cNvPr id="4" name="Picture 3"/>
          <p:cNvPicPr>
            <a:picLocks noChangeAspect="1"/>
          </p:cNvPicPr>
          <p:nvPr/>
        </p:nvPicPr>
        <p:blipFill>
          <a:blip r:embed="rId2"/>
          <a:stretch>
            <a:fillRect/>
          </a:stretch>
        </p:blipFill>
        <p:spPr>
          <a:xfrm>
            <a:off x="571456" y="1274900"/>
            <a:ext cx="4847508" cy="5346109"/>
          </a:xfrm>
          <a:prstGeom prst="rect">
            <a:avLst/>
          </a:prstGeom>
        </p:spPr>
      </p:pic>
      <p:pic>
        <p:nvPicPr>
          <p:cNvPr id="5" name="Picture 4"/>
          <p:cNvPicPr>
            <a:picLocks noChangeAspect="1"/>
          </p:cNvPicPr>
          <p:nvPr/>
        </p:nvPicPr>
        <p:blipFill>
          <a:blip r:embed="rId3"/>
          <a:stretch>
            <a:fillRect/>
          </a:stretch>
        </p:blipFill>
        <p:spPr>
          <a:xfrm>
            <a:off x="5569358" y="1274900"/>
            <a:ext cx="5229225" cy="3857625"/>
          </a:xfrm>
          <a:prstGeom prst="rect">
            <a:avLst/>
          </a:prstGeom>
        </p:spPr>
      </p:pic>
    </p:spTree>
    <p:extLst>
      <p:ext uri="{BB962C8B-B14F-4D97-AF65-F5344CB8AC3E}">
        <p14:creationId xmlns:p14="http://schemas.microsoft.com/office/powerpoint/2010/main" val="2487251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Role of the Government in the economy</a:t>
            </a:r>
          </a:p>
        </p:txBody>
      </p:sp>
      <p:sp>
        <p:nvSpPr>
          <p:cNvPr id="3" name="Content Placeholder 2"/>
          <p:cNvSpPr>
            <a:spLocks noGrp="1"/>
          </p:cNvSpPr>
          <p:nvPr>
            <p:ph idx="1"/>
          </p:nvPr>
        </p:nvSpPr>
        <p:spPr>
          <a:xfrm>
            <a:off x="1120000" y="2005929"/>
            <a:ext cx="10233800" cy="4351338"/>
          </a:xfrm>
        </p:spPr>
        <p:txBody>
          <a:bodyPr>
            <a:normAutofit/>
          </a:bodyPr>
          <a:lstStyle/>
          <a:p>
            <a:r>
              <a:rPr lang="en-GB" sz="2400" dirty="0"/>
              <a:t>Provides a </a:t>
            </a:r>
            <a:r>
              <a:rPr lang="en-GB" sz="2400" b="1" dirty="0"/>
              <a:t>legal and regulatory framework </a:t>
            </a:r>
            <a:r>
              <a:rPr lang="en-GB" sz="2400" dirty="0"/>
              <a:t>e.g. the right to own property and the right to enter into contracts</a:t>
            </a:r>
          </a:p>
          <a:p>
            <a:r>
              <a:rPr lang="en-GB" sz="2400" dirty="0"/>
              <a:t>Provides </a:t>
            </a:r>
            <a:r>
              <a:rPr lang="en-GB" sz="2400" b="1" dirty="0"/>
              <a:t>Public Goods </a:t>
            </a:r>
            <a:r>
              <a:rPr lang="en-GB" sz="2400" dirty="0"/>
              <a:t>and </a:t>
            </a:r>
            <a:r>
              <a:rPr lang="en-GB" sz="2400" b="1" dirty="0"/>
              <a:t>Merit Goods</a:t>
            </a:r>
          </a:p>
          <a:p>
            <a:r>
              <a:rPr lang="en-GB" sz="2400" dirty="0"/>
              <a:t>Uses </a:t>
            </a:r>
            <a:r>
              <a:rPr lang="en-GB" sz="2400" b="1" dirty="0"/>
              <a:t>tax and public </a:t>
            </a:r>
            <a:r>
              <a:rPr lang="en-GB" sz="2400" dirty="0"/>
              <a:t>spending to influence the way businesses and individuals behave – e.g. tax on smoking or subsidies on training of workers</a:t>
            </a:r>
          </a:p>
          <a:p>
            <a:r>
              <a:rPr lang="en-GB" sz="2400" dirty="0"/>
              <a:t>Uses </a:t>
            </a:r>
            <a:r>
              <a:rPr lang="en-GB" sz="2400" b="1" dirty="0"/>
              <a:t>tax and public spending to influence demand </a:t>
            </a:r>
            <a:r>
              <a:rPr lang="en-GB" sz="2400" dirty="0"/>
              <a:t>in the economy – i.e. to help prevent recessions or to control inflation</a:t>
            </a:r>
          </a:p>
          <a:p>
            <a:r>
              <a:rPr lang="en-GB" sz="2400" dirty="0"/>
              <a:t>Has a role in the setting of </a:t>
            </a:r>
            <a:r>
              <a:rPr lang="en-GB" sz="2400" b="1" dirty="0"/>
              <a:t>interest rates</a:t>
            </a:r>
            <a:r>
              <a:rPr lang="en-GB" sz="2400" dirty="0"/>
              <a:t> that will do the same as the above</a:t>
            </a:r>
          </a:p>
          <a:p>
            <a:endParaRPr lang="en-GB" sz="2400" dirty="0"/>
          </a:p>
          <a:p>
            <a:endParaRPr lang="en-GB" sz="2400" dirty="0"/>
          </a:p>
        </p:txBody>
      </p:sp>
    </p:spTree>
    <p:extLst>
      <p:ext uri="{BB962C8B-B14F-4D97-AF65-F5344CB8AC3E}">
        <p14:creationId xmlns:p14="http://schemas.microsoft.com/office/powerpoint/2010/main" val="362425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Government provides goods and services</a:t>
            </a:r>
          </a:p>
        </p:txBody>
      </p:sp>
      <p:sp>
        <p:nvSpPr>
          <p:cNvPr id="3" name="Content Placeholder 2"/>
          <p:cNvSpPr>
            <a:spLocks noGrp="1"/>
          </p:cNvSpPr>
          <p:nvPr>
            <p:ph idx="1"/>
          </p:nvPr>
        </p:nvSpPr>
        <p:spPr>
          <a:xfrm>
            <a:off x="838199" y="2018808"/>
            <a:ext cx="10971727" cy="4351338"/>
          </a:xfrm>
        </p:spPr>
        <p:txBody>
          <a:bodyPr>
            <a:normAutofit fontScale="85000" lnSpcReduction="20000"/>
          </a:bodyPr>
          <a:lstStyle/>
          <a:p>
            <a:r>
              <a:rPr lang="en-GB" dirty="0"/>
              <a:t>The UK government accounts for approx. 40% of all goods and services produced. </a:t>
            </a:r>
          </a:p>
          <a:p>
            <a:r>
              <a:rPr lang="en-GB" dirty="0"/>
              <a:t>It also redistributes income through the welfare benefit system</a:t>
            </a:r>
          </a:p>
          <a:p>
            <a:r>
              <a:rPr lang="en-GB" dirty="0"/>
              <a:t>The main areas of government spending are:</a:t>
            </a:r>
          </a:p>
          <a:p>
            <a:pPr lvl="1"/>
            <a:r>
              <a:rPr lang="en-GB" dirty="0"/>
              <a:t>Social protection and welfare state</a:t>
            </a:r>
          </a:p>
          <a:p>
            <a:pPr lvl="1"/>
            <a:r>
              <a:rPr lang="en-GB" dirty="0"/>
              <a:t>Education</a:t>
            </a:r>
          </a:p>
          <a:p>
            <a:pPr lvl="1"/>
            <a:r>
              <a:rPr lang="en-GB" dirty="0"/>
              <a:t>Healthcare</a:t>
            </a:r>
          </a:p>
          <a:p>
            <a:pPr lvl="1"/>
            <a:r>
              <a:rPr lang="en-GB" dirty="0"/>
              <a:t>Transport, including road and rail subsidies</a:t>
            </a:r>
          </a:p>
          <a:p>
            <a:pPr lvl="1"/>
            <a:r>
              <a:rPr lang="en-GB" dirty="0"/>
              <a:t>Defence</a:t>
            </a:r>
          </a:p>
          <a:p>
            <a:r>
              <a:rPr lang="en-GB" dirty="0"/>
              <a:t>The private sector uses these services e.g. a healthy, educated workforce</a:t>
            </a:r>
          </a:p>
          <a:p>
            <a:r>
              <a:rPr lang="en-GB" dirty="0"/>
              <a:t>Often, the private sector is used to produce goods and service which are then consumed by the public sector to provide these services</a:t>
            </a:r>
          </a:p>
        </p:txBody>
      </p:sp>
    </p:spTree>
    <p:extLst>
      <p:ext uri="{BB962C8B-B14F-4D97-AF65-F5344CB8AC3E}">
        <p14:creationId xmlns:p14="http://schemas.microsoft.com/office/powerpoint/2010/main" val="84856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775" y="140042"/>
            <a:ext cx="10515600" cy="1325563"/>
          </a:xfrm>
        </p:spPr>
        <p:txBody>
          <a:bodyPr>
            <a:normAutofit fontScale="90000"/>
          </a:bodyPr>
          <a:lstStyle/>
          <a:p>
            <a:r>
              <a:rPr lang="en-GB" dirty="0"/>
              <a:t>2020-21 Public Sector Spending</a:t>
            </a:r>
          </a:p>
        </p:txBody>
      </p:sp>
      <p:pic>
        <p:nvPicPr>
          <p:cNvPr id="5" name="Picture 4">
            <a:extLst>
              <a:ext uri="{FF2B5EF4-FFF2-40B4-BE49-F238E27FC236}">
                <a16:creationId xmlns:a16="http://schemas.microsoft.com/office/drawing/2014/main" id="{F1CA562B-8F37-470B-8768-0BFE1F8F39AD}"/>
              </a:ext>
            </a:extLst>
          </p:cNvPr>
          <p:cNvPicPr>
            <a:picLocks noChangeAspect="1"/>
          </p:cNvPicPr>
          <p:nvPr/>
        </p:nvPicPr>
        <p:blipFill>
          <a:blip r:embed="rId3"/>
          <a:stretch>
            <a:fillRect/>
          </a:stretch>
        </p:blipFill>
        <p:spPr>
          <a:xfrm>
            <a:off x="2257863" y="1272847"/>
            <a:ext cx="7777785" cy="5381833"/>
          </a:xfrm>
          <a:prstGeom prst="rect">
            <a:avLst/>
          </a:prstGeom>
        </p:spPr>
      </p:pic>
    </p:spTree>
    <p:extLst>
      <p:ext uri="{BB962C8B-B14F-4D97-AF65-F5344CB8AC3E}">
        <p14:creationId xmlns:p14="http://schemas.microsoft.com/office/powerpoint/2010/main" val="1741123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2020-21 Public Sector Receipts</a:t>
            </a:r>
          </a:p>
        </p:txBody>
      </p:sp>
      <p:pic>
        <p:nvPicPr>
          <p:cNvPr id="5" name="Picture 4">
            <a:extLst>
              <a:ext uri="{FF2B5EF4-FFF2-40B4-BE49-F238E27FC236}">
                <a16:creationId xmlns:a16="http://schemas.microsoft.com/office/drawing/2014/main" id="{837D5154-AEAC-49B9-8823-B2BC1D6378C6}"/>
              </a:ext>
            </a:extLst>
          </p:cNvPr>
          <p:cNvPicPr>
            <a:picLocks noChangeAspect="1"/>
          </p:cNvPicPr>
          <p:nvPr/>
        </p:nvPicPr>
        <p:blipFill>
          <a:blip r:embed="rId2"/>
          <a:stretch>
            <a:fillRect/>
          </a:stretch>
        </p:blipFill>
        <p:spPr>
          <a:xfrm>
            <a:off x="2229729" y="1458879"/>
            <a:ext cx="7383194" cy="5033996"/>
          </a:xfrm>
          <a:prstGeom prst="rect">
            <a:avLst/>
          </a:prstGeom>
        </p:spPr>
      </p:pic>
    </p:spTree>
    <p:extLst>
      <p:ext uri="{BB962C8B-B14F-4D97-AF65-F5344CB8AC3E}">
        <p14:creationId xmlns:p14="http://schemas.microsoft.com/office/powerpoint/2010/main" val="2856462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National debt : GDP</a:t>
            </a:r>
          </a:p>
        </p:txBody>
      </p:sp>
      <p:sp>
        <p:nvSpPr>
          <p:cNvPr id="3" name="Content Placeholder 2"/>
          <p:cNvSpPr>
            <a:spLocks noGrp="1"/>
          </p:cNvSpPr>
          <p:nvPr>
            <p:ph idx="1"/>
          </p:nvPr>
        </p:nvSpPr>
        <p:spPr>
          <a:xfrm>
            <a:off x="753794" y="1487999"/>
            <a:ext cx="10573043" cy="5102713"/>
          </a:xfrm>
        </p:spPr>
        <p:txBody>
          <a:bodyPr>
            <a:normAutofit lnSpcReduction="10000"/>
          </a:bodyPr>
          <a:lstStyle/>
          <a:p>
            <a:pPr>
              <a:lnSpc>
                <a:spcPct val="120000"/>
              </a:lnSpc>
            </a:pPr>
            <a:r>
              <a:rPr lang="en-GB" dirty="0"/>
              <a:t>In 2005 the UK National Debt was less than £0.5 trillion. In terms of Gross Domestic Product the UK National Debt in 2005 was about 38 percent of GDP. </a:t>
            </a:r>
          </a:p>
          <a:p>
            <a:pPr marL="0" indent="0">
              <a:lnSpc>
                <a:spcPct val="120000"/>
              </a:lnSpc>
              <a:buNone/>
            </a:pPr>
            <a:endParaRPr lang="en-GB" dirty="0"/>
          </a:p>
          <a:p>
            <a:pPr>
              <a:lnSpc>
                <a:spcPct val="120000"/>
              </a:lnSpc>
            </a:pPr>
            <a:r>
              <a:rPr lang="en-GB" dirty="0"/>
              <a:t>But then came the worldwide financial crisis of 2008 and subsequent recession. The National Debt increased rapidly and went over £1 trillion in 2011. In the last ten years, in the wake of the Crash of 2008 and subsequent recession, the National debt has doubled to over 80 percent GDP, but shows signs of levelling out as a percent of GDP</a:t>
            </a:r>
          </a:p>
          <a:p>
            <a:pPr>
              <a:lnSpc>
                <a:spcPct val="120000"/>
              </a:lnSpc>
            </a:pPr>
            <a:endParaRPr lang="en-GB" dirty="0"/>
          </a:p>
          <a:p>
            <a:pPr marL="0" indent="0">
              <a:buNone/>
            </a:pPr>
            <a:endParaRPr lang="en-GB" dirty="0"/>
          </a:p>
        </p:txBody>
      </p:sp>
    </p:spTree>
    <p:extLst>
      <p:ext uri="{BB962C8B-B14F-4D97-AF65-F5344CB8AC3E}">
        <p14:creationId xmlns:p14="http://schemas.microsoft.com/office/powerpoint/2010/main" val="3160384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D946CE-C5A2-4EB6-BB67-DE44F5E6DB02}"/>
              </a:ext>
            </a:extLst>
          </p:cNvPr>
          <p:cNvPicPr>
            <a:picLocks noChangeAspect="1"/>
          </p:cNvPicPr>
          <p:nvPr/>
        </p:nvPicPr>
        <p:blipFill>
          <a:blip r:embed="rId2"/>
          <a:stretch>
            <a:fillRect/>
          </a:stretch>
        </p:blipFill>
        <p:spPr>
          <a:xfrm>
            <a:off x="4586068" y="669353"/>
            <a:ext cx="7162770" cy="5519294"/>
          </a:xfrm>
          <a:prstGeom prst="rect">
            <a:avLst/>
          </a:prstGeom>
        </p:spPr>
      </p:pic>
      <p:sp>
        <p:nvSpPr>
          <p:cNvPr id="4" name="TextBox 3">
            <a:extLst>
              <a:ext uri="{FF2B5EF4-FFF2-40B4-BE49-F238E27FC236}">
                <a16:creationId xmlns:a16="http://schemas.microsoft.com/office/drawing/2014/main" id="{6B2B2C62-8DC6-4B87-AADF-01CCB9C6E45E}"/>
              </a:ext>
            </a:extLst>
          </p:cNvPr>
          <p:cNvSpPr txBox="1"/>
          <p:nvPr/>
        </p:nvSpPr>
        <p:spPr>
          <a:xfrm>
            <a:off x="161778" y="372794"/>
            <a:ext cx="4276579" cy="5632311"/>
          </a:xfrm>
          <a:prstGeom prst="rect">
            <a:avLst/>
          </a:prstGeom>
          <a:noFill/>
        </p:spPr>
        <p:txBody>
          <a:bodyPr wrap="square" rtlCol="0">
            <a:spAutoFit/>
          </a:bodyPr>
          <a:lstStyle/>
          <a:p>
            <a:r>
              <a:rPr lang="en-GB" sz="2000" dirty="0">
                <a:latin typeface="Century Gothic" panose="020B0502020202020204" pitchFamily="34" charset="0"/>
              </a:rPr>
              <a:t>In December 2020, debt was £2.13 trillion, up £333.5bn since the start of the financial year.</a:t>
            </a:r>
          </a:p>
          <a:p>
            <a:endParaRPr lang="en-GB" sz="2000" dirty="0">
              <a:latin typeface="Century Gothic" panose="020B0502020202020204" pitchFamily="34" charset="0"/>
            </a:endParaRPr>
          </a:p>
          <a:p>
            <a:pPr fontAlgn="base"/>
            <a:r>
              <a:rPr lang="en-GB" sz="2000" dirty="0">
                <a:latin typeface="Century Gothic" panose="020B0502020202020204" pitchFamily="34" charset="0"/>
              </a:rPr>
              <a:t>The figure almost exceeds the size of the UK economy, with debt having reached 99.4% of the UK's </a:t>
            </a:r>
            <a:r>
              <a:rPr lang="en-GB" sz="2000" u="sng" dirty="0">
                <a:latin typeface="Century Gothic" panose="020B0502020202020204" pitchFamily="34" charset="0"/>
                <a:hlinkClick r:id="rId3">
                  <a:extLst>
                    <a:ext uri="{A12FA001-AC4F-418D-AE19-62706E023703}">
                      <ahyp:hlinkClr xmlns:ahyp="http://schemas.microsoft.com/office/drawing/2018/hyperlinkcolor" val="tx"/>
                    </a:ext>
                  </a:extLst>
                </a:hlinkClick>
              </a:rPr>
              <a:t>gross domestic product (GDP)</a:t>
            </a:r>
            <a:r>
              <a:rPr lang="en-GB" sz="2000" u="sng" dirty="0">
                <a:latin typeface="Century Gothic" panose="020B0502020202020204" pitchFamily="34" charset="0"/>
              </a:rPr>
              <a:t>.</a:t>
            </a:r>
            <a:r>
              <a:rPr lang="en-GB" sz="2000" b="1" u="sng" dirty="0">
                <a:latin typeface="Century Gothic" panose="020B0502020202020204" pitchFamily="34" charset="0"/>
              </a:rPr>
              <a:t> </a:t>
            </a:r>
            <a:r>
              <a:rPr lang="en-GB" sz="2000" dirty="0">
                <a:latin typeface="Century Gothic" panose="020B0502020202020204" pitchFamily="34" charset="0"/>
              </a:rPr>
              <a:t>GDP is the sum (measured in pounds) of the value of goods and services produced in the economy.</a:t>
            </a:r>
          </a:p>
          <a:p>
            <a:pPr fontAlgn="base"/>
            <a:endParaRPr lang="en-GB" sz="2000" dirty="0">
              <a:latin typeface="Century Gothic" panose="020B0502020202020204" pitchFamily="34" charset="0"/>
            </a:endParaRPr>
          </a:p>
          <a:p>
            <a:pPr fontAlgn="base"/>
            <a:r>
              <a:rPr lang="en-GB" sz="2000" dirty="0">
                <a:latin typeface="Century Gothic" panose="020B0502020202020204" pitchFamily="34" charset="0"/>
              </a:rPr>
              <a:t>Debt levels as high as this haven't been seen since the early 1960s when the UK was paying off the debts of World War Two.</a:t>
            </a:r>
          </a:p>
        </p:txBody>
      </p:sp>
    </p:spTree>
    <p:extLst>
      <p:ext uri="{BB962C8B-B14F-4D97-AF65-F5344CB8AC3E}">
        <p14:creationId xmlns:p14="http://schemas.microsoft.com/office/powerpoint/2010/main" val="2847635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Shortfall? National Borrowings</a:t>
            </a:r>
          </a:p>
        </p:txBody>
      </p:sp>
      <p:sp>
        <p:nvSpPr>
          <p:cNvPr id="3" name="Content Placeholder 2"/>
          <p:cNvSpPr>
            <a:spLocks noGrp="1"/>
          </p:cNvSpPr>
          <p:nvPr>
            <p:ph idx="1"/>
          </p:nvPr>
        </p:nvSpPr>
        <p:spPr>
          <a:xfrm>
            <a:off x="295421" y="1576162"/>
            <a:ext cx="11711354" cy="4824638"/>
          </a:xfrm>
        </p:spPr>
        <p:txBody>
          <a:bodyPr>
            <a:noAutofit/>
          </a:bodyPr>
          <a:lstStyle/>
          <a:p>
            <a:pPr>
              <a:lnSpc>
                <a:spcPct val="120000"/>
              </a:lnSpc>
            </a:pPr>
            <a:r>
              <a:rPr lang="en-GB" sz="2000" dirty="0"/>
              <a:t>Public Debt in the United Kingdom is principally the debt of the central government. </a:t>
            </a:r>
          </a:p>
          <a:p>
            <a:pPr>
              <a:lnSpc>
                <a:spcPct val="120000"/>
              </a:lnSpc>
            </a:pPr>
            <a:endParaRPr lang="en-GB" sz="2000" dirty="0"/>
          </a:p>
          <a:p>
            <a:pPr>
              <a:lnSpc>
                <a:spcPct val="120000"/>
              </a:lnSpc>
            </a:pPr>
            <a:r>
              <a:rPr lang="en-GB" sz="2000" dirty="0"/>
              <a:t>Public sector net borrowing is estimated to have been £34.1 billion in December 2020, £28.2 billion more than in December 2019, which is both the highest December borrowing and the third-highest borrowing in any month since monthly records began in 1993.</a:t>
            </a:r>
          </a:p>
          <a:p>
            <a:pPr>
              <a:lnSpc>
                <a:spcPct val="120000"/>
              </a:lnSpc>
            </a:pPr>
            <a:endParaRPr lang="en-GB" sz="2000" dirty="0"/>
          </a:p>
          <a:p>
            <a:pPr>
              <a:lnSpc>
                <a:spcPct val="120000"/>
              </a:lnSpc>
            </a:pPr>
            <a:r>
              <a:rPr lang="en-GB" sz="2000" dirty="0"/>
              <a:t>In December 2020, central government receipts were estimated to have fallen by £0.7 billion compared with December 2019 to £60.2 billion, including £43.6 billion in tax receipts.</a:t>
            </a:r>
          </a:p>
          <a:p>
            <a:pPr>
              <a:lnSpc>
                <a:spcPct val="120000"/>
              </a:lnSpc>
            </a:pPr>
            <a:endParaRPr lang="en-GB" sz="2000" dirty="0"/>
          </a:p>
          <a:p>
            <a:pPr>
              <a:lnSpc>
                <a:spcPct val="120000"/>
              </a:lnSpc>
            </a:pPr>
            <a:r>
              <a:rPr lang="en-GB" sz="2000" dirty="0"/>
              <a:t>Deficit = the amount by which government’s income falls short of what it spends each day.</a:t>
            </a:r>
          </a:p>
          <a:p>
            <a:pPr marL="0" indent="0">
              <a:buNone/>
            </a:pPr>
            <a:endParaRPr lang="en-GB" sz="2000" dirty="0"/>
          </a:p>
          <a:p>
            <a:endParaRPr lang="en-GB" sz="2000" dirty="0"/>
          </a:p>
        </p:txBody>
      </p:sp>
    </p:spTree>
    <p:extLst>
      <p:ext uri="{BB962C8B-B14F-4D97-AF65-F5344CB8AC3E}">
        <p14:creationId xmlns:p14="http://schemas.microsoft.com/office/powerpoint/2010/main" val="954939285"/>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PowerPoint" ma:contentTypeID="0x010100EA90949D6391244A906844C304818D4E00ED74B73EA9ED4C4C8C2F8846BE81B58F" ma:contentTypeVersion="1" ma:contentTypeDescription="Create a new PowerPoint document" ma:contentTypeScope="" ma:versionID="0bd2b28df0d9f8508218a1968f5c321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F88D00-16A0-460C-AEB8-B07A8E9517FE}">
  <ds:schemaRefs>
    <ds:schemaRef ds:uri="http://schemas.microsoft.com/office/infopath/2007/PartnerControls"/>
    <ds:schemaRef ds:uri="http://www.w3.org/XML/1998/namespace"/>
    <ds:schemaRef ds:uri="http://purl.org/dc/elements/1.1/"/>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0632468D-B627-486E-974B-62B856AE56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806D87D-70D2-4D89-A540-B85877073A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TM04033923[[fn=Depth]]</Template>
  <TotalTime>717</TotalTime>
  <Words>1197</Words>
  <Application>Microsoft Office PowerPoint</Application>
  <PresentationFormat>Widescreen</PresentationFormat>
  <Paragraphs>106</Paragraphs>
  <Slides>20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Corbel</vt:lpstr>
      <vt:lpstr>Depth</vt:lpstr>
      <vt:lpstr>Political Influence  on Business</vt:lpstr>
      <vt:lpstr>Learning Objectives   </vt:lpstr>
      <vt:lpstr>The Role of the Government in the economy</vt:lpstr>
      <vt:lpstr>Government provides goods and services</vt:lpstr>
      <vt:lpstr>2020-21 Public Sector Spending</vt:lpstr>
      <vt:lpstr>2020-21 Public Sector Receipts</vt:lpstr>
      <vt:lpstr>National debt : GDP</vt:lpstr>
      <vt:lpstr>PowerPoint Presentation</vt:lpstr>
      <vt:lpstr>Shortfall? National Borrowings</vt:lpstr>
      <vt:lpstr>Read and Watch</vt:lpstr>
      <vt:lpstr>Fiscal Policy</vt:lpstr>
      <vt:lpstr>Monetary Policy</vt:lpstr>
      <vt:lpstr>Tax</vt:lpstr>
      <vt:lpstr>Subsidies</vt:lpstr>
      <vt:lpstr>PowerPoint Presentation</vt:lpstr>
      <vt:lpstr>Subsidies</vt:lpstr>
      <vt:lpstr>Questions</vt:lpstr>
      <vt:lpstr>Questions</vt:lpstr>
      <vt:lpstr>Questions</vt:lpstr>
      <vt:lpstr>Case Study question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Influence  on Business</dc:title>
  <dc:creator>Anne E Lomas</dc:creator>
  <cp:lastModifiedBy>Rebecca Crumpton</cp:lastModifiedBy>
  <cp:revision>35</cp:revision>
  <cp:lastPrinted>2018-02-06T10:17:01Z</cp:lastPrinted>
  <dcterms:created xsi:type="dcterms:W3CDTF">2017-02-06T09:14:59Z</dcterms:created>
  <dcterms:modified xsi:type="dcterms:W3CDTF">2021-01-27T16:43:50Z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0x010100EA90949D6391244A906844C304818D4E00ED74B73EA9ED4C4C8C2F8846BE81B58F</vt:lpwstr>
  </property>
</Properties>
</file>