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65" r:id="rId15"/>
    <p:sldId id="269" r:id="rId16"/>
    <p:sldId id="271" r:id="rId17"/>
    <p:sldId id="267" r:id="rId18"/>
    <p:sldId id="268" r:id="rId19"/>
    <p:sldId id="270" r:id="rId20"/>
    <p:sldId id="272" r:id="rId21"/>
    <p:sldId id="273" r:id="rId2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60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6E00BB-9F51-45F9-9292-FDFD98756BB5}" type="doc">
      <dgm:prSet loTypeId="urn:microsoft.com/office/officeart/2005/8/layout/lProcess3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CE5B34D6-18FC-4912-A719-5248B37F1ED2}">
      <dgm:prSet phldrT="[Text]"/>
      <dgm:spPr/>
      <dgm:t>
        <a:bodyPr/>
        <a:lstStyle/>
        <a:p>
          <a:r>
            <a:rPr lang="en-GB" dirty="0"/>
            <a:t>Interest Rate Increase?</a:t>
          </a:r>
        </a:p>
      </dgm:t>
    </dgm:pt>
    <dgm:pt modelId="{D80BCBE9-A9CE-4CB8-BEA2-5DADBA3EE3D5}" type="parTrans" cxnId="{5B6C9601-5F43-4D66-8044-C3A5DE6D0CC2}">
      <dgm:prSet/>
      <dgm:spPr/>
      <dgm:t>
        <a:bodyPr/>
        <a:lstStyle/>
        <a:p>
          <a:endParaRPr lang="en-GB"/>
        </a:p>
      </dgm:t>
    </dgm:pt>
    <dgm:pt modelId="{86B3C367-2794-4801-BA5D-01CBC9307ECE}" type="sibTrans" cxnId="{5B6C9601-5F43-4D66-8044-C3A5DE6D0CC2}">
      <dgm:prSet/>
      <dgm:spPr/>
      <dgm:t>
        <a:bodyPr/>
        <a:lstStyle/>
        <a:p>
          <a:endParaRPr lang="en-GB"/>
        </a:p>
      </dgm:t>
    </dgm:pt>
    <dgm:pt modelId="{D83330D3-441D-4E65-8C13-1F3151A4A4AC}">
      <dgm:prSet phldrT="[Text]"/>
      <dgm:spPr/>
      <dgm:t>
        <a:bodyPr/>
        <a:lstStyle/>
        <a:p>
          <a:r>
            <a:rPr lang="en-GB" dirty="0"/>
            <a:t>Cost of borrowing increases</a:t>
          </a:r>
        </a:p>
      </dgm:t>
    </dgm:pt>
    <dgm:pt modelId="{133E7020-4075-4DA6-B245-B16DD4ABEB19}" type="parTrans" cxnId="{8ECA13F7-0632-4742-A48A-547ADE729AA5}">
      <dgm:prSet/>
      <dgm:spPr/>
      <dgm:t>
        <a:bodyPr/>
        <a:lstStyle/>
        <a:p>
          <a:endParaRPr lang="en-GB"/>
        </a:p>
      </dgm:t>
    </dgm:pt>
    <dgm:pt modelId="{BF575E0F-5EDB-448B-9927-710E31F6368A}" type="sibTrans" cxnId="{8ECA13F7-0632-4742-A48A-547ADE729AA5}">
      <dgm:prSet/>
      <dgm:spPr/>
      <dgm:t>
        <a:bodyPr/>
        <a:lstStyle/>
        <a:p>
          <a:endParaRPr lang="en-GB"/>
        </a:p>
      </dgm:t>
    </dgm:pt>
    <dgm:pt modelId="{F897161B-A942-4A34-8115-A12478E8C7E2}">
      <dgm:prSet phldrT="[Text]"/>
      <dgm:spPr/>
      <dgm:t>
        <a:bodyPr/>
        <a:lstStyle/>
        <a:p>
          <a:r>
            <a:rPr lang="en-GB" dirty="0"/>
            <a:t>Business’ costs increase</a:t>
          </a:r>
        </a:p>
      </dgm:t>
    </dgm:pt>
    <dgm:pt modelId="{B7D4BAEB-14CE-4FD8-8FB6-60B7169292DF}" type="parTrans" cxnId="{6F4D3B9A-D2CC-4916-B2A0-757C4FB36D22}">
      <dgm:prSet/>
      <dgm:spPr/>
      <dgm:t>
        <a:bodyPr/>
        <a:lstStyle/>
        <a:p>
          <a:endParaRPr lang="en-GB"/>
        </a:p>
      </dgm:t>
    </dgm:pt>
    <dgm:pt modelId="{7D6CE731-A521-4707-A91F-BD6069E8AFCA}" type="sibTrans" cxnId="{6F4D3B9A-D2CC-4916-B2A0-757C4FB36D22}">
      <dgm:prSet/>
      <dgm:spPr/>
      <dgm:t>
        <a:bodyPr/>
        <a:lstStyle/>
        <a:p>
          <a:endParaRPr lang="en-GB"/>
        </a:p>
      </dgm:t>
    </dgm:pt>
    <dgm:pt modelId="{81DAE2B4-05E6-49EB-B4FD-3F0649F39856}">
      <dgm:prSet phldrT="[Text]"/>
      <dgm:spPr/>
      <dgm:t>
        <a:bodyPr/>
        <a:lstStyle/>
        <a:p>
          <a:r>
            <a:rPr lang="en-GB" dirty="0"/>
            <a:t>Interest Rate Increase?</a:t>
          </a:r>
        </a:p>
      </dgm:t>
    </dgm:pt>
    <dgm:pt modelId="{DC38A59B-59FC-4C69-A9B6-09927E17E943}" type="parTrans" cxnId="{CA5AA658-4641-4CE5-957C-7CBAE49606ED}">
      <dgm:prSet/>
      <dgm:spPr/>
      <dgm:t>
        <a:bodyPr/>
        <a:lstStyle/>
        <a:p>
          <a:endParaRPr lang="en-GB"/>
        </a:p>
      </dgm:t>
    </dgm:pt>
    <dgm:pt modelId="{74B033B1-465A-40BD-88A7-A640DD2A87EB}" type="sibTrans" cxnId="{CA5AA658-4641-4CE5-957C-7CBAE49606ED}">
      <dgm:prSet/>
      <dgm:spPr/>
      <dgm:t>
        <a:bodyPr/>
        <a:lstStyle/>
        <a:p>
          <a:endParaRPr lang="en-GB"/>
        </a:p>
      </dgm:t>
    </dgm:pt>
    <dgm:pt modelId="{B0C80ECB-60C4-484E-9D06-1FF743822897}">
      <dgm:prSet phldrT="[Text]"/>
      <dgm:spPr/>
      <dgm:t>
        <a:bodyPr/>
        <a:lstStyle/>
        <a:p>
          <a:r>
            <a:rPr lang="en-GB" dirty="0"/>
            <a:t>Return to savers increases</a:t>
          </a:r>
        </a:p>
      </dgm:t>
    </dgm:pt>
    <dgm:pt modelId="{0F3479CF-688F-41F5-B1FB-0DE23F9FD2AB}" type="parTrans" cxnId="{2F88A066-805D-4982-BB86-F7C8E3C56D94}">
      <dgm:prSet/>
      <dgm:spPr/>
      <dgm:t>
        <a:bodyPr/>
        <a:lstStyle/>
        <a:p>
          <a:endParaRPr lang="en-GB"/>
        </a:p>
      </dgm:t>
    </dgm:pt>
    <dgm:pt modelId="{24D2874A-EFEA-400A-B193-A6BB5D750CA2}" type="sibTrans" cxnId="{2F88A066-805D-4982-BB86-F7C8E3C56D94}">
      <dgm:prSet/>
      <dgm:spPr/>
      <dgm:t>
        <a:bodyPr/>
        <a:lstStyle/>
        <a:p>
          <a:endParaRPr lang="en-GB"/>
        </a:p>
      </dgm:t>
    </dgm:pt>
    <dgm:pt modelId="{3D04BED2-72B2-4AD6-91B1-8CAD7C6FDD08}">
      <dgm:prSet phldrT="[Text]"/>
      <dgm:spPr/>
      <dgm:t>
        <a:bodyPr/>
        <a:lstStyle/>
        <a:p>
          <a:r>
            <a:rPr lang="en-GB" dirty="0"/>
            <a:t>Propensity to save increases</a:t>
          </a:r>
        </a:p>
      </dgm:t>
    </dgm:pt>
    <dgm:pt modelId="{0D5F78C2-88A7-428D-8E0C-1540F3BE5F36}" type="parTrans" cxnId="{5661F717-4F1C-4830-A4F9-AFBBC91ED6BC}">
      <dgm:prSet/>
      <dgm:spPr/>
      <dgm:t>
        <a:bodyPr/>
        <a:lstStyle/>
        <a:p>
          <a:endParaRPr lang="en-GB"/>
        </a:p>
      </dgm:t>
    </dgm:pt>
    <dgm:pt modelId="{B663DA80-EF7E-48BF-B7D0-7ECA0BEA34A6}" type="sibTrans" cxnId="{5661F717-4F1C-4830-A4F9-AFBBC91ED6BC}">
      <dgm:prSet/>
      <dgm:spPr/>
      <dgm:t>
        <a:bodyPr/>
        <a:lstStyle/>
        <a:p>
          <a:endParaRPr lang="en-GB"/>
        </a:p>
      </dgm:t>
    </dgm:pt>
    <dgm:pt modelId="{410FEFA1-52E8-46DE-8E15-147F87F49095}">
      <dgm:prSet phldrT="[Text]"/>
      <dgm:spPr/>
      <dgm:t>
        <a:bodyPr/>
        <a:lstStyle/>
        <a:p>
          <a:r>
            <a:rPr lang="en-GB" dirty="0"/>
            <a:t>Interest Rate Decrease?</a:t>
          </a:r>
        </a:p>
      </dgm:t>
    </dgm:pt>
    <dgm:pt modelId="{9FA8D4A8-BDD5-4A94-B40D-B8738E6A302C}" type="parTrans" cxnId="{869649E6-941B-45FA-978F-860C65624637}">
      <dgm:prSet/>
      <dgm:spPr/>
      <dgm:t>
        <a:bodyPr/>
        <a:lstStyle/>
        <a:p>
          <a:endParaRPr lang="en-GB"/>
        </a:p>
      </dgm:t>
    </dgm:pt>
    <dgm:pt modelId="{309E65AC-8103-4EA2-B213-971433E56F6F}" type="sibTrans" cxnId="{869649E6-941B-45FA-978F-860C65624637}">
      <dgm:prSet/>
      <dgm:spPr/>
      <dgm:t>
        <a:bodyPr/>
        <a:lstStyle/>
        <a:p>
          <a:endParaRPr lang="en-GB"/>
        </a:p>
      </dgm:t>
    </dgm:pt>
    <dgm:pt modelId="{1795ECB3-679A-42AC-B899-4E840CF41037}">
      <dgm:prSet phldrT="[Text]"/>
      <dgm:spPr/>
      <dgm:t>
        <a:bodyPr/>
        <a:lstStyle/>
        <a:p>
          <a:r>
            <a:rPr lang="en-GB" dirty="0"/>
            <a:t>Cost of borrowing decreases</a:t>
          </a:r>
        </a:p>
      </dgm:t>
    </dgm:pt>
    <dgm:pt modelId="{54AD0F42-7033-4682-BC10-F0367C666232}" type="parTrans" cxnId="{F435C796-BB37-4AA0-BD2C-48ADFCFC85E3}">
      <dgm:prSet/>
      <dgm:spPr/>
      <dgm:t>
        <a:bodyPr/>
        <a:lstStyle/>
        <a:p>
          <a:endParaRPr lang="en-GB"/>
        </a:p>
      </dgm:t>
    </dgm:pt>
    <dgm:pt modelId="{07C5E63E-5CC7-4B38-96C7-C776ACDC41DD}" type="sibTrans" cxnId="{F435C796-BB37-4AA0-BD2C-48ADFCFC85E3}">
      <dgm:prSet/>
      <dgm:spPr/>
      <dgm:t>
        <a:bodyPr/>
        <a:lstStyle/>
        <a:p>
          <a:endParaRPr lang="en-GB"/>
        </a:p>
      </dgm:t>
    </dgm:pt>
    <dgm:pt modelId="{E7C2869E-E211-4994-822D-79A049A8D329}">
      <dgm:prSet phldrT="[Text]"/>
      <dgm:spPr/>
      <dgm:t>
        <a:bodyPr/>
        <a:lstStyle/>
        <a:p>
          <a:r>
            <a:rPr lang="en-GB" dirty="0"/>
            <a:t>Business’ costs decrease</a:t>
          </a:r>
        </a:p>
      </dgm:t>
    </dgm:pt>
    <dgm:pt modelId="{713BE7EB-101E-4E38-A4DF-F3D809E6DB0A}" type="parTrans" cxnId="{1AAB1F77-8637-47C9-9A09-AE671D82D3A9}">
      <dgm:prSet/>
      <dgm:spPr/>
      <dgm:t>
        <a:bodyPr/>
        <a:lstStyle/>
        <a:p>
          <a:endParaRPr lang="en-GB"/>
        </a:p>
      </dgm:t>
    </dgm:pt>
    <dgm:pt modelId="{8A327F68-BAC3-4EF5-AA1C-2631CE96DC09}" type="sibTrans" cxnId="{1AAB1F77-8637-47C9-9A09-AE671D82D3A9}">
      <dgm:prSet/>
      <dgm:spPr/>
      <dgm:t>
        <a:bodyPr/>
        <a:lstStyle/>
        <a:p>
          <a:endParaRPr lang="en-GB"/>
        </a:p>
      </dgm:t>
    </dgm:pt>
    <dgm:pt modelId="{8D243A71-35CD-4100-A4AA-98D49AEE3999}">
      <dgm:prSet/>
      <dgm:spPr/>
      <dgm:t>
        <a:bodyPr/>
        <a:lstStyle/>
        <a:p>
          <a:r>
            <a:rPr lang="en-GB" dirty="0"/>
            <a:t>Then what happens?</a:t>
          </a:r>
        </a:p>
      </dgm:t>
    </dgm:pt>
    <dgm:pt modelId="{2ADD35DE-6C97-4AAC-900F-CF0FD06D3917}" type="parTrans" cxnId="{00A58297-2036-48A8-92C1-C3C3057E54E4}">
      <dgm:prSet/>
      <dgm:spPr/>
    </dgm:pt>
    <dgm:pt modelId="{233CB185-7892-41A4-9944-A70474B10200}" type="sibTrans" cxnId="{00A58297-2036-48A8-92C1-C3C3057E54E4}">
      <dgm:prSet/>
      <dgm:spPr/>
    </dgm:pt>
    <dgm:pt modelId="{4B5CD493-6183-4F04-AB4E-16B57BC58F1F}">
      <dgm:prSet/>
      <dgm:spPr/>
      <dgm:t>
        <a:bodyPr/>
        <a:lstStyle/>
        <a:p>
          <a:r>
            <a:rPr lang="en-GB" dirty="0"/>
            <a:t>Then what happens?</a:t>
          </a:r>
        </a:p>
      </dgm:t>
    </dgm:pt>
    <dgm:pt modelId="{A3ABFE32-A449-41A1-AD9E-FE70079110C5}" type="parTrans" cxnId="{D96E2026-7B18-4E7D-B12B-61122C8FF014}">
      <dgm:prSet/>
      <dgm:spPr/>
    </dgm:pt>
    <dgm:pt modelId="{C6B08AE2-9AE0-4D94-B89F-59BE3306DABD}" type="sibTrans" cxnId="{D96E2026-7B18-4E7D-B12B-61122C8FF014}">
      <dgm:prSet/>
      <dgm:spPr/>
    </dgm:pt>
    <dgm:pt modelId="{907A8947-E513-40CA-B153-8D396B4CFC31}">
      <dgm:prSet/>
      <dgm:spPr/>
      <dgm:t>
        <a:bodyPr/>
        <a:lstStyle/>
        <a:p>
          <a:r>
            <a:rPr lang="en-GB" dirty="0"/>
            <a:t>Then what happens?</a:t>
          </a:r>
        </a:p>
      </dgm:t>
    </dgm:pt>
    <dgm:pt modelId="{F262083F-ECB0-4169-B531-F45CB6E7A255}" type="parTrans" cxnId="{1FBF13AB-CDF5-4021-BE14-549280E44AAD}">
      <dgm:prSet/>
      <dgm:spPr/>
    </dgm:pt>
    <dgm:pt modelId="{4FFFC365-0C3A-49CF-BC19-643189F76DF1}" type="sibTrans" cxnId="{1FBF13AB-CDF5-4021-BE14-549280E44AAD}">
      <dgm:prSet/>
      <dgm:spPr/>
    </dgm:pt>
    <dgm:pt modelId="{72574184-0D87-4924-A91F-85DA247FA12A}">
      <dgm:prSet/>
      <dgm:spPr/>
      <dgm:t>
        <a:bodyPr/>
        <a:lstStyle/>
        <a:p>
          <a:r>
            <a:rPr lang="en-GB" dirty="0"/>
            <a:t>Interest Rate Decrease?</a:t>
          </a:r>
        </a:p>
      </dgm:t>
    </dgm:pt>
    <dgm:pt modelId="{E084F81D-3A24-45EE-8317-32ED877F7F32}" type="parTrans" cxnId="{0BFA6CAE-2ECE-4B47-88ED-C242B4D21D1B}">
      <dgm:prSet/>
      <dgm:spPr/>
    </dgm:pt>
    <dgm:pt modelId="{80417970-D328-483A-B844-EF8E40944D20}" type="sibTrans" cxnId="{0BFA6CAE-2ECE-4B47-88ED-C242B4D21D1B}">
      <dgm:prSet/>
      <dgm:spPr/>
    </dgm:pt>
    <dgm:pt modelId="{2040802D-F5CF-45CE-9525-1CFC643C48BB}">
      <dgm:prSet/>
      <dgm:spPr/>
      <dgm:t>
        <a:bodyPr/>
        <a:lstStyle/>
        <a:p>
          <a:r>
            <a:rPr lang="en-GB" dirty="0"/>
            <a:t>Return to savers decreases</a:t>
          </a:r>
        </a:p>
      </dgm:t>
    </dgm:pt>
    <dgm:pt modelId="{FC237E98-A8ED-4AB2-A2DB-91081B04E581}" type="parTrans" cxnId="{CA5F4EE3-41E9-4A45-935D-EBF438CE98CC}">
      <dgm:prSet/>
      <dgm:spPr/>
    </dgm:pt>
    <dgm:pt modelId="{F41540CD-30A5-42D4-8A99-A9106CBBECBB}" type="sibTrans" cxnId="{CA5F4EE3-41E9-4A45-935D-EBF438CE98CC}">
      <dgm:prSet/>
      <dgm:spPr/>
    </dgm:pt>
    <dgm:pt modelId="{DBE18982-9ED4-43DF-8640-496288375333}">
      <dgm:prSet/>
      <dgm:spPr/>
      <dgm:t>
        <a:bodyPr/>
        <a:lstStyle/>
        <a:p>
          <a:r>
            <a:rPr lang="en-GB" dirty="0"/>
            <a:t>Propensity to save decreases</a:t>
          </a:r>
        </a:p>
      </dgm:t>
    </dgm:pt>
    <dgm:pt modelId="{E83F1D4A-3404-4489-938D-7F7673487C30}" type="parTrans" cxnId="{4AEB6364-A80B-4297-825B-41E85B4ACA78}">
      <dgm:prSet/>
      <dgm:spPr/>
    </dgm:pt>
    <dgm:pt modelId="{C8A22012-18E0-42C5-B8C9-91BD863697A1}" type="sibTrans" cxnId="{4AEB6364-A80B-4297-825B-41E85B4ACA78}">
      <dgm:prSet/>
      <dgm:spPr/>
    </dgm:pt>
    <dgm:pt modelId="{04766831-309B-4E61-BCDA-5EECB83F0B94}">
      <dgm:prSet/>
      <dgm:spPr/>
      <dgm:t>
        <a:bodyPr/>
        <a:lstStyle/>
        <a:p>
          <a:r>
            <a:rPr lang="en-GB" dirty="0"/>
            <a:t>Then what happens?</a:t>
          </a:r>
        </a:p>
      </dgm:t>
    </dgm:pt>
    <dgm:pt modelId="{7ABE19A9-3242-4D32-BF9B-5F9C4889F46A}" type="parTrans" cxnId="{1C83D55C-9053-409E-96D8-3AC78ABA779D}">
      <dgm:prSet/>
      <dgm:spPr/>
    </dgm:pt>
    <dgm:pt modelId="{83E050AC-1A91-41E9-A3B2-22E8E8AFCB20}" type="sibTrans" cxnId="{1C83D55C-9053-409E-96D8-3AC78ABA779D}">
      <dgm:prSet/>
      <dgm:spPr/>
    </dgm:pt>
    <dgm:pt modelId="{92E163CC-94BE-45DE-B256-0AB032E25077}" type="pres">
      <dgm:prSet presAssocID="{DD6E00BB-9F51-45F9-9292-FDFD98756BB5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A26D7F18-26BB-429E-927A-895C2C2C34DD}" type="pres">
      <dgm:prSet presAssocID="{CE5B34D6-18FC-4912-A719-5248B37F1ED2}" presName="horFlow" presStyleCnt="0"/>
      <dgm:spPr/>
    </dgm:pt>
    <dgm:pt modelId="{51AC8A5E-9552-4AFA-AE61-8364578DD988}" type="pres">
      <dgm:prSet presAssocID="{CE5B34D6-18FC-4912-A719-5248B37F1ED2}" presName="bigChev" presStyleLbl="node1" presStyleIdx="0" presStyleCnt="4"/>
      <dgm:spPr/>
    </dgm:pt>
    <dgm:pt modelId="{F882E5DE-89D3-4433-ADA4-E1BFF6C1A412}" type="pres">
      <dgm:prSet presAssocID="{133E7020-4075-4DA6-B245-B16DD4ABEB19}" presName="parTrans" presStyleCnt="0"/>
      <dgm:spPr/>
    </dgm:pt>
    <dgm:pt modelId="{2A6205CF-DC90-4A4F-A94D-877862A3632F}" type="pres">
      <dgm:prSet presAssocID="{D83330D3-441D-4E65-8C13-1F3151A4A4AC}" presName="node" presStyleLbl="alignAccFollowNode1" presStyleIdx="0" presStyleCnt="12">
        <dgm:presLayoutVars>
          <dgm:bulletEnabled val="1"/>
        </dgm:presLayoutVars>
      </dgm:prSet>
      <dgm:spPr/>
    </dgm:pt>
    <dgm:pt modelId="{60D204C6-C35B-416D-BAE1-F3D1C836475E}" type="pres">
      <dgm:prSet presAssocID="{BF575E0F-5EDB-448B-9927-710E31F6368A}" presName="sibTrans" presStyleCnt="0"/>
      <dgm:spPr/>
    </dgm:pt>
    <dgm:pt modelId="{D776334C-5231-4ED8-863D-846081977C77}" type="pres">
      <dgm:prSet presAssocID="{F897161B-A942-4A34-8115-A12478E8C7E2}" presName="node" presStyleLbl="alignAccFollowNode1" presStyleIdx="1" presStyleCnt="12">
        <dgm:presLayoutVars>
          <dgm:bulletEnabled val="1"/>
        </dgm:presLayoutVars>
      </dgm:prSet>
      <dgm:spPr/>
    </dgm:pt>
    <dgm:pt modelId="{6AA0E4A1-5D8D-414E-B379-16EF236FF709}" type="pres">
      <dgm:prSet presAssocID="{7D6CE731-A521-4707-A91F-BD6069E8AFCA}" presName="sibTrans" presStyleCnt="0"/>
      <dgm:spPr/>
    </dgm:pt>
    <dgm:pt modelId="{E64799E2-B7BA-4B81-BA9D-ACEE2541B90A}" type="pres">
      <dgm:prSet presAssocID="{4B5CD493-6183-4F04-AB4E-16B57BC58F1F}" presName="node" presStyleLbl="alignAccFollowNode1" presStyleIdx="2" presStyleCnt="12">
        <dgm:presLayoutVars>
          <dgm:bulletEnabled val="1"/>
        </dgm:presLayoutVars>
      </dgm:prSet>
      <dgm:spPr/>
    </dgm:pt>
    <dgm:pt modelId="{0FE85AD0-872F-4C1C-BBA6-46DC2D957070}" type="pres">
      <dgm:prSet presAssocID="{CE5B34D6-18FC-4912-A719-5248B37F1ED2}" presName="vSp" presStyleCnt="0"/>
      <dgm:spPr/>
    </dgm:pt>
    <dgm:pt modelId="{3AF3B8DF-C69F-4062-BD7C-FAC4E83F593B}" type="pres">
      <dgm:prSet presAssocID="{81DAE2B4-05E6-49EB-B4FD-3F0649F39856}" presName="horFlow" presStyleCnt="0"/>
      <dgm:spPr/>
    </dgm:pt>
    <dgm:pt modelId="{FE7CDCE5-3A85-4F13-B463-7C0364BEEB1C}" type="pres">
      <dgm:prSet presAssocID="{81DAE2B4-05E6-49EB-B4FD-3F0649F39856}" presName="bigChev" presStyleLbl="node1" presStyleIdx="1" presStyleCnt="4"/>
      <dgm:spPr/>
    </dgm:pt>
    <dgm:pt modelId="{03D76750-5BBB-46ED-9029-BDE81C5573E5}" type="pres">
      <dgm:prSet presAssocID="{0F3479CF-688F-41F5-B1FB-0DE23F9FD2AB}" presName="parTrans" presStyleCnt="0"/>
      <dgm:spPr/>
    </dgm:pt>
    <dgm:pt modelId="{3FD6B4EC-70D9-4921-986E-FF500A9B34E0}" type="pres">
      <dgm:prSet presAssocID="{B0C80ECB-60C4-484E-9D06-1FF743822897}" presName="node" presStyleLbl="alignAccFollowNode1" presStyleIdx="3" presStyleCnt="12">
        <dgm:presLayoutVars>
          <dgm:bulletEnabled val="1"/>
        </dgm:presLayoutVars>
      </dgm:prSet>
      <dgm:spPr/>
    </dgm:pt>
    <dgm:pt modelId="{A6D3A3B5-3A7C-4881-BFE3-3F10927592BE}" type="pres">
      <dgm:prSet presAssocID="{24D2874A-EFEA-400A-B193-A6BB5D750CA2}" presName="sibTrans" presStyleCnt="0"/>
      <dgm:spPr/>
    </dgm:pt>
    <dgm:pt modelId="{3C504EE9-410E-47ED-9AE1-5050FBC5F6E6}" type="pres">
      <dgm:prSet presAssocID="{3D04BED2-72B2-4AD6-91B1-8CAD7C6FDD08}" presName="node" presStyleLbl="alignAccFollowNode1" presStyleIdx="4" presStyleCnt="12">
        <dgm:presLayoutVars>
          <dgm:bulletEnabled val="1"/>
        </dgm:presLayoutVars>
      </dgm:prSet>
      <dgm:spPr/>
    </dgm:pt>
    <dgm:pt modelId="{A8CF5EF1-B03C-4346-8509-E3D2ABF25878}" type="pres">
      <dgm:prSet presAssocID="{B663DA80-EF7E-48BF-B7D0-7ECA0BEA34A6}" presName="sibTrans" presStyleCnt="0"/>
      <dgm:spPr/>
    </dgm:pt>
    <dgm:pt modelId="{E0F4D136-903F-4329-AA31-20C558CF0610}" type="pres">
      <dgm:prSet presAssocID="{907A8947-E513-40CA-B153-8D396B4CFC31}" presName="node" presStyleLbl="alignAccFollowNode1" presStyleIdx="5" presStyleCnt="12">
        <dgm:presLayoutVars>
          <dgm:bulletEnabled val="1"/>
        </dgm:presLayoutVars>
      </dgm:prSet>
      <dgm:spPr/>
    </dgm:pt>
    <dgm:pt modelId="{DD2D11E9-3A7B-4BE6-A694-D156AA6FE547}" type="pres">
      <dgm:prSet presAssocID="{81DAE2B4-05E6-49EB-B4FD-3F0649F39856}" presName="vSp" presStyleCnt="0"/>
      <dgm:spPr/>
    </dgm:pt>
    <dgm:pt modelId="{EAB3A0EE-A873-471A-947F-D505E52F5872}" type="pres">
      <dgm:prSet presAssocID="{410FEFA1-52E8-46DE-8E15-147F87F49095}" presName="horFlow" presStyleCnt="0"/>
      <dgm:spPr/>
    </dgm:pt>
    <dgm:pt modelId="{37A6A423-CC0F-46D0-B05E-E70C21B5C563}" type="pres">
      <dgm:prSet presAssocID="{410FEFA1-52E8-46DE-8E15-147F87F49095}" presName="bigChev" presStyleLbl="node1" presStyleIdx="2" presStyleCnt="4"/>
      <dgm:spPr/>
    </dgm:pt>
    <dgm:pt modelId="{FC4251C0-A6B9-45E7-9EE6-4947720E3FF7}" type="pres">
      <dgm:prSet presAssocID="{54AD0F42-7033-4682-BC10-F0367C666232}" presName="parTrans" presStyleCnt="0"/>
      <dgm:spPr/>
    </dgm:pt>
    <dgm:pt modelId="{0FB2DEFB-1B6F-4D34-B436-225E8ECF7D5D}" type="pres">
      <dgm:prSet presAssocID="{1795ECB3-679A-42AC-B899-4E840CF41037}" presName="node" presStyleLbl="alignAccFollowNode1" presStyleIdx="6" presStyleCnt="12">
        <dgm:presLayoutVars>
          <dgm:bulletEnabled val="1"/>
        </dgm:presLayoutVars>
      </dgm:prSet>
      <dgm:spPr/>
    </dgm:pt>
    <dgm:pt modelId="{8D2A5EB7-16F5-4EFD-9AFD-473BCDCF73D8}" type="pres">
      <dgm:prSet presAssocID="{07C5E63E-5CC7-4B38-96C7-C776ACDC41DD}" presName="sibTrans" presStyleCnt="0"/>
      <dgm:spPr/>
    </dgm:pt>
    <dgm:pt modelId="{26ECF894-2015-40F8-8DC3-603D731AA0CB}" type="pres">
      <dgm:prSet presAssocID="{E7C2869E-E211-4994-822D-79A049A8D329}" presName="node" presStyleLbl="alignAccFollowNode1" presStyleIdx="7" presStyleCnt="12">
        <dgm:presLayoutVars>
          <dgm:bulletEnabled val="1"/>
        </dgm:presLayoutVars>
      </dgm:prSet>
      <dgm:spPr/>
    </dgm:pt>
    <dgm:pt modelId="{823A391F-124A-4256-8588-D8F9A3134458}" type="pres">
      <dgm:prSet presAssocID="{8A327F68-BAC3-4EF5-AA1C-2631CE96DC09}" presName="sibTrans" presStyleCnt="0"/>
      <dgm:spPr/>
    </dgm:pt>
    <dgm:pt modelId="{A7D54390-1857-46EE-A8BF-794F3257BDF1}" type="pres">
      <dgm:prSet presAssocID="{8D243A71-35CD-4100-A4AA-98D49AEE3999}" presName="node" presStyleLbl="alignAccFollowNode1" presStyleIdx="8" presStyleCnt="12">
        <dgm:presLayoutVars>
          <dgm:bulletEnabled val="1"/>
        </dgm:presLayoutVars>
      </dgm:prSet>
      <dgm:spPr/>
    </dgm:pt>
    <dgm:pt modelId="{114F274E-69F1-45D7-A9AB-E5E415630B21}" type="pres">
      <dgm:prSet presAssocID="{410FEFA1-52E8-46DE-8E15-147F87F49095}" presName="vSp" presStyleCnt="0"/>
      <dgm:spPr/>
    </dgm:pt>
    <dgm:pt modelId="{F9451C25-85DC-44E7-8331-8EE29CA711C9}" type="pres">
      <dgm:prSet presAssocID="{72574184-0D87-4924-A91F-85DA247FA12A}" presName="horFlow" presStyleCnt="0"/>
      <dgm:spPr/>
    </dgm:pt>
    <dgm:pt modelId="{88EE81B1-CAC6-491E-A3C3-56D80C96BC7D}" type="pres">
      <dgm:prSet presAssocID="{72574184-0D87-4924-A91F-85DA247FA12A}" presName="bigChev" presStyleLbl="node1" presStyleIdx="3" presStyleCnt="4"/>
      <dgm:spPr/>
    </dgm:pt>
    <dgm:pt modelId="{AF030C92-D707-4060-A1EB-131A3EE11A14}" type="pres">
      <dgm:prSet presAssocID="{FC237E98-A8ED-4AB2-A2DB-91081B04E581}" presName="parTrans" presStyleCnt="0"/>
      <dgm:spPr/>
    </dgm:pt>
    <dgm:pt modelId="{323C6401-F150-45AA-B1B2-3DDDB39412D3}" type="pres">
      <dgm:prSet presAssocID="{2040802D-F5CF-45CE-9525-1CFC643C48BB}" presName="node" presStyleLbl="alignAccFollowNode1" presStyleIdx="9" presStyleCnt="12">
        <dgm:presLayoutVars>
          <dgm:bulletEnabled val="1"/>
        </dgm:presLayoutVars>
      </dgm:prSet>
      <dgm:spPr/>
    </dgm:pt>
    <dgm:pt modelId="{9761BA3E-AEB0-40E4-8E67-B6604DE1AFB5}" type="pres">
      <dgm:prSet presAssocID="{F41540CD-30A5-42D4-8A99-A9106CBBECBB}" presName="sibTrans" presStyleCnt="0"/>
      <dgm:spPr/>
    </dgm:pt>
    <dgm:pt modelId="{003368DE-E9EC-4CC2-BA2B-8730D010FB11}" type="pres">
      <dgm:prSet presAssocID="{DBE18982-9ED4-43DF-8640-496288375333}" presName="node" presStyleLbl="alignAccFollowNode1" presStyleIdx="10" presStyleCnt="12">
        <dgm:presLayoutVars>
          <dgm:bulletEnabled val="1"/>
        </dgm:presLayoutVars>
      </dgm:prSet>
      <dgm:spPr/>
    </dgm:pt>
    <dgm:pt modelId="{DC73FE34-3399-4DD4-822E-854FC547F77D}" type="pres">
      <dgm:prSet presAssocID="{C8A22012-18E0-42C5-B8C9-91BD863697A1}" presName="sibTrans" presStyleCnt="0"/>
      <dgm:spPr/>
    </dgm:pt>
    <dgm:pt modelId="{A9D8F18C-7617-4323-886C-9C4C47B1F0BF}" type="pres">
      <dgm:prSet presAssocID="{04766831-309B-4E61-BCDA-5EECB83F0B94}" presName="node" presStyleLbl="alignAccFollowNode1" presStyleIdx="11" presStyleCnt="12">
        <dgm:presLayoutVars>
          <dgm:bulletEnabled val="1"/>
        </dgm:presLayoutVars>
      </dgm:prSet>
      <dgm:spPr/>
    </dgm:pt>
  </dgm:ptLst>
  <dgm:cxnLst>
    <dgm:cxn modelId="{5B6C9601-5F43-4D66-8044-C3A5DE6D0CC2}" srcId="{DD6E00BB-9F51-45F9-9292-FDFD98756BB5}" destId="{CE5B34D6-18FC-4912-A719-5248B37F1ED2}" srcOrd="0" destOrd="0" parTransId="{D80BCBE9-A9CE-4CB8-BEA2-5DADBA3EE3D5}" sibTransId="{86B3C367-2794-4801-BA5D-01CBC9307ECE}"/>
    <dgm:cxn modelId="{93DD4407-3D41-4F0D-9F91-9E2D1FDE7673}" type="presOf" srcId="{F897161B-A942-4A34-8115-A12478E8C7E2}" destId="{D776334C-5231-4ED8-863D-846081977C77}" srcOrd="0" destOrd="0" presId="urn:microsoft.com/office/officeart/2005/8/layout/lProcess3"/>
    <dgm:cxn modelId="{5A0FA90D-E1C3-49CC-A415-7E9D297814DF}" type="presOf" srcId="{4B5CD493-6183-4F04-AB4E-16B57BC58F1F}" destId="{E64799E2-B7BA-4B81-BA9D-ACEE2541B90A}" srcOrd="0" destOrd="0" presId="urn:microsoft.com/office/officeart/2005/8/layout/lProcess3"/>
    <dgm:cxn modelId="{9108AD12-B4D4-4185-9348-D6B6989970C3}" type="presOf" srcId="{1795ECB3-679A-42AC-B899-4E840CF41037}" destId="{0FB2DEFB-1B6F-4D34-B436-225E8ECF7D5D}" srcOrd="0" destOrd="0" presId="urn:microsoft.com/office/officeart/2005/8/layout/lProcess3"/>
    <dgm:cxn modelId="{5E064713-985E-456B-B81A-126980225A98}" type="presOf" srcId="{B0C80ECB-60C4-484E-9D06-1FF743822897}" destId="{3FD6B4EC-70D9-4921-986E-FF500A9B34E0}" srcOrd="0" destOrd="0" presId="urn:microsoft.com/office/officeart/2005/8/layout/lProcess3"/>
    <dgm:cxn modelId="{5661F717-4F1C-4830-A4F9-AFBBC91ED6BC}" srcId="{81DAE2B4-05E6-49EB-B4FD-3F0649F39856}" destId="{3D04BED2-72B2-4AD6-91B1-8CAD7C6FDD08}" srcOrd="1" destOrd="0" parTransId="{0D5F78C2-88A7-428D-8E0C-1540F3BE5F36}" sibTransId="{B663DA80-EF7E-48BF-B7D0-7ECA0BEA34A6}"/>
    <dgm:cxn modelId="{79CE9120-C868-4C56-B512-FFE92A202972}" type="presOf" srcId="{907A8947-E513-40CA-B153-8D396B4CFC31}" destId="{E0F4D136-903F-4329-AA31-20C558CF0610}" srcOrd="0" destOrd="0" presId="urn:microsoft.com/office/officeart/2005/8/layout/lProcess3"/>
    <dgm:cxn modelId="{D96E2026-7B18-4E7D-B12B-61122C8FF014}" srcId="{CE5B34D6-18FC-4912-A719-5248B37F1ED2}" destId="{4B5CD493-6183-4F04-AB4E-16B57BC58F1F}" srcOrd="2" destOrd="0" parTransId="{A3ABFE32-A449-41A1-AD9E-FE70079110C5}" sibTransId="{C6B08AE2-9AE0-4D94-B89F-59BE3306DABD}"/>
    <dgm:cxn modelId="{871B312F-2254-4F82-A9B6-EA2C25FF651F}" type="presOf" srcId="{2040802D-F5CF-45CE-9525-1CFC643C48BB}" destId="{323C6401-F150-45AA-B1B2-3DDDB39412D3}" srcOrd="0" destOrd="0" presId="urn:microsoft.com/office/officeart/2005/8/layout/lProcess3"/>
    <dgm:cxn modelId="{1C83D55C-9053-409E-96D8-3AC78ABA779D}" srcId="{72574184-0D87-4924-A91F-85DA247FA12A}" destId="{04766831-309B-4E61-BCDA-5EECB83F0B94}" srcOrd="2" destOrd="0" parTransId="{7ABE19A9-3242-4D32-BF9B-5F9C4889F46A}" sibTransId="{83E050AC-1A91-41E9-A3B2-22E8E8AFCB20}"/>
    <dgm:cxn modelId="{F237FE5C-01B6-4F4A-8C51-5188457838BE}" type="presOf" srcId="{72574184-0D87-4924-A91F-85DA247FA12A}" destId="{88EE81B1-CAC6-491E-A3C3-56D80C96BC7D}" srcOrd="0" destOrd="0" presId="urn:microsoft.com/office/officeart/2005/8/layout/lProcess3"/>
    <dgm:cxn modelId="{D7DA1D5E-788B-4897-9901-74E30C5B06DE}" type="presOf" srcId="{410FEFA1-52E8-46DE-8E15-147F87F49095}" destId="{37A6A423-CC0F-46D0-B05E-E70C21B5C563}" srcOrd="0" destOrd="0" presId="urn:microsoft.com/office/officeart/2005/8/layout/lProcess3"/>
    <dgm:cxn modelId="{FE4C9A5F-FE9F-4437-B2B3-1F5A49BE6D5E}" type="presOf" srcId="{DD6E00BB-9F51-45F9-9292-FDFD98756BB5}" destId="{92E163CC-94BE-45DE-B256-0AB032E25077}" srcOrd="0" destOrd="0" presId="urn:microsoft.com/office/officeart/2005/8/layout/lProcess3"/>
    <dgm:cxn modelId="{4AEB6364-A80B-4297-825B-41E85B4ACA78}" srcId="{72574184-0D87-4924-A91F-85DA247FA12A}" destId="{DBE18982-9ED4-43DF-8640-496288375333}" srcOrd="1" destOrd="0" parTransId="{E83F1D4A-3404-4489-938D-7F7673487C30}" sibTransId="{C8A22012-18E0-42C5-B8C9-91BD863697A1}"/>
    <dgm:cxn modelId="{2F88A066-805D-4982-BB86-F7C8E3C56D94}" srcId="{81DAE2B4-05E6-49EB-B4FD-3F0649F39856}" destId="{B0C80ECB-60C4-484E-9D06-1FF743822897}" srcOrd="0" destOrd="0" parTransId="{0F3479CF-688F-41F5-B1FB-0DE23F9FD2AB}" sibTransId="{24D2874A-EFEA-400A-B193-A6BB5D750CA2}"/>
    <dgm:cxn modelId="{1AAB1F77-8637-47C9-9A09-AE671D82D3A9}" srcId="{410FEFA1-52E8-46DE-8E15-147F87F49095}" destId="{E7C2869E-E211-4994-822D-79A049A8D329}" srcOrd="1" destOrd="0" parTransId="{713BE7EB-101E-4E38-A4DF-F3D809E6DB0A}" sibTransId="{8A327F68-BAC3-4EF5-AA1C-2631CE96DC09}"/>
    <dgm:cxn modelId="{CA5AA658-4641-4CE5-957C-7CBAE49606ED}" srcId="{DD6E00BB-9F51-45F9-9292-FDFD98756BB5}" destId="{81DAE2B4-05E6-49EB-B4FD-3F0649F39856}" srcOrd="1" destOrd="0" parTransId="{DC38A59B-59FC-4C69-A9B6-09927E17E943}" sibTransId="{74B033B1-465A-40BD-88A7-A640DD2A87EB}"/>
    <dgm:cxn modelId="{DC43D659-7868-42C4-849E-E1923A3B08FC}" type="presOf" srcId="{04766831-309B-4E61-BCDA-5EECB83F0B94}" destId="{A9D8F18C-7617-4323-886C-9C4C47B1F0BF}" srcOrd="0" destOrd="0" presId="urn:microsoft.com/office/officeart/2005/8/layout/lProcess3"/>
    <dgm:cxn modelId="{13AA017E-7362-49F9-8CC1-EDD23D9A2BC1}" type="presOf" srcId="{81DAE2B4-05E6-49EB-B4FD-3F0649F39856}" destId="{FE7CDCE5-3A85-4F13-B463-7C0364BEEB1C}" srcOrd="0" destOrd="0" presId="urn:microsoft.com/office/officeart/2005/8/layout/lProcess3"/>
    <dgm:cxn modelId="{F66D6A8F-617D-4581-A690-55785681BE8F}" type="presOf" srcId="{CE5B34D6-18FC-4912-A719-5248B37F1ED2}" destId="{51AC8A5E-9552-4AFA-AE61-8364578DD988}" srcOrd="0" destOrd="0" presId="urn:microsoft.com/office/officeart/2005/8/layout/lProcess3"/>
    <dgm:cxn modelId="{F435C796-BB37-4AA0-BD2C-48ADFCFC85E3}" srcId="{410FEFA1-52E8-46DE-8E15-147F87F49095}" destId="{1795ECB3-679A-42AC-B899-4E840CF41037}" srcOrd="0" destOrd="0" parTransId="{54AD0F42-7033-4682-BC10-F0367C666232}" sibTransId="{07C5E63E-5CC7-4B38-96C7-C776ACDC41DD}"/>
    <dgm:cxn modelId="{00A58297-2036-48A8-92C1-C3C3057E54E4}" srcId="{410FEFA1-52E8-46DE-8E15-147F87F49095}" destId="{8D243A71-35CD-4100-A4AA-98D49AEE3999}" srcOrd="2" destOrd="0" parTransId="{2ADD35DE-6C97-4AAC-900F-CF0FD06D3917}" sibTransId="{233CB185-7892-41A4-9944-A70474B10200}"/>
    <dgm:cxn modelId="{EACD1F98-7AD5-4A46-9C82-AE7889D2220C}" type="presOf" srcId="{E7C2869E-E211-4994-822D-79A049A8D329}" destId="{26ECF894-2015-40F8-8DC3-603D731AA0CB}" srcOrd="0" destOrd="0" presId="urn:microsoft.com/office/officeart/2005/8/layout/lProcess3"/>
    <dgm:cxn modelId="{6F4D3B9A-D2CC-4916-B2A0-757C4FB36D22}" srcId="{CE5B34D6-18FC-4912-A719-5248B37F1ED2}" destId="{F897161B-A942-4A34-8115-A12478E8C7E2}" srcOrd="1" destOrd="0" parTransId="{B7D4BAEB-14CE-4FD8-8FB6-60B7169292DF}" sibTransId="{7D6CE731-A521-4707-A91F-BD6069E8AFCA}"/>
    <dgm:cxn modelId="{1FBF13AB-CDF5-4021-BE14-549280E44AAD}" srcId="{81DAE2B4-05E6-49EB-B4FD-3F0649F39856}" destId="{907A8947-E513-40CA-B153-8D396B4CFC31}" srcOrd="2" destOrd="0" parTransId="{F262083F-ECB0-4169-B531-F45CB6E7A255}" sibTransId="{4FFFC365-0C3A-49CF-BC19-643189F76DF1}"/>
    <dgm:cxn modelId="{0BFA6CAE-2ECE-4B47-88ED-C242B4D21D1B}" srcId="{DD6E00BB-9F51-45F9-9292-FDFD98756BB5}" destId="{72574184-0D87-4924-A91F-85DA247FA12A}" srcOrd="3" destOrd="0" parTransId="{E084F81D-3A24-45EE-8317-32ED877F7F32}" sibTransId="{80417970-D328-483A-B844-EF8E40944D20}"/>
    <dgm:cxn modelId="{4B9B1DCA-9E5C-4FEF-A328-E81B622523BC}" type="presOf" srcId="{3D04BED2-72B2-4AD6-91B1-8CAD7C6FDD08}" destId="{3C504EE9-410E-47ED-9AE1-5050FBC5F6E6}" srcOrd="0" destOrd="0" presId="urn:microsoft.com/office/officeart/2005/8/layout/lProcess3"/>
    <dgm:cxn modelId="{A4742FCA-7494-4D7A-B1F4-EB636A41FD39}" type="presOf" srcId="{8D243A71-35CD-4100-A4AA-98D49AEE3999}" destId="{A7D54390-1857-46EE-A8BF-794F3257BDF1}" srcOrd="0" destOrd="0" presId="urn:microsoft.com/office/officeart/2005/8/layout/lProcess3"/>
    <dgm:cxn modelId="{CAFC67D5-A8CC-4E38-B323-D2486F1AAD4B}" type="presOf" srcId="{DBE18982-9ED4-43DF-8640-496288375333}" destId="{003368DE-E9EC-4CC2-BA2B-8730D010FB11}" srcOrd="0" destOrd="0" presId="urn:microsoft.com/office/officeart/2005/8/layout/lProcess3"/>
    <dgm:cxn modelId="{E5D706DC-9FA4-469A-8412-323FB6AED941}" type="presOf" srcId="{D83330D3-441D-4E65-8C13-1F3151A4A4AC}" destId="{2A6205CF-DC90-4A4F-A94D-877862A3632F}" srcOrd="0" destOrd="0" presId="urn:microsoft.com/office/officeart/2005/8/layout/lProcess3"/>
    <dgm:cxn modelId="{CA5F4EE3-41E9-4A45-935D-EBF438CE98CC}" srcId="{72574184-0D87-4924-A91F-85DA247FA12A}" destId="{2040802D-F5CF-45CE-9525-1CFC643C48BB}" srcOrd="0" destOrd="0" parTransId="{FC237E98-A8ED-4AB2-A2DB-91081B04E581}" sibTransId="{F41540CD-30A5-42D4-8A99-A9106CBBECBB}"/>
    <dgm:cxn modelId="{869649E6-941B-45FA-978F-860C65624637}" srcId="{DD6E00BB-9F51-45F9-9292-FDFD98756BB5}" destId="{410FEFA1-52E8-46DE-8E15-147F87F49095}" srcOrd="2" destOrd="0" parTransId="{9FA8D4A8-BDD5-4A94-B40D-B8738E6A302C}" sibTransId="{309E65AC-8103-4EA2-B213-971433E56F6F}"/>
    <dgm:cxn modelId="{8ECA13F7-0632-4742-A48A-547ADE729AA5}" srcId="{CE5B34D6-18FC-4912-A719-5248B37F1ED2}" destId="{D83330D3-441D-4E65-8C13-1F3151A4A4AC}" srcOrd="0" destOrd="0" parTransId="{133E7020-4075-4DA6-B245-B16DD4ABEB19}" sibTransId="{BF575E0F-5EDB-448B-9927-710E31F6368A}"/>
    <dgm:cxn modelId="{BC9C5624-7356-4228-A635-DE5539292EB5}" type="presParOf" srcId="{92E163CC-94BE-45DE-B256-0AB032E25077}" destId="{A26D7F18-26BB-429E-927A-895C2C2C34DD}" srcOrd="0" destOrd="0" presId="urn:microsoft.com/office/officeart/2005/8/layout/lProcess3"/>
    <dgm:cxn modelId="{8389B1C6-7D00-4885-8854-89CD640A313D}" type="presParOf" srcId="{A26D7F18-26BB-429E-927A-895C2C2C34DD}" destId="{51AC8A5E-9552-4AFA-AE61-8364578DD988}" srcOrd="0" destOrd="0" presId="urn:microsoft.com/office/officeart/2005/8/layout/lProcess3"/>
    <dgm:cxn modelId="{F1E18BF1-8012-4635-98EE-518A2B23D105}" type="presParOf" srcId="{A26D7F18-26BB-429E-927A-895C2C2C34DD}" destId="{F882E5DE-89D3-4433-ADA4-E1BFF6C1A412}" srcOrd="1" destOrd="0" presId="urn:microsoft.com/office/officeart/2005/8/layout/lProcess3"/>
    <dgm:cxn modelId="{206144B9-9C78-4412-ACCF-B477ED3D0923}" type="presParOf" srcId="{A26D7F18-26BB-429E-927A-895C2C2C34DD}" destId="{2A6205CF-DC90-4A4F-A94D-877862A3632F}" srcOrd="2" destOrd="0" presId="urn:microsoft.com/office/officeart/2005/8/layout/lProcess3"/>
    <dgm:cxn modelId="{BA16DD30-0B5A-43CA-A5C4-66A0D1E12A2E}" type="presParOf" srcId="{A26D7F18-26BB-429E-927A-895C2C2C34DD}" destId="{60D204C6-C35B-416D-BAE1-F3D1C836475E}" srcOrd="3" destOrd="0" presId="urn:microsoft.com/office/officeart/2005/8/layout/lProcess3"/>
    <dgm:cxn modelId="{7667FC99-7676-4134-9528-30B30438E287}" type="presParOf" srcId="{A26D7F18-26BB-429E-927A-895C2C2C34DD}" destId="{D776334C-5231-4ED8-863D-846081977C77}" srcOrd="4" destOrd="0" presId="urn:microsoft.com/office/officeart/2005/8/layout/lProcess3"/>
    <dgm:cxn modelId="{EF04FAC2-A744-4390-B7A8-1D6C25710DCC}" type="presParOf" srcId="{A26D7F18-26BB-429E-927A-895C2C2C34DD}" destId="{6AA0E4A1-5D8D-414E-B379-16EF236FF709}" srcOrd="5" destOrd="0" presId="urn:microsoft.com/office/officeart/2005/8/layout/lProcess3"/>
    <dgm:cxn modelId="{532CAFB8-2515-4BC7-AB7C-0A020C550C50}" type="presParOf" srcId="{A26D7F18-26BB-429E-927A-895C2C2C34DD}" destId="{E64799E2-B7BA-4B81-BA9D-ACEE2541B90A}" srcOrd="6" destOrd="0" presId="urn:microsoft.com/office/officeart/2005/8/layout/lProcess3"/>
    <dgm:cxn modelId="{32FD4966-4B0B-4C56-B6B5-F3FB827863B5}" type="presParOf" srcId="{92E163CC-94BE-45DE-B256-0AB032E25077}" destId="{0FE85AD0-872F-4C1C-BBA6-46DC2D957070}" srcOrd="1" destOrd="0" presId="urn:microsoft.com/office/officeart/2005/8/layout/lProcess3"/>
    <dgm:cxn modelId="{64989CDB-E34C-4017-BFD7-CAD3BE401C2C}" type="presParOf" srcId="{92E163CC-94BE-45DE-B256-0AB032E25077}" destId="{3AF3B8DF-C69F-4062-BD7C-FAC4E83F593B}" srcOrd="2" destOrd="0" presId="urn:microsoft.com/office/officeart/2005/8/layout/lProcess3"/>
    <dgm:cxn modelId="{484DBB8D-D619-4097-BFBA-AAE73CCB5661}" type="presParOf" srcId="{3AF3B8DF-C69F-4062-BD7C-FAC4E83F593B}" destId="{FE7CDCE5-3A85-4F13-B463-7C0364BEEB1C}" srcOrd="0" destOrd="0" presId="urn:microsoft.com/office/officeart/2005/8/layout/lProcess3"/>
    <dgm:cxn modelId="{AF696657-FD06-41B4-BC2F-34A2B357A888}" type="presParOf" srcId="{3AF3B8DF-C69F-4062-BD7C-FAC4E83F593B}" destId="{03D76750-5BBB-46ED-9029-BDE81C5573E5}" srcOrd="1" destOrd="0" presId="urn:microsoft.com/office/officeart/2005/8/layout/lProcess3"/>
    <dgm:cxn modelId="{EF1C96B7-BDDE-405F-8074-D9CD5AA0D3B8}" type="presParOf" srcId="{3AF3B8DF-C69F-4062-BD7C-FAC4E83F593B}" destId="{3FD6B4EC-70D9-4921-986E-FF500A9B34E0}" srcOrd="2" destOrd="0" presId="urn:microsoft.com/office/officeart/2005/8/layout/lProcess3"/>
    <dgm:cxn modelId="{0613E09C-E6CA-4444-8F23-AE6AF7FCB9C4}" type="presParOf" srcId="{3AF3B8DF-C69F-4062-BD7C-FAC4E83F593B}" destId="{A6D3A3B5-3A7C-4881-BFE3-3F10927592BE}" srcOrd="3" destOrd="0" presId="urn:microsoft.com/office/officeart/2005/8/layout/lProcess3"/>
    <dgm:cxn modelId="{37756D7B-E6EE-42F7-B914-1C548877E2EE}" type="presParOf" srcId="{3AF3B8DF-C69F-4062-BD7C-FAC4E83F593B}" destId="{3C504EE9-410E-47ED-9AE1-5050FBC5F6E6}" srcOrd="4" destOrd="0" presId="urn:microsoft.com/office/officeart/2005/8/layout/lProcess3"/>
    <dgm:cxn modelId="{87DB15E3-DCBB-475E-A46E-797763C78455}" type="presParOf" srcId="{3AF3B8DF-C69F-4062-BD7C-FAC4E83F593B}" destId="{A8CF5EF1-B03C-4346-8509-E3D2ABF25878}" srcOrd="5" destOrd="0" presId="urn:microsoft.com/office/officeart/2005/8/layout/lProcess3"/>
    <dgm:cxn modelId="{58F967F9-40DD-43CC-B3AD-42008196E811}" type="presParOf" srcId="{3AF3B8DF-C69F-4062-BD7C-FAC4E83F593B}" destId="{E0F4D136-903F-4329-AA31-20C558CF0610}" srcOrd="6" destOrd="0" presId="urn:microsoft.com/office/officeart/2005/8/layout/lProcess3"/>
    <dgm:cxn modelId="{649AAAE6-583D-4FE3-BE7A-272EE551AE36}" type="presParOf" srcId="{92E163CC-94BE-45DE-B256-0AB032E25077}" destId="{DD2D11E9-3A7B-4BE6-A694-D156AA6FE547}" srcOrd="3" destOrd="0" presId="urn:microsoft.com/office/officeart/2005/8/layout/lProcess3"/>
    <dgm:cxn modelId="{4B994D98-0E59-49D0-9499-8D5B37FD834A}" type="presParOf" srcId="{92E163CC-94BE-45DE-B256-0AB032E25077}" destId="{EAB3A0EE-A873-471A-947F-D505E52F5872}" srcOrd="4" destOrd="0" presId="urn:microsoft.com/office/officeart/2005/8/layout/lProcess3"/>
    <dgm:cxn modelId="{F98EEBDE-C740-4FC4-88C2-5A5A19C01291}" type="presParOf" srcId="{EAB3A0EE-A873-471A-947F-D505E52F5872}" destId="{37A6A423-CC0F-46D0-B05E-E70C21B5C563}" srcOrd="0" destOrd="0" presId="urn:microsoft.com/office/officeart/2005/8/layout/lProcess3"/>
    <dgm:cxn modelId="{10C5FFF3-072E-4FD8-A720-986E70180EB5}" type="presParOf" srcId="{EAB3A0EE-A873-471A-947F-D505E52F5872}" destId="{FC4251C0-A6B9-45E7-9EE6-4947720E3FF7}" srcOrd="1" destOrd="0" presId="urn:microsoft.com/office/officeart/2005/8/layout/lProcess3"/>
    <dgm:cxn modelId="{B043C56E-3A9A-4131-9815-D794575FA21A}" type="presParOf" srcId="{EAB3A0EE-A873-471A-947F-D505E52F5872}" destId="{0FB2DEFB-1B6F-4D34-B436-225E8ECF7D5D}" srcOrd="2" destOrd="0" presId="urn:microsoft.com/office/officeart/2005/8/layout/lProcess3"/>
    <dgm:cxn modelId="{78CF42DC-7EDB-4FA3-89B1-32D06C682A69}" type="presParOf" srcId="{EAB3A0EE-A873-471A-947F-D505E52F5872}" destId="{8D2A5EB7-16F5-4EFD-9AFD-473BCDCF73D8}" srcOrd="3" destOrd="0" presId="urn:microsoft.com/office/officeart/2005/8/layout/lProcess3"/>
    <dgm:cxn modelId="{F9DC2050-0559-4625-97D5-A2086D7382AE}" type="presParOf" srcId="{EAB3A0EE-A873-471A-947F-D505E52F5872}" destId="{26ECF894-2015-40F8-8DC3-603D731AA0CB}" srcOrd="4" destOrd="0" presId="urn:microsoft.com/office/officeart/2005/8/layout/lProcess3"/>
    <dgm:cxn modelId="{E7A21375-6347-4F33-BA35-3537F87CFE22}" type="presParOf" srcId="{EAB3A0EE-A873-471A-947F-D505E52F5872}" destId="{823A391F-124A-4256-8588-D8F9A3134458}" srcOrd="5" destOrd="0" presId="urn:microsoft.com/office/officeart/2005/8/layout/lProcess3"/>
    <dgm:cxn modelId="{1CD17304-E5A1-4E35-AE92-AD3BC64602A5}" type="presParOf" srcId="{EAB3A0EE-A873-471A-947F-D505E52F5872}" destId="{A7D54390-1857-46EE-A8BF-794F3257BDF1}" srcOrd="6" destOrd="0" presId="urn:microsoft.com/office/officeart/2005/8/layout/lProcess3"/>
    <dgm:cxn modelId="{606AD72F-6B0C-48C4-9CB3-A0615A7BC629}" type="presParOf" srcId="{92E163CC-94BE-45DE-B256-0AB032E25077}" destId="{114F274E-69F1-45D7-A9AB-E5E415630B21}" srcOrd="5" destOrd="0" presId="urn:microsoft.com/office/officeart/2005/8/layout/lProcess3"/>
    <dgm:cxn modelId="{47390580-A959-47B9-AC56-871849479397}" type="presParOf" srcId="{92E163CC-94BE-45DE-B256-0AB032E25077}" destId="{F9451C25-85DC-44E7-8331-8EE29CA711C9}" srcOrd="6" destOrd="0" presId="urn:microsoft.com/office/officeart/2005/8/layout/lProcess3"/>
    <dgm:cxn modelId="{01948535-2F4D-4AAE-BDB0-BB00BA126EDB}" type="presParOf" srcId="{F9451C25-85DC-44E7-8331-8EE29CA711C9}" destId="{88EE81B1-CAC6-491E-A3C3-56D80C96BC7D}" srcOrd="0" destOrd="0" presId="urn:microsoft.com/office/officeart/2005/8/layout/lProcess3"/>
    <dgm:cxn modelId="{7A39B136-5EEC-4522-81E5-9F018144BEB1}" type="presParOf" srcId="{F9451C25-85DC-44E7-8331-8EE29CA711C9}" destId="{AF030C92-D707-4060-A1EB-131A3EE11A14}" srcOrd="1" destOrd="0" presId="urn:microsoft.com/office/officeart/2005/8/layout/lProcess3"/>
    <dgm:cxn modelId="{1C829507-14E8-4F0D-B315-B9E54ACD5463}" type="presParOf" srcId="{F9451C25-85DC-44E7-8331-8EE29CA711C9}" destId="{323C6401-F150-45AA-B1B2-3DDDB39412D3}" srcOrd="2" destOrd="0" presId="urn:microsoft.com/office/officeart/2005/8/layout/lProcess3"/>
    <dgm:cxn modelId="{D88A040B-A424-4905-AD27-EE8FF1981BC7}" type="presParOf" srcId="{F9451C25-85DC-44E7-8331-8EE29CA711C9}" destId="{9761BA3E-AEB0-40E4-8E67-B6604DE1AFB5}" srcOrd="3" destOrd="0" presId="urn:microsoft.com/office/officeart/2005/8/layout/lProcess3"/>
    <dgm:cxn modelId="{97B3EAF7-D8AE-45E0-8EF8-85AB1831E8C5}" type="presParOf" srcId="{F9451C25-85DC-44E7-8331-8EE29CA711C9}" destId="{003368DE-E9EC-4CC2-BA2B-8730D010FB11}" srcOrd="4" destOrd="0" presId="urn:microsoft.com/office/officeart/2005/8/layout/lProcess3"/>
    <dgm:cxn modelId="{671F0E37-3AAB-4059-B398-27892855C55C}" type="presParOf" srcId="{F9451C25-85DC-44E7-8331-8EE29CA711C9}" destId="{DC73FE34-3399-4DD4-822E-854FC547F77D}" srcOrd="5" destOrd="0" presId="urn:microsoft.com/office/officeart/2005/8/layout/lProcess3"/>
    <dgm:cxn modelId="{54977D3A-C279-4C7C-B8D8-9F8DCC51F68F}" type="presParOf" srcId="{F9451C25-85DC-44E7-8331-8EE29CA711C9}" destId="{A9D8F18C-7617-4323-886C-9C4C47B1F0BF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AC8A5E-9552-4AFA-AE61-8364578DD988}">
      <dsp:nvSpPr>
        <dsp:cNvPr id="0" name=""/>
        <dsp:cNvSpPr/>
      </dsp:nvSpPr>
      <dsp:spPr>
        <a:xfrm>
          <a:off x="111949" y="211"/>
          <a:ext cx="2559694" cy="102387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Interest Rate Increase?</a:t>
          </a:r>
        </a:p>
      </dsp:txBody>
      <dsp:txXfrm>
        <a:off x="623888" y="211"/>
        <a:ext cx="1535817" cy="1023877"/>
      </dsp:txXfrm>
    </dsp:sp>
    <dsp:sp modelId="{2A6205CF-DC90-4A4F-A94D-877862A3632F}">
      <dsp:nvSpPr>
        <dsp:cNvPr id="0" name=""/>
        <dsp:cNvSpPr/>
      </dsp:nvSpPr>
      <dsp:spPr>
        <a:xfrm>
          <a:off x="2338883" y="87240"/>
          <a:ext cx="2124546" cy="849818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Cost of borrowing increases</a:t>
          </a:r>
        </a:p>
      </dsp:txBody>
      <dsp:txXfrm>
        <a:off x="2763792" y="87240"/>
        <a:ext cx="1274728" cy="849818"/>
      </dsp:txXfrm>
    </dsp:sp>
    <dsp:sp modelId="{D776334C-5231-4ED8-863D-846081977C77}">
      <dsp:nvSpPr>
        <dsp:cNvPr id="0" name=""/>
        <dsp:cNvSpPr/>
      </dsp:nvSpPr>
      <dsp:spPr>
        <a:xfrm>
          <a:off x="4165993" y="87240"/>
          <a:ext cx="2124546" cy="849818"/>
        </a:xfrm>
        <a:prstGeom prst="chevron">
          <a:avLst/>
        </a:prstGeom>
        <a:solidFill>
          <a:schemeClr val="accent3">
            <a:tint val="40000"/>
            <a:alpha val="90000"/>
            <a:hueOff val="974259"/>
            <a:satOff val="-1254"/>
            <a:lumOff val="-98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974259"/>
              <a:satOff val="-1254"/>
              <a:lumOff val="-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Business’ costs increase</a:t>
          </a:r>
        </a:p>
      </dsp:txBody>
      <dsp:txXfrm>
        <a:off x="4590902" y="87240"/>
        <a:ext cx="1274728" cy="849818"/>
      </dsp:txXfrm>
    </dsp:sp>
    <dsp:sp modelId="{E64799E2-B7BA-4B81-BA9D-ACEE2541B90A}">
      <dsp:nvSpPr>
        <dsp:cNvPr id="0" name=""/>
        <dsp:cNvSpPr/>
      </dsp:nvSpPr>
      <dsp:spPr>
        <a:xfrm>
          <a:off x="5993104" y="87240"/>
          <a:ext cx="2124546" cy="849818"/>
        </a:xfrm>
        <a:prstGeom prst="chevron">
          <a:avLst/>
        </a:prstGeom>
        <a:solidFill>
          <a:schemeClr val="accent3">
            <a:tint val="40000"/>
            <a:alpha val="90000"/>
            <a:hueOff val="1948519"/>
            <a:satOff val="-2508"/>
            <a:lumOff val="-19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948519"/>
              <a:satOff val="-2508"/>
              <a:lumOff val="-1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Then what happens?</a:t>
          </a:r>
        </a:p>
      </dsp:txBody>
      <dsp:txXfrm>
        <a:off x="6418013" y="87240"/>
        <a:ext cx="1274728" cy="849818"/>
      </dsp:txXfrm>
    </dsp:sp>
    <dsp:sp modelId="{FE7CDCE5-3A85-4F13-B463-7C0364BEEB1C}">
      <dsp:nvSpPr>
        <dsp:cNvPr id="0" name=""/>
        <dsp:cNvSpPr/>
      </dsp:nvSpPr>
      <dsp:spPr>
        <a:xfrm>
          <a:off x="111949" y="1167432"/>
          <a:ext cx="2559694" cy="1023877"/>
        </a:xfrm>
        <a:prstGeom prst="chevron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Interest Rate Increase?</a:t>
          </a:r>
        </a:p>
      </dsp:txBody>
      <dsp:txXfrm>
        <a:off x="623888" y="1167432"/>
        <a:ext cx="1535817" cy="1023877"/>
      </dsp:txXfrm>
    </dsp:sp>
    <dsp:sp modelId="{3FD6B4EC-70D9-4921-986E-FF500A9B34E0}">
      <dsp:nvSpPr>
        <dsp:cNvPr id="0" name=""/>
        <dsp:cNvSpPr/>
      </dsp:nvSpPr>
      <dsp:spPr>
        <a:xfrm>
          <a:off x="2338883" y="1254461"/>
          <a:ext cx="2124546" cy="849818"/>
        </a:xfrm>
        <a:prstGeom prst="chevron">
          <a:avLst/>
        </a:prstGeom>
        <a:solidFill>
          <a:schemeClr val="accent3">
            <a:tint val="40000"/>
            <a:alpha val="90000"/>
            <a:hueOff val="2922778"/>
            <a:satOff val="-3762"/>
            <a:lumOff val="-293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2922778"/>
              <a:satOff val="-3762"/>
              <a:lumOff val="-29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Return to savers increases</a:t>
          </a:r>
        </a:p>
      </dsp:txBody>
      <dsp:txXfrm>
        <a:off x="2763792" y="1254461"/>
        <a:ext cx="1274728" cy="849818"/>
      </dsp:txXfrm>
    </dsp:sp>
    <dsp:sp modelId="{3C504EE9-410E-47ED-9AE1-5050FBC5F6E6}">
      <dsp:nvSpPr>
        <dsp:cNvPr id="0" name=""/>
        <dsp:cNvSpPr/>
      </dsp:nvSpPr>
      <dsp:spPr>
        <a:xfrm>
          <a:off x="4165993" y="1254461"/>
          <a:ext cx="2124546" cy="849818"/>
        </a:xfrm>
        <a:prstGeom prst="chevron">
          <a:avLst/>
        </a:prstGeom>
        <a:solidFill>
          <a:schemeClr val="accent3">
            <a:tint val="40000"/>
            <a:alpha val="90000"/>
            <a:hueOff val="3897038"/>
            <a:satOff val="-5016"/>
            <a:lumOff val="-391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3897038"/>
              <a:satOff val="-5016"/>
              <a:lumOff val="-3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Propensity to save increases</a:t>
          </a:r>
        </a:p>
      </dsp:txBody>
      <dsp:txXfrm>
        <a:off x="4590902" y="1254461"/>
        <a:ext cx="1274728" cy="849818"/>
      </dsp:txXfrm>
    </dsp:sp>
    <dsp:sp modelId="{E0F4D136-903F-4329-AA31-20C558CF0610}">
      <dsp:nvSpPr>
        <dsp:cNvPr id="0" name=""/>
        <dsp:cNvSpPr/>
      </dsp:nvSpPr>
      <dsp:spPr>
        <a:xfrm>
          <a:off x="5993104" y="1254461"/>
          <a:ext cx="2124546" cy="849818"/>
        </a:xfrm>
        <a:prstGeom prst="chevron">
          <a:avLst/>
        </a:prstGeom>
        <a:solidFill>
          <a:schemeClr val="accent3">
            <a:tint val="40000"/>
            <a:alpha val="90000"/>
            <a:hueOff val="4871297"/>
            <a:satOff val="-6270"/>
            <a:lumOff val="-489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4871297"/>
              <a:satOff val="-6270"/>
              <a:lumOff val="-4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Then what happens?</a:t>
          </a:r>
        </a:p>
      </dsp:txBody>
      <dsp:txXfrm>
        <a:off x="6418013" y="1254461"/>
        <a:ext cx="1274728" cy="849818"/>
      </dsp:txXfrm>
    </dsp:sp>
    <dsp:sp modelId="{37A6A423-CC0F-46D0-B05E-E70C21B5C563}">
      <dsp:nvSpPr>
        <dsp:cNvPr id="0" name=""/>
        <dsp:cNvSpPr/>
      </dsp:nvSpPr>
      <dsp:spPr>
        <a:xfrm>
          <a:off x="111949" y="2334652"/>
          <a:ext cx="2559694" cy="1023877"/>
        </a:xfrm>
        <a:prstGeom prst="chevron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Interest Rate Decrease?</a:t>
          </a:r>
        </a:p>
      </dsp:txBody>
      <dsp:txXfrm>
        <a:off x="623888" y="2334652"/>
        <a:ext cx="1535817" cy="1023877"/>
      </dsp:txXfrm>
    </dsp:sp>
    <dsp:sp modelId="{0FB2DEFB-1B6F-4D34-B436-225E8ECF7D5D}">
      <dsp:nvSpPr>
        <dsp:cNvPr id="0" name=""/>
        <dsp:cNvSpPr/>
      </dsp:nvSpPr>
      <dsp:spPr>
        <a:xfrm>
          <a:off x="2338883" y="2421682"/>
          <a:ext cx="2124546" cy="849818"/>
        </a:xfrm>
        <a:prstGeom prst="chevron">
          <a:avLst/>
        </a:prstGeom>
        <a:solidFill>
          <a:schemeClr val="accent3">
            <a:tint val="40000"/>
            <a:alpha val="90000"/>
            <a:hueOff val="5845556"/>
            <a:satOff val="-7523"/>
            <a:lumOff val="-586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5845556"/>
              <a:satOff val="-7523"/>
              <a:lumOff val="-5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Cost of borrowing decreases</a:t>
          </a:r>
        </a:p>
      </dsp:txBody>
      <dsp:txXfrm>
        <a:off x="2763792" y="2421682"/>
        <a:ext cx="1274728" cy="849818"/>
      </dsp:txXfrm>
    </dsp:sp>
    <dsp:sp modelId="{26ECF894-2015-40F8-8DC3-603D731AA0CB}">
      <dsp:nvSpPr>
        <dsp:cNvPr id="0" name=""/>
        <dsp:cNvSpPr/>
      </dsp:nvSpPr>
      <dsp:spPr>
        <a:xfrm>
          <a:off x="4165993" y="2421682"/>
          <a:ext cx="2124546" cy="849818"/>
        </a:xfrm>
        <a:prstGeom prst="chevron">
          <a:avLst/>
        </a:prstGeom>
        <a:solidFill>
          <a:schemeClr val="accent3">
            <a:tint val="40000"/>
            <a:alpha val="90000"/>
            <a:hueOff val="6819816"/>
            <a:satOff val="-8777"/>
            <a:lumOff val="-684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6819816"/>
              <a:satOff val="-8777"/>
              <a:lumOff val="-6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Business’ costs decrease</a:t>
          </a:r>
        </a:p>
      </dsp:txBody>
      <dsp:txXfrm>
        <a:off x="4590902" y="2421682"/>
        <a:ext cx="1274728" cy="849818"/>
      </dsp:txXfrm>
    </dsp:sp>
    <dsp:sp modelId="{A7D54390-1857-46EE-A8BF-794F3257BDF1}">
      <dsp:nvSpPr>
        <dsp:cNvPr id="0" name=""/>
        <dsp:cNvSpPr/>
      </dsp:nvSpPr>
      <dsp:spPr>
        <a:xfrm>
          <a:off x="5993104" y="2421682"/>
          <a:ext cx="2124546" cy="849818"/>
        </a:xfrm>
        <a:prstGeom prst="chevron">
          <a:avLst/>
        </a:prstGeom>
        <a:solidFill>
          <a:schemeClr val="accent3">
            <a:tint val="40000"/>
            <a:alpha val="90000"/>
            <a:hueOff val="7794076"/>
            <a:satOff val="-10031"/>
            <a:lumOff val="-782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7794076"/>
              <a:satOff val="-10031"/>
              <a:lumOff val="-7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Then what happens?</a:t>
          </a:r>
        </a:p>
      </dsp:txBody>
      <dsp:txXfrm>
        <a:off x="6418013" y="2421682"/>
        <a:ext cx="1274728" cy="849818"/>
      </dsp:txXfrm>
    </dsp:sp>
    <dsp:sp modelId="{88EE81B1-CAC6-491E-A3C3-56D80C96BC7D}">
      <dsp:nvSpPr>
        <dsp:cNvPr id="0" name=""/>
        <dsp:cNvSpPr/>
      </dsp:nvSpPr>
      <dsp:spPr>
        <a:xfrm>
          <a:off x="111949" y="3501873"/>
          <a:ext cx="2559694" cy="1023877"/>
        </a:xfrm>
        <a:prstGeom prst="chevron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Interest Rate Decrease?</a:t>
          </a:r>
        </a:p>
      </dsp:txBody>
      <dsp:txXfrm>
        <a:off x="623888" y="3501873"/>
        <a:ext cx="1535817" cy="1023877"/>
      </dsp:txXfrm>
    </dsp:sp>
    <dsp:sp modelId="{323C6401-F150-45AA-B1B2-3DDDB39412D3}">
      <dsp:nvSpPr>
        <dsp:cNvPr id="0" name=""/>
        <dsp:cNvSpPr/>
      </dsp:nvSpPr>
      <dsp:spPr>
        <a:xfrm>
          <a:off x="2338883" y="3588903"/>
          <a:ext cx="2124546" cy="849818"/>
        </a:xfrm>
        <a:prstGeom prst="chevron">
          <a:avLst/>
        </a:prstGeom>
        <a:solidFill>
          <a:schemeClr val="accent3">
            <a:tint val="40000"/>
            <a:alpha val="90000"/>
            <a:hueOff val="8768335"/>
            <a:satOff val="-11285"/>
            <a:lumOff val="-88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8768335"/>
              <a:satOff val="-11285"/>
              <a:lumOff val="-8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Return to savers decreases</a:t>
          </a:r>
        </a:p>
      </dsp:txBody>
      <dsp:txXfrm>
        <a:off x="2763792" y="3588903"/>
        <a:ext cx="1274728" cy="849818"/>
      </dsp:txXfrm>
    </dsp:sp>
    <dsp:sp modelId="{003368DE-E9EC-4CC2-BA2B-8730D010FB11}">
      <dsp:nvSpPr>
        <dsp:cNvPr id="0" name=""/>
        <dsp:cNvSpPr/>
      </dsp:nvSpPr>
      <dsp:spPr>
        <a:xfrm>
          <a:off x="4165993" y="3588903"/>
          <a:ext cx="2124546" cy="849818"/>
        </a:xfrm>
        <a:prstGeom prst="chevron">
          <a:avLst/>
        </a:prstGeom>
        <a:solidFill>
          <a:schemeClr val="accent3">
            <a:tint val="40000"/>
            <a:alpha val="90000"/>
            <a:hueOff val="9742594"/>
            <a:satOff val="-12539"/>
            <a:lumOff val="-977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9742594"/>
              <a:satOff val="-12539"/>
              <a:lumOff val="-9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Propensity to save decreases</a:t>
          </a:r>
        </a:p>
      </dsp:txBody>
      <dsp:txXfrm>
        <a:off x="4590902" y="3588903"/>
        <a:ext cx="1274728" cy="849818"/>
      </dsp:txXfrm>
    </dsp:sp>
    <dsp:sp modelId="{A9D8F18C-7617-4323-886C-9C4C47B1F0BF}">
      <dsp:nvSpPr>
        <dsp:cNvPr id="0" name=""/>
        <dsp:cNvSpPr/>
      </dsp:nvSpPr>
      <dsp:spPr>
        <a:xfrm>
          <a:off x="5993104" y="3588903"/>
          <a:ext cx="2124546" cy="849818"/>
        </a:xfrm>
        <a:prstGeom prst="chevron">
          <a:avLst/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Then what happens?</a:t>
          </a:r>
        </a:p>
      </dsp:txBody>
      <dsp:txXfrm>
        <a:off x="6418013" y="3588903"/>
        <a:ext cx="1274728" cy="8498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28502-0D23-41AB-9247-9C0EA3CC3F27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B2F36-AAA4-4DB0-9F85-AF165E1834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751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21C-CA3E-4F8E-AB50-CFE5ED06314A}" type="datetimeFigureOut">
              <a:rPr lang="en-GB" smtClean="0"/>
              <a:pPr/>
              <a:t>15/01/2021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502D-1719-46D4-991B-D290C3803A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21C-CA3E-4F8E-AB50-CFE5ED06314A}" type="datetimeFigureOut">
              <a:rPr lang="en-GB" smtClean="0"/>
              <a:pPr/>
              <a:t>15/01/2021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502D-1719-46D4-991B-D290C3803A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21C-CA3E-4F8E-AB50-CFE5ED06314A}" type="datetimeFigureOut">
              <a:rPr lang="en-GB" smtClean="0"/>
              <a:pPr/>
              <a:t>15/01/2021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502D-1719-46D4-991B-D290C3803A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21C-CA3E-4F8E-AB50-CFE5ED06314A}" type="datetimeFigureOut">
              <a:rPr lang="en-GB" smtClean="0"/>
              <a:pPr/>
              <a:t>15/01/2021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502D-1719-46D4-991B-D290C3803A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21C-CA3E-4F8E-AB50-CFE5ED06314A}" type="datetimeFigureOut">
              <a:rPr lang="en-GB" smtClean="0"/>
              <a:pPr/>
              <a:t>15/01/2021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502D-1719-46D4-991B-D290C3803A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21C-CA3E-4F8E-AB50-CFE5ED06314A}" type="datetimeFigureOut">
              <a:rPr lang="en-GB" smtClean="0"/>
              <a:pPr/>
              <a:t>15/01/2021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502D-1719-46D4-991B-D290C3803A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21C-CA3E-4F8E-AB50-CFE5ED06314A}" type="datetimeFigureOut">
              <a:rPr lang="en-GB" smtClean="0"/>
              <a:pPr/>
              <a:t>15/01/2021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502D-1719-46D4-991B-D290C3803A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21C-CA3E-4F8E-AB50-CFE5ED06314A}" type="datetimeFigureOut">
              <a:rPr lang="en-GB" smtClean="0"/>
              <a:pPr/>
              <a:t>15/01/2021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502D-1719-46D4-991B-D290C3803A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21C-CA3E-4F8E-AB50-CFE5ED06314A}" type="datetimeFigureOut">
              <a:rPr lang="en-GB" smtClean="0"/>
              <a:pPr/>
              <a:t>15/01/2021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502D-1719-46D4-991B-D290C3803A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21C-CA3E-4F8E-AB50-CFE5ED06314A}" type="datetimeFigureOut">
              <a:rPr lang="en-GB" smtClean="0"/>
              <a:pPr/>
              <a:t>15/01/2021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502D-1719-46D4-991B-D290C3803A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21C-CA3E-4F8E-AB50-CFE5ED06314A}" type="datetimeFigureOut">
              <a:rPr lang="en-GB" smtClean="0"/>
              <a:pPr/>
              <a:t>15/01/2021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502D-1719-46D4-991B-D290C3803A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9021C-CA3E-4F8E-AB50-CFE5ED06314A}" type="datetimeFigureOut">
              <a:rPr lang="en-GB" smtClean="0"/>
              <a:pPr/>
              <a:t>15/01/2021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9502D-1719-46D4-991B-D290C3803A3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isismoney.co.uk/money/mortgageshome/article-1633415/Mortgage-calculator-How-I-afford-borrow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news/business-11013715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Macro Economics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Impact on Business of movements in </a:t>
            </a:r>
            <a:r>
              <a:rPr lang="en-GB" sz="4000" dirty="0"/>
              <a:t>INTEREST RATES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Base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/>
              <a:t>Recognise this place?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The Monetary Policy Committee of the Bank of England meet each month to decide the base rate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</p:txBody>
      </p:sp>
      <p:pic>
        <p:nvPicPr>
          <p:cNvPr id="4" name="Picture 3" descr="Bank of Engla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2348880"/>
            <a:ext cx="3878428" cy="26044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Base Rate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99592" y="4797152"/>
            <a:ext cx="684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Banks borrow money supplied from the Bank of England. Banks will therefore set their interest rates in line with the base rate.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49279C9-9148-4383-9B83-A72CD3CE29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6560" y="1434681"/>
            <a:ext cx="4706823" cy="305943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the impact of a change in interest rate?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>
                <a:hlinkClick r:id="rId2"/>
              </a:rPr>
              <a:t>http://www.thisismoney.co.uk/money/mortgageshome/article-1633415/Mortgage-calculator-How-I-afford-borrow.html</a:t>
            </a: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Impact of Interest Rates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Monetary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dirty="0"/>
              <a:t>This involves the use of INTEREST RATES, led by the base rate, to:</a:t>
            </a:r>
          </a:p>
          <a:p>
            <a:r>
              <a:rPr lang="en-GB" dirty="0"/>
              <a:t>Influence bank lending</a:t>
            </a:r>
          </a:p>
          <a:p>
            <a:r>
              <a:rPr lang="en-GB" dirty="0"/>
              <a:t>Control the growth of ‘Aggregate Demand’</a:t>
            </a:r>
          </a:p>
          <a:p>
            <a:r>
              <a:rPr lang="en-GB" dirty="0"/>
              <a:t>Control the demand for and supply of money – i.e. INFLATION (more on this next lesson)</a:t>
            </a:r>
          </a:p>
          <a:p>
            <a:r>
              <a:rPr lang="en-GB" dirty="0"/>
              <a:t>Influence the external value of the currency i.e. EXCHANGE RATES (more on this later in the week)</a:t>
            </a:r>
          </a:p>
          <a:p>
            <a:endParaRPr lang="en-GB" dirty="0"/>
          </a:p>
          <a:p>
            <a:pPr algn="ctr">
              <a:buNone/>
            </a:pPr>
            <a:r>
              <a:rPr lang="en-GB" dirty="0"/>
              <a:t>The Bank of England governs the UK’s monetary policy.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Interest rates over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>
                <a:hlinkClick r:id="rId2"/>
              </a:rPr>
              <a:t>http://www.bbc.co.uk/news/business-11013715</a:t>
            </a: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During the credit crunch, the base rate was reduced to 0.5% - a historical low.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Business and Interest Rates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/>
              <a:t>Depends upon: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The amount a business has borrowed</a:t>
            </a:r>
          </a:p>
          <a:p>
            <a:pPr>
              <a:buNone/>
            </a:pPr>
            <a:r>
              <a:rPr lang="en-GB" dirty="0"/>
              <a:t>The amount of cash a business has</a:t>
            </a:r>
          </a:p>
          <a:p>
            <a:pPr>
              <a:buNone/>
            </a:pPr>
            <a:r>
              <a:rPr lang="en-GB" dirty="0"/>
              <a:t>Will impact more in the luxury good market. Why?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Examples of industries which suffer from an increase in Interest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Housing (mortgages)</a:t>
            </a:r>
          </a:p>
          <a:p>
            <a:r>
              <a:rPr lang="en-GB" dirty="0"/>
              <a:t>Motor vehicles</a:t>
            </a:r>
          </a:p>
          <a:p>
            <a:r>
              <a:rPr lang="en-GB" dirty="0"/>
              <a:t>Holidays</a:t>
            </a:r>
          </a:p>
          <a:p>
            <a:r>
              <a:rPr lang="en-GB" dirty="0"/>
              <a:t>“Big Ticket” consumer goods</a:t>
            </a:r>
            <a:br>
              <a:rPr lang="en-GB" dirty="0"/>
            </a:br>
            <a:r>
              <a:rPr lang="en-GB" dirty="0"/>
              <a:t>e.g. new kitchens, audio-visual</a:t>
            </a:r>
            <a:br>
              <a:rPr lang="en-GB" dirty="0"/>
            </a:br>
            <a:r>
              <a:rPr lang="en-GB" dirty="0"/>
              <a:t>systems</a:t>
            </a:r>
          </a:p>
        </p:txBody>
      </p:sp>
      <p:pic>
        <p:nvPicPr>
          <p:cNvPr id="4" name="Picture 3" descr="houses for sa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0113" y="1628800"/>
            <a:ext cx="2160240" cy="1296144"/>
          </a:xfrm>
          <a:prstGeom prst="rect">
            <a:avLst/>
          </a:prstGeom>
        </p:spPr>
      </p:pic>
      <p:pic>
        <p:nvPicPr>
          <p:cNvPr id="5" name="Picture 4" descr="c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48154" y="2924944"/>
            <a:ext cx="2114957" cy="1584176"/>
          </a:xfrm>
          <a:prstGeom prst="rect">
            <a:avLst/>
          </a:prstGeom>
        </p:spPr>
      </p:pic>
      <p:pic>
        <p:nvPicPr>
          <p:cNvPr id="6" name="Picture 5" descr="bang and olufse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56176" y="4509120"/>
            <a:ext cx="2092987" cy="1872208"/>
          </a:xfrm>
          <a:prstGeom prst="rect">
            <a:avLst/>
          </a:prstGeom>
        </p:spPr>
      </p:pic>
      <p:pic>
        <p:nvPicPr>
          <p:cNvPr id="7" name="Picture 6" descr="holiday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83768" y="4941168"/>
            <a:ext cx="3667125" cy="1247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Strategies to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Price discount to stimulate demand</a:t>
            </a:r>
          </a:p>
          <a:p>
            <a:r>
              <a:rPr lang="en-GB" dirty="0"/>
              <a:t>Cut costs to maintain margins and conserve cash</a:t>
            </a:r>
          </a:p>
          <a:p>
            <a:r>
              <a:rPr lang="en-GB" dirty="0"/>
              <a:t>Reduce capacity – e.g. redundancies, sale of assets</a:t>
            </a:r>
          </a:p>
          <a:p>
            <a:r>
              <a:rPr lang="en-GB" dirty="0"/>
              <a:t>Improve management of working capital e.g. destocking</a:t>
            </a:r>
          </a:p>
          <a:p>
            <a:r>
              <a:rPr lang="en-GB" dirty="0"/>
              <a:t>Cut back on investment plans</a:t>
            </a:r>
          </a:p>
          <a:p>
            <a:pPr algn="ctr">
              <a:buNone/>
            </a:pPr>
            <a:r>
              <a:rPr lang="en-GB" dirty="0">
                <a:solidFill>
                  <a:srgbClr val="FF0000"/>
                </a:solidFill>
              </a:rPr>
              <a:t>WHAT ARE THE CONSEQUENCES?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Lesson 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revise what is meant by ‘CREDIT’ and why businesses need it</a:t>
            </a:r>
          </a:p>
          <a:p>
            <a:r>
              <a:rPr lang="en-GB" dirty="0"/>
              <a:t>To explain what is an ‘INTEREST RATE’</a:t>
            </a:r>
          </a:p>
          <a:p>
            <a:r>
              <a:rPr lang="en-GB" dirty="0"/>
              <a:t>To determine who sets interest rates</a:t>
            </a:r>
          </a:p>
          <a:p>
            <a:r>
              <a:rPr lang="en-GB" dirty="0"/>
              <a:t>To examine how businesses are affected by changes in interest rates</a:t>
            </a:r>
          </a:p>
          <a:p>
            <a:endParaRPr lang="en-GB" dirty="0"/>
          </a:p>
          <a:p>
            <a:endParaRPr lang="en-GB" dirty="0"/>
          </a:p>
          <a:p>
            <a:pPr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credit?</a:t>
            </a:r>
          </a:p>
          <a:p>
            <a:endParaRPr lang="en-GB" dirty="0"/>
          </a:p>
          <a:p>
            <a:r>
              <a:rPr lang="en-GB" dirty="0"/>
              <a:t>Answer:</a:t>
            </a:r>
          </a:p>
          <a:p>
            <a:pPr>
              <a:buNone/>
            </a:pPr>
            <a:r>
              <a:rPr lang="en-GB" dirty="0"/>
              <a:t>	Credit is about BORROWING – owing money to others for a period of time.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do Businesses Need Credit?</a:t>
            </a:r>
          </a:p>
        </p:txBody>
      </p:sp>
      <p:pic>
        <p:nvPicPr>
          <p:cNvPr id="4" name="Content Placeholder 3" descr="Comput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732240" y="1556792"/>
            <a:ext cx="1704603" cy="1407850"/>
          </a:xfrm>
        </p:spPr>
      </p:pic>
      <p:pic>
        <p:nvPicPr>
          <p:cNvPr id="5" name="Picture 4" descr="Machi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1412776"/>
            <a:ext cx="1912828" cy="1440160"/>
          </a:xfrm>
          <a:prstGeom prst="rect">
            <a:avLst/>
          </a:prstGeom>
        </p:spPr>
      </p:pic>
      <p:pic>
        <p:nvPicPr>
          <p:cNvPr id="6" name="Picture 5" descr="Spending spre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3608" y="3356992"/>
            <a:ext cx="2304256" cy="1656184"/>
          </a:xfrm>
          <a:prstGeom prst="rect">
            <a:avLst/>
          </a:prstGeom>
        </p:spPr>
      </p:pic>
      <p:pic>
        <p:nvPicPr>
          <p:cNvPr id="7" name="Picture 6" descr="Growt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76056" y="4149080"/>
            <a:ext cx="2466975" cy="18478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31840" y="1700808"/>
            <a:ext cx="20882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To purchase new assets</a:t>
            </a:r>
          </a:p>
          <a:p>
            <a:pPr algn="ctr"/>
            <a:endParaRPr lang="en-GB" sz="2400" dirty="0"/>
          </a:p>
          <a:p>
            <a:pPr algn="ctr"/>
            <a:endParaRPr lang="en-GB" sz="2400" dirty="0"/>
          </a:p>
          <a:p>
            <a:pPr algn="ctr"/>
            <a:endParaRPr lang="en-GB" sz="2400" dirty="0"/>
          </a:p>
          <a:p>
            <a:pPr algn="ctr"/>
            <a:r>
              <a:rPr lang="en-GB" sz="2400" dirty="0"/>
              <a:t>To help your customers spend more</a:t>
            </a:r>
          </a:p>
          <a:p>
            <a:pPr algn="ctr"/>
            <a:endParaRPr lang="en-GB" sz="2400" dirty="0"/>
          </a:p>
          <a:p>
            <a:pPr algn="ctr"/>
            <a:endParaRPr lang="en-GB" sz="2400" dirty="0"/>
          </a:p>
          <a:p>
            <a:pPr algn="ctr"/>
            <a:r>
              <a:rPr lang="en-GB" sz="2400" dirty="0"/>
              <a:t>To support growth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 of Business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dirty="0">
                <a:solidFill>
                  <a:srgbClr val="FF0000"/>
                </a:solidFill>
              </a:rPr>
              <a:t>Credit does not just mean credit cards. 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In business, we look at credit as being:</a:t>
            </a:r>
          </a:p>
          <a:p>
            <a:r>
              <a:rPr lang="en-GB" dirty="0"/>
              <a:t>Bank Overdrafts</a:t>
            </a:r>
          </a:p>
          <a:p>
            <a:r>
              <a:rPr lang="en-GB" dirty="0"/>
              <a:t>Bank Loans</a:t>
            </a:r>
          </a:p>
          <a:p>
            <a:r>
              <a:rPr lang="en-GB" dirty="0"/>
              <a:t>Trade Credit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much credit can a business obtain?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dirty="0"/>
              <a:t>If a friend came to you to ask for money to support their business, what would you want to know?</a:t>
            </a:r>
          </a:p>
          <a:p>
            <a:r>
              <a:rPr lang="en-GB" dirty="0"/>
              <a:t>Continued </a:t>
            </a:r>
            <a:r>
              <a:rPr lang="en-GB" i="1" dirty="0"/>
              <a:t>profitability</a:t>
            </a:r>
            <a:r>
              <a:rPr lang="en-GB" dirty="0"/>
              <a:t>?</a:t>
            </a:r>
          </a:p>
          <a:p>
            <a:r>
              <a:rPr lang="en-GB" dirty="0"/>
              <a:t>Positive </a:t>
            </a:r>
            <a:r>
              <a:rPr lang="en-GB" i="1" dirty="0"/>
              <a:t>cash flow</a:t>
            </a:r>
            <a:r>
              <a:rPr lang="en-GB" dirty="0"/>
              <a:t>?</a:t>
            </a:r>
          </a:p>
          <a:p>
            <a:r>
              <a:rPr lang="en-GB" dirty="0"/>
              <a:t>A good relationship between the business and its </a:t>
            </a:r>
            <a:r>
              <a:rPr lang="en-GB" i="1" dirty="0"/>
              <a:t>creditors</a:t>
            </a:r>
            <a:r>
              <a:rPr lang="en-GB" dirty="0"/>
              <a:t>?</a:t>
            </a:r>
          </a:p>
          <a:p>
            <a:r>
              <a:rPr lang="en-GB" dirty="0"/>
              <a:t>A stable or growing industry?</a:t>
            </a:r>
          </a:p>
          <a:p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Credit Crunch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/>
              <a:t>What happened?</a:t>
            </a:r>
          </a:p>
          <a:p>
            <a:r>
              <a:rPr lang="en-GB" dirty="0"/>
              <a:t>Banks withdrew or lowered overdrafts</a:t>
            </a:r>
          </a:p>
          <a:p>
            <a:r>
              <a:rPr lang="en-GB" dirty="0"/>
              <a:t>Banks refused to provide bank loans or mortgages. They also made the repayments and interest charges worse</a:t>
            </a:r>
          </a:p>
          <a:p>
            <a:r>
              <a:rPr lang="en-GB" dirty="0"/>
              <a:t>Suppliers insisted on earlier payment of invoices</a:t>
            </a:r>
          </a:p>
          <a:p>
            <a:r>
              <a:rPr lang="en-GB" dirty="0"/>
              <a:t>Customers took longer to pay their bills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an interest rate?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sz="5400" dirty="0"/>
              <a:t>An interest rate is the </a:t>
            </a:r>
            <a:r>
              <a:rPr lang="en-GB" sz="5400" b="1" dirty="0"/>
              <a:t>cost of borrowing money</a:t>
            </a:r>
            <a:r>
              <a:rPr lang="en-GB" sz="5400" dirty="0"/>
              <a:t> or the </a:t>
            </a:r>
            <a:r>
              <a:rPr lang="en-GB" sz="5400" b="1" dirty="0"/>
              <a:t>return for investing </a:t>
            </a:r>
            <a:r>
              <a:rPr lang="en-GB" sz="5400" dirty="0"/>
              <a:t>money.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Interest Payments &amp; Receipts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GB" b="1" u="sng" dirty="0"/>
              <a:t>Interest Paid</a:t>
            </a:r>
          </a:p>
          <a:p>
            <a:pPr lvl="1"/>
            <a:r>
              <a:rPr lang="en-GB" dirty="0"/>
              <a:t>Paid to bank when overdrawn</a:t>
            </a:r>
          </a:p>
          <a:p>
            <a:pPr lvl="1"/>
            <a:r>
              <a:rPr lang="en-GB" dirty="0"/>
              <a:t>Paid to bank on a bank loan</a:t>
            </a:r>
          </a:p>
          <a:p>
            <a:pPr lvl="1"/>
            <a:r>
              <a:rPr lang="en-GB" dirty="0"/>
              <a:t>Paid to credit card companies</a:t>
            </a:r>
          </a:p>
          <a:p>
            <a:pPr lvl="1"/>
            <a:r>
              <a:rPr lang="en-GB" dirty="0"/>
              <a:t>Paid to leasing companies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GB" b="1" u="sng" dirty="0"/>
              <a:t>Interest Received</a:t>
            </a:r>
          </a:p>
          <a:p>
            <a:pPr lvl="1"/>
            <a:r>
              <a:rPr lang="en-GB" dirty="0"/>
              <a:t>Paid by bank on cash balances held</a:t>
            </a:r>
          </a:p>
          <a:p>
            <a:pPr lvl="1"/>
            <a:r>
              <a:rPr lang="en-GB" dirty="0"/>
              <a:t>Paid by customers if they are late settling invoices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625C8E-EC05-473E-8F3C-72A59C77B5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357759-36EB-4E26-8C7F-005E3463EAEE}">
  <ds:schemaRefs>
    <ds:schemaRef ds:uri="http://purl.org/dc/elements/1.1/"/>
    <ds:schemaRef ds:uri="http://schemas.microsoft.com/sharepoint/v3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B98680C-5561-4840-A23F-D770FAFE24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666</Words>
  <Application>Microsoft Office PowerPoint</Application>
  <PresentationFormat>On-screen Show (4:3)</PresentationFormat>
  <Paragraphs>119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Macro Economics</vt:lpstr>
      <vt:lpstr>Lesson Aims</vt:lpstr>
      <vt:lpstr>Credit</vt:lpstr>
      <vt:lpstr>Why do Businesses Need Credit?</vt:lpstr>
      <vt:lpstr>Examples of Business Credit</vt:lpstr>
      <vt:lpstr>How much credit can a business obtain?</vt:lpstr>
      <vt:lpstr>The Credit Crunch</vt:lpstr>
      <vt:lpstr>What is an interest rate?</vt:lpstr>
      <vt:lpstr>Interest Payments &amp; Receipts</vt:lpstr>
      <vt:lpstr>The Base Rate</vt:lpstr>
      <vt:lpstr>The Base Rate</vt:lpstr>
      <vt:lpstr>What is the impact of a change in interest rate?</vt:lpstr>
      <vt:lpstr>Impact of Interest Rates</vt:lpstr>
      <vt:lpstr>Monetary Policy</vt:lpstr>
      <vt:lpstr>Interest rates over time</vt:lpstr>
      <vt:lpstr>Business and Interest Rates</vt:lpstr>
      <vt:lpstr>Examples of industries which suffer from an increase in Interest Rates</vt:lpstr>
      <vt:lpstr>Strategies to help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Macro Economics</dc:title>
  <dc:creator>Annie</dc:creator>
  <cp:lastModifiedBy>Anne E Lomas</cp:lastModifiedBy>
  <cp:revision>23</cp:revision>
  <cp:lastPrinted>2014-09-08T08:45:10Z</cp:lastPrinted>
  <dcterms:created xsi:type="dcterms:W3CDTF">2012-09-15T12:16:57Z</dcterms:created>
  <dcterms:modified xsi:type="dcterms:W3CDTF">2021-01-15T11:52:30Z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