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1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5" r:id="rId11"/>
    <p:sldId id="262" r:id="rId12"/>
    <p:sldId id="264" r:id="rId13"/>
    <p:sldId id="266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510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6BC81-424C-40CE-812F-C5C505754B4E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04CC1-E876-437E-B5EF-3118FB422E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605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29122-588D-4E8B-B889-1F9E9E7EAE5D}" type="datetimeFigureOut">
              <a:rPr lang="en-US" smtClean="0"/>
              <a:t>1/22/2021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D54C9-F813-43D7-8BBC-B445F75E6886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29122-588D-4E8B-B889-1F9E9E7EAE5D}" type="datetimeFigureOut">
              <a:rPr lang="en-US" smtClean="0"/>
              <a:t>1/22/2021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D54C9-F813-43D7-8BBC-B445F75E68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29122-588D-4E8B-B889-1F9E9E7EAE5D}" type="datetimeFigureOut">
              <a:rPr lang="en-US" smtClean="0"/>
              <a:t>1/22/2021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D54C9-F813-43D7-8BBC-B445F75E68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29122-588D-4E8B-B889-1F9E9E7EAE5D}" type="datetimeFigureOut">
              <a:rPr lang="en-US" smtClean="0"/>
              <a:t>1/22/2021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D54C9-F813-43D7-8BBC-B445F75E68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29122-588D-4E8B-B889-1F9E9E7EAE5D}" type="datetimeFigureOut">
              <a:rPr lang="en-US" smtClean="0"/>
              <a:t>1/22/2021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D54C9-F813-43D7-8BBC-B445F75E6886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29122-588D-4E8B-B889-1F9E9E7EAE5D}" type="datetimeFigureOut">
              <a:rPr lang="en-US" smtClean="0"/>
              <a:t>1/22/2021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D54C9-F813-43D7-8BBC-B445F75E68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29122-588D-4E8B-B889-1F9E9E7EAE5D}" type="datetimeFigureOut">
              <a:rPr lang="en-US" smtClean="0"/>
              <a:t>1/22/2021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D54C9-F813-43D7-8BBC-B445F75E68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29122-588D-4E8B-B889-1F9E9E7EAE5D}" type="datetimeFigureOut">
              <a:rPr lang="en-US" smtClean="0"/>
              <a:t>1/22/2021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D54C9-F813-43D7-8BBC-B445F75E68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29122-588D-4E8B-B889-1F9E9E7EAE5D}" type="datetimeFigureOut">
              <a:rPr lang="en-US" smtClean="0"/>
              <a:t>1/22/2021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D54C9-F813-43D7-8BBC-B445F75E68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29122-588D-4E8B-B889-1F9E9E7EAE5D}" type="datetimeFigureOut">
              <a:rPr lang="en-US" smtClean="0"/>
              <a:t>1/22/2021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D54C9-F813-43D7-8BBC-B445F75E68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29122-588D-4E8B-B889-1F9E9E7EAE5D}" type="datetimeFigureOut">
              <a:rPr lang="en-US" smtClean="0"/>
              <a:t>1/22/2021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FCD54C9-F813-43D7-8BBC-B445F75E6886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729122-588D-4E8B-B889-1F9E9E7EAE5D}" type="datetimeFigureOut">
              <a:rPr lang="en-US" smtClean="0"/>
              <a:t>1/22/2021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CD54C9-F813-43D7-8BBC-B445F75E6886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news/business-12196322" TargetMode="External"/><Relationship Id="rId2" Type="http://schemas.openxmlformats.org/officeDocument/2006/relationships/hyperlink" Target="https://tradingeconomics.com/united-kingdom/inflation-cp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cHwYX_j3zuc&amp;feature=fvwre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0" dirty="0"/>
              <a:t>Inflation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Current inflation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Forecast inflation</a:t>
            </a:r>
            <a:endParaRPr lang="en-GB" dirty="0"/>
          </a:p>
          <a:p>
            <a:r>
              <a:rPr lang="en-GB" dirty="0"/>
              <a:t>Excellent </a:t>
            </a:r>
            <a:r>
              <a:rPr lang="en-GB" dirty="0">
                <a:hlinkClick r:id="rId3"/>
              </a:rPr>
              <a:t>BBC News article </a:t>
            </a:r>
            <a:r>
              <a:rPr lang="en-GB" dirty="0"/>
              <a:t>on Inflation (also on GOL)</a:t>
            </a:r>
          </a:p>
          <a:p>
            <a:r>
              <a:rPr lang="en-GB" dirty="0"/>
              <a:t>What will the MPC do about it?</a:t>
            </a:r>
          </a:p>
          <a:p>
            <a:r>
              <a:rPr lang="en-GB" dirty="0"/>
              <a:t>Which businesses do you think will be most / least affected?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54960063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Inflation is the general level of prices within an economy.</a:t>
            </a:r>
          </a:p>
          <a:p>
            <a:endParaRPr lang="en-GB" dirty="0"/>
          </a:p>
          <a:p>
            <a:r>
              <a:rPr lang="en-GB" b="1" dirty="0"/>
              <a:t>Inflation</a:t>
            </a:r>
            <a:r>
              <a:rPr lang="en-GB" dirty="0"/>
              <a:t> also means that there is a </a:t>
            </a:r>
            <a:r>
              <a:rPr lang="en-GB" b="1" dirty="0"/>
              <a:t>fall</a:t>
            </a:r>
            <a:r>
              <a:rPr lang="en-GB" dirty="0"/>
              <a:t> in the </a:t>
            </a:r>
            <a:r>
              <a:rPr lang="en-GB" b="1" dirty="0"/>
              <a:t>purchasing power of money.</a:t>
            </a:r>
          </a:p>
          <a:p>
            <a:endParaRPr lang="en-GB" dirty="0"/>
          </a:p>
          <a:p>
            <a:r>
              <a:rPr lang="en-GB" b="1" dirty="0"/>
              <a:t>Deflation</a:t>
            </a:r>
            <a:r>
              <a:rPr lang="en-GB" dirty="0"/>
              <a:t> is the </a:t>
            </a:r>
            <a:r>
              <a:rPr lang="en-GB" b="1" dirty="0"/>
              <a:t>decrease</a:t>
            </a:r>
            <a:r>
              <a:rPr lang="en-GB" dirty="0"/>
              <a:t> in the general level of prices within an economy or a rise in the purchasing power of money.</a:t>
            </a: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Real money and nominal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Real income measures what you can buy with your income.</a:t>
            </a:r>
          </a:p>
          <a:p>
            <a:endParaRPr lang="en-GB" dirty="0"/>
          </a:p>
          <a:p>
            <a:r>
              <a:rPr lang="en-GB" dirty="0"/>
              <a:t>E.g.  If inflation rises by 2% and your income rises by 2% your </a:t>
            </a:r>
            <a:r>
              <a:rPr lang="en-GB" i="1" dirty="0"/>
              <a:t>real income </a:t>
            </a:r>
            <a:r>
              <a:rPr lang="en-GB" dirty="0"/>
              <a:t>has remained the same.  </a:t>
            </a:r>
          </a:p>
          <a:p>
            <a:endParaRPr lang="en-GB" dirty="0"/>
          </a:p>
          <a:p>
            <a:r>
              <a:rPr lang="en-GB" dirty="0"/>
              <a:t>If your income increases by more than inflation your </a:t>
            </a:r>
            <a:r>
              <a:rPr lang="en-GB" i="1" dirty="0"/>
              <a:t>real income </a:t>
            </a:r>
            <a:r>
              <a:rPr lang="en-GB" dirty="0"/>
              <a:t>raises by that difference.</a:t>
            </a: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Measuring inflation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Until 2003 inflation was measured in the UK by the </a:t>
            </a:r>
            <a:r>
              <a:rPr lang="en-GB" b="1" dirty="0"/>
              <a:t>retail price index (RPI).  </a:t>
            </a:r>
          </a:p>
          <a:p>
            <a:endParaRPr lang="en-GB" dirty="0"/>
          </a:p>
          <a:p>
            <a:pPr marL="393192" lvl="1" indent="0">
              <a:buNone/>
            </a:pPr>
            <a:r>
              <a:rPr lang="en-GB" dirty="0"/>
              <a:t>This showed changes in the price of an average persons shopping basket.  It looked at average weighted changes each month.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Today the UK uses the </a:t>
            </a:r>
            <a:r>
              <a:rPr lang="en-GB" b="1" dirty="0"/>
              <a:t>consumer price index (CPI) </a:t>
            </a:r>
            <a:r>
              <a:rPr lang="en-GB" dirty="0"/>
              <a:t>as well as RPI.</a:t>
            </a:r>
          </a:p>
          <a:p>
            <a:endParaRPr lang="en-GB" dirty="0"/>
          </a:p>
          <a:p>
            <a:r>
              <a:rPr lang="en-GB" dirty="0"/>
              <a:t>The main difference between CPI and RPI is that CPI excludes housing and Council Tax costs which brings the UK into line with other European countries.  </a:t>
            </a: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Causes of inflation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/>
              <a:t>Two types:</a:t>
            </a:r>
          </a:p>
          <a:p>
            <a:pPr>
              <a:buNone/>
            </a:pPr>
            <a:endParaRPr lang="en-GB" dirty="0"/>
          </a:p>
          <a:p>
            <a:r>
              <a:rPr lang="en-GB" b="1" dirty="0"/>
              <a:t>Cost-push</a:t>
            </a:r>
            <a:r>
              <a:rPr lang="en-GB" dirty="0"/>
              <a:t> – this occurs when there is an increase in the cost of production that forces firms to increase their prices in order to protect their profit margin</a:t>
            </a:r>
          </a:p>
          <a:p>
            <a:endParaRPr lang="en-GB" dirty="0"/>
          </a:p>
          <a:p>
            <a:r>
              <a:rPr lang="en-GB" b="1" dirty="0"/>
              <a:t>Demand-pull</a:t>
            </a:r>
            <a:r>
              <a:rPr lang="en-GB" dirty="0"/>
              <a:t>  - the process by which prices rise because there is excess demand in the economy.</a:t>
            </a:r>
            <a:br>
              <a:rPr lang="en-GB" dirty="0"/>
            </a:br>
            <a:r>
              <a:rPr lang="en-GB" dirty="0"/>
              <a:t>Triggered by the </a:t>
            </a:r>
            <a:r>
              <a:rPr lang="en-GB" i="1" dirty="0"/>
              <a:t>wage/price spiral</a:t>
            </a: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Effects of inflation on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Inflation tends to encourage borrowing if interest rates are less than the rate of inflation</a:t>
            </a:r>
          </a:p>
          <a:p>
            <a:r>
              <a:rPr lang="en-GB" dirty="0"/>
              <a:t>Rise in property prices and value of stock</a:t>
            </a:r>
          </a:p>
          <a:p>
            <a:r>
              <a:rPr lang="en-GB" dirty="0"/>
              <a:t>Easier to increase prices</a:t>
            </a:r>
          </a:p>
          <a:p>
            <a:r>
              <a:rPr lang="en-GB" dirty="0"/>
              <a:t>Higher prices may mean lower sales</a:t>
            </a:r>
          </a:p>
          <a:p>
            <a:r>
              <a:rPr lang="en-GB" dirty="0"/>
              <a:t>Higher wage demands</a:t>
            </a:r>
          </a:p>
          <a:p>
            <a:r>
              <a:rPr lang="en-GB" dirty="0"/>
              <a:t>Products become more price sensitive</a:t>
            </a:r>
          </a:p>
          <a:p>
            <a:r>
              <a:rPr lang="en-GB" dirty="0"/>
              <a:t>Suppliers  may increase prices</a:t>
            </a:r>
          </a:p>
          <a:p>
            <a:r>
              <a:rPr lang="en-GB" dirty="0"/>
              <a:t>May effect international competitiveness</a:t>
            </a:r>
          </a:p>
          <a:p>
            <a:r>
              <a:rPr lang="en-GB" dirty="0"/>
              <a:t>Creates uncertainty</a:t>
            </a:r>
          </a:p>
          <a:p>
            <a:r>
              <a:rPr lang="en-GB" dirty="0"/>
              <a:t>Monetary Policy Committee (MPC) may take action</a:t>
            </a:r>
          </a:p>
          <a:p>
            <a:r>
              <a:rPr lang="en-GB" dirty="0"/>
              <a:t>Cash flow may be squeezed as prices rise</a:t>
            </a:r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Example: A Bakery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hlinkClick r:id="rId2"/>
              </a:rPr>
              <a:t>http://www.youtube.com/watch?v=cHwYX_j3zuc&amp;feature=fvwrel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Having watched the video clip, write in your notes what happens to inflation when aggregate demand increases</a:t>
            </a:r>
          </a:p>
          <a:p>
            <a:r>
              <a:rPr lang="en-GB" dirty="0"/>
              <a:t>Remember all the problems of high inflation? They’re on the previous slide.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9259006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Possible effects of low inflation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Lower interest rates</a:t>
            </a:r>
          </a:p>
          <a:p>
            <a:r>
              <a:rPr lang="en-GB" dirty="0"/>
              <a:t>Firms become more competitive compared to other countries</a:t>
            </a:r>
          </a:p>
          <a:p>
            <a:r>
              <a:rPr lang="en-GB" dirty="0"/>
              <a:t>More certainty about money</a:t>
            </a:r>
          </a:p>
          <a:p>
            <a:r>
              <a:rPr lang="en-GB" dirty="0"/>
              <a:t>Marketing and administrative costs will be lower as fewer adjustments need to be made</a:t>
            </a:r>
          </a:p>
          <a:p>
            <a:r>
              <a:rPr lang="en-GB" dirty="0"/>
              <a:t>Efficient firms survive and inefficient firms disappear</a:t>
            </a:r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Interest Rates and Inflation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 is the job of the MPC to raise interest rates when it believes inflation is going to increase over the 2% target. </a:t>
            </a:r>
          </a:p>
          <a:p>
            <a:r>
              <a:rPr lang="en-GB" dirty="0"/>
              <a:t>In the 1970s, we had ‘hyperinflation’. Mrs Thatcher increased interest rates to 17% to reduce it. </a:t>
            </a:r>
            <a:br>
              <a:rPr lang="en-GB" dirty="0"/>
            </a:br>
            <a:br>
              <a:rPr lang="en-GB" dirty="0"/>
            </a:br>
            <a:r>
              <a:rPr lang="en-GB" dirty="0"/>
              <a:t>Explain how the raising of interest rates controls inflation</a:t>
            </a:r>
          </a:p>
        </p:txBody>
      </p:sp>
    </p:spTree>
    <p:extLst>
      <p:ext uri="{BB962C8B-B14F-4D97-AF65-F5344CB8AC3E}">
        <p14:creationId xmlns:p14="http://schemas.microsoft.com/office/powerpoint/2010/main" val="1541283170"/>
      </p:ext>
    </p:extLst>
  </p:cSld>
  <p:clrMapOvr>
    <a:masterClrMapping/>
  </p:clrMapOvr>
  <p:transition>
    <p:fade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5342CC-B8D4-49F1-8EB4-E2BFF54345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AA85266-D9A9-4B54-A03C-1C8DC1DF2F7D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sharepoint/v3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9592982-0DDA-45E9-A9D3-EE9C33C1620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vase</Template>
  <TotalTime>0</TotalTime>
  <Words>520</Words>
  <Application>Microsoft Office PowerPoint</Application>
  <PresentationFormat>On-screen Show (4:3)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Constantia</vt:lpstr>
      <vt:lpstr>Wingdings 2</vt:lpstr>
      <vt:lpstr>Flow</vt:lpstr>
      <vt:lpstr>Inflation</vt:lpstr>
      <vt:lpstr>What is it?</vt:lpstr>
      <vt:lpstr>Real money and nominal values</vt:lpstr>
      <vt:lpstr>Measuring inflation</vt:lpstr>
      <vt:lpstr>Causes of inflation</vt:lpstr>
      <vt:lpstr>Effects of inflation on business</vt:lpstr>
      <vt:lpstr>Example: A Bakery</vt:lpstr>
      <vt:lpstr>Possible effects of low inflation</vt:lpstr>
      <vt:lpstr>Interest Rates and Inflation</vt:lpstr>
      <vt:lpstr>Current inflation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Inflation</dc:title>
  <dc:creator>anne morag portwine</dc:creator>
  <cp:lastModifiedBy>annelomas@godalming.ac.uk</cp:lastModifiedBy>
  <cp:revision>21</cp:revision>
  <cp:lastPrinted>2019-01-18T09:29:33Z</cp:lastPrinted>
  <dcterms:created xsi:type="dcterms:W3CDTF">2010-02-10T11:42:16Z</dcterms:created>
  <dcterms:modified xsi:type="dcterms:W3CDTF">2021-01-22T09:19:40Z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