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59" r:id="rId5"/>
    <p:sldId id="265" r:id="rId6"/>
    <p:sldId id="269" r:id="rId7"/>
    <p:sldId id="260" r:id="rId8"/>
    <p:sldId id="258" r:id="rId9"/>
    <p:sldId id="261" r:id="rId10"/>
    <p:sldId id="263" r:id="rId11"/>
    <p:sldId id="262" r:id="rId12"/>
    <p:sldId id="268" r:id="rId13"/>
    <p:sldId id="264" r:id="rId14"/>
    <p:sldId id="266"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2" autoAdjust="0"/>
    <p:restoredTop sz="84860" autoAdjust="0"/>
  </p:normalViewPr>
  <p:slideViewPr>
    <p:cSldViewPr>
      <p:cViewPr varScale="1">
        <p:scale>
          <a:sx n="89" d="100"/>
          <a:sy n="89" d="100"/>
        </p:scale>
        <p:origin x="786" y="72"/>
      </p:cViewPr>
      <p:guideLst>
        <p:guide orient="horz" pos="2160"/>
        <p:guide pos="2880"/>
      </p:guideLst>
    </p:cSldViewPr>
  </p:slideViewPr>
  <p:outlineViewPr>
    <p:cViewPr>
      <p:scale>
        <a:sx n="33" d="100"/>
        <a:sy n="33" d="100"/>
      </p:scale>
      <p:origin x="30" y="5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8D67B-03EA-41A0-A15C-9C211508181A}" type="datetimeFigureOut">
              <a:rPr lang="en-GB" smtClean="0"/>
              <a:t>17/06/2016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1A75F7-A292-47DB-8156-53AE8BCF927F}" type="slidenum">
              <a:rPr lang="en-GB" smtClean="0"/>
              <a:t>‹#›</a:t>
            </a:fld>
            <a:endParaRPr lang="en-GB"/>
          </a:p>
        </p:txBody>
      </p:sp>
    </p:spTree>
    <p:extLst>
      <p:ext uri="{BB962C8B-B14F-4D97-AF65-F5344CB8AC3E}">
        <p14:creationId xmlns:p14="http://schemas.microsoft.com/office/powerpoint/2010/main" val="99750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endParaRPr lang="en-GB" dirty="0"/>
          </a:p>
        </p:txBody>
      </p:sp>
      <p:sp>
        <p:nvSpPr>
          <p:cNvPr id="4" name="Slide Number Placeholder 3"/>
          <p:cNvSpPr>
            <a:spLocks noGrp="1"/>
          </p:cNvSpPr>
          <p:nvPr>
            <p:ph type="sldNum" sz="quarter" idx="10"/>
          </p:nvPr>
        </p:nvSpPr>
        <p:spPr/>
        <p:txBody>
          <a:bodyPr/>
          <a:lstStyle/>
          <a:p>
            <a:fld id="{551A75F7-A292-47DB-8156-53AE8BCF927F}" type="slidenum">
              <a:rPr lang="en-GB" smtClean="0"/>
              <a:t>2</a:t>
            </a:fld>
            <a:endParaRPr lang="en-GB"/>
          </a:p>
        </p:txBody>
      </p:sp>
    </p:spTree>
    <p:extLst>
      <p:ext uri="{BB962C8B-B14F-4D97-AF65-F5344CB8AC3E}">
        <p14:creationId xmlns:p14="http://schemas.microsoft.com/office/powerpoint/2010/main" val="13350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Pose the question: what changes</a:t>
            </a:r>
            <a:r>
              <a:rPr lang="en-GB" baseline="0" dirty="0" smtClean="0"/>
              <a:t> have we seen to population, households and lifestyles over the last 50 years?</a:t>
            </a:r>
          </a:p>
          <a:p>
            <a:r>
              <a:rPr lang="en-GB" baseline="0" dirty="0" smtClean="0"/>
              <a:t>Choose students to share answers.</a:t>
            </a:r>
            <a:endParaRPr lang="en-GB" dirty="0"/>
          </a:p>
        </p:txBody>
      </p:sp>
      <p:sp>
        <p:nvSpPr>
          <p:cNvPr id="4" name="Slide Number Placeholder 3"/>
          <p:cNvSpPr>
            <a:spLocks noGrp="1"/>
          </p:cNvSpPr>
          <p:nvPr>
            <p:ph type="sldNum" sz="quarter" idx="10"/>
          </p:nvPr>
        </p:nvSpPr>
        <p:spPr/>
        <p:txBody>
          <a:bodyPr/>
          <a:lstStyle/>
          <a:p>
            <a:fld id="{551A75F7-A292-47DB-8156-53AE8BCF927F}" type="slidenum">
              <a:rPr lang="en-GB" smtClean="0"/>
              <a:t>4</a:t>
            </a:fld>
            <a:endParaRPr lang="en-GB"/>
          </a:p>
        </p:txBody>
      </p:sp>
    </p:spTree>
    <p:extLst>
      <p:ext uri="{BB962C8B-B14F-4D97-AF65-F5344CB8AC3E}">
        <p14:creationId xmlns:p14="http://schemas.microsoft.com/office/powerpoint/2010/main" val="174828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a:t>
            </a:r>
            <a:endParaRPr lang="en-GB" dirty="0"/>
          </a:p>
        </p:txBody>
      </p:sp>
      <p:sp>
        <p:nvSpPr>
          <p:cNvPr id="4" name="Slide Number Placeholder 3"/>
          <p:cNvSpPr>
            <a:spLocks noGrp="1"/>
          </p:cNvSpPr>
          <p:nvPr>
            <p:ph type="sldNum" sz="quarter" idx="10"/>
          </p:nvPr>
        </p:nvSpPr>
        <p:spPr/>
        <p:txBody>
          <a:bodyPr/>
          <a:lstStyle/>
          <a:p>
            <a:fld id="{551A75F7-A292-47DB-8156-53AE8BCF927F}" type="slidenum">
              <a:rPr lang="en-GB" smtClean="0"/>
              <a:t>6</a:t>
            </a:fld>
            <a:endParaRPr lang="en-GB"/>
          </a:p>
        </p:txBody>
      </p:sp>
    </p:spTree>
    <p:extLst>
      <p:ext uri="{BB962C8B-B14F-4D97-AF65-F5344CB8AC3E}">
        <p14:creationId xmlns:p14="http://schemas.microsoft.com/office/powerpoint/2010/main" val="217889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Warner Leisure Group, SAGA</a:t>
            </a:r>
            <a:endParaRPr lang="en-GB" dirty="0"/>
          </a:p>
        </p:txBody>
      </p:sp>
      <p:sp>
        <p:nvSpPr>
          <p:cNvPr id="4" name="Slide Number Placeholder 3"/>
          <p:cNvSpPr>
            <a:spLocks noGrp="1"/>
          </p:cNvSpPr>
          <p:nvPr>
            <p:ph type="sldNum" sz="quarter" idx="10"/>
          </p:nvPr>
        </p:nvSpPr>
        <p:spPr/>
        <p:txBody>
          <a:bodyPr/>
          <a:lstStyle/>
          <a:p>
            <a:fld id="{551A75F7-A292-47DB-8156-53AE8BCF927F}" type="slidenum">
              <a:rPr lang="en-GB" smtClean="0"/>
              <a:t>8</a:t>
            </a:fld>
            <a:endParaRPr lang="en-GB"/>
          </a:p>
        </p:txBody>
      </p:sp>
    </p:spTree>
    <p:extLst>
      <p:ext uri="{BB962C8B-B14F-4D97-AF65-F5344CB8AC3E}">
        <p14:creationId xmlns:p14="http://schemas.microsoft.com/office/powerpoint/2010/main" val="288319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discussions have taken up time and only have 45 minute lesson, give one bullet point to each pair and ask them to create mind maps. Should then join up with another pair and compare. </a:t>
            </a:r>
            <a:endParaRPr lang="en-GB" dirty="0"/>
          </a:p>
        </p:txBody>
      </p:sp>
      <p:sp>
        <p:nvSpPr>
          <p:cNvPr id="4" name="Slide Number Placeholder 3"/>
          <p:cNvSpPr>
            <a:spLocks noGrp="1"/>
          </p:cNvSpPr>
          <p:nvPr>
            <p:ph type="sldNum" sz="quarter" idx="10"/>
          </p:nvPr>
        </p:nvSpPr>
        <p:spPr/>
        <p:txBody>
          <a:bodyPr/>
          <a:lstStyle/>
          <a:p>
            <a:fld id="{551A75F7-A292-47DB-8156-53AE8BCF927F}" type="slidenum">
              <a:rPr lang="en-GB" smtClean="0"/>
              <a:t>10</a:t>
            </a:fld>
            <a:endParaRPr lang="en-GB"/>
          </a:p>
        </p:txBody>
      </p:sp>
    </p:spTree>
    <p:extLst>
      <p:ext uri="{BB962C8B-B14F-4D97-AF65-F5344CB8AC3E}">
        <p14:creationId xmlns:p14="http://schemas.microsoft.com/office/powerpoint/2010/main" val="84594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9D182DB-3359-4585-99FD-18709A391AC5}" type="datetimeFigureOut">
              <a:rPr lang="en-GB" smtClean="0"/>
              <a:t>17/06/2016</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E7072B2-BDDC-4513-9438-E5C6AB3FEB89}"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182DB-3359-4585-99FD-18709A391AC5}" type="datetimeFigureOut">
              <a:rPr lang="en-GB" smtClean="0"/>
              <a:t>17/06/2016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072B2-BDDC-4513-9438-E5C6AB3FEB8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182DB-3359-4585-99FD-18709A391AC5}" type="datetimeFigureOut">
              <a:rPr lang="en-GB" smtClean="0"/>
              <a:t>17/06/2016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072B2-BDDC-4513-9438-E5C6AB3FEB8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D182DB-3359-4585-99FD-18709A391AC5}" type="datetimeFigureOut">
              <a:rPr lang="en-GB" smtClean="0"/>
              <a:t>17/06/2016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072B2-BDDC-4513-9438-E5C6AB3FEB8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D182DB-3359-4585-99FD-18709A391AC5}" type="datetimeFigureOut">
              <a:rPr lang="en-GB" smtClean="0"/>
              <a:t>17/06/2016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072B2-BDDC-4513-9438-E5C6AB3FEB8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9D182DB-3359-4585-99FD-18709A391AC5}" type="datetimeFigureOut">
              <a:rPr lang="en-GB" smtClean="0"/>
              <a:t>17/06/2016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7072B2-BDDC-4513-9438-E5C6AB3FEB89}"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D182DB-3359-4585-99FD-18709A391AC5}" type="datetimeFigureOut">
              <a:rPr lang="en-GB" smtClean="0"/>
              <a:t>17/06/2016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7072B2-BDDC-4513-9438-E5C6AB3FEB8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D182DB-3359-4585-99FD-18709A391AC5}" type="datetimeFigureOut">
              <a:rPr lang="en-GB" smtClean="0"/>
              <a:t>17/06/2016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7072B2-BDDC-4513-9438-E5C6AB3FEB8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182DB-3359-4585-99FD-18709A391AC5}" type="datetimeFigureOut">
              <a:rPr lang="en-GB" smtClean="0"/>
              <a:t>17/06/2016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7072B2-BDDC-4513-9438-E5C6AB3FEB8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D182DB-3359-4585-99FD-18709A391AC5}" type="datetimeFigureOut">
              <a:rPr lang="en-GB" smtClean="0"/>
              <a:t>17/06/2016</a:t>
            </a:fld>
            <a:endParaRPr lang="en-GB"/>
          </a:p>
        </p:txBody>
      </p:sp>
      <p:sp>
        <p:nvSpPr>
          <p:cNvPr id="7" name="Slide Number Placeholder 6"/>
          <p:cNvSpPr>
            <a:spLocks noGrp="1"/>
          </p:cNvSpPr>
          <p:nvPr>
            <p:ph type="sldNum" sz="quarter" idx="12"/>
          </p:nvPr>
        </p:nvSpPr>
        <p:spPr/>
        <p:txBody>
          <a:bodyPr/>
          <a:lstStyle/>
          <a:p>
            <a:fld id="{9E7072B2-BDDC-4513-9438-E5C6AB3FEB89}"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182DB-3359-4585-99FD-18709A391AC5}" type="datetimeFigureOut">
              <a:rPr lang="en-GB" smtClean="0"/>
              <a:t>17/06/2016</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9E7072B2-BDDC-4513-9438-E5C6AB3FEB8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9D182DB-3359-4585-99FD-18709A391AC5}" type="datetimeFigureOut">
              <a:rPr lang="en-GB" smtClean="0"/>
              <a:t>17/06/2016</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E7072B2-BDDC-4513-9438-E5C6AB3FEB8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PagifvrlsYCFURr2wodVbUAZg&amp;url=http://www.wannabeprincess.co.uk/search/label/size%2016%20mannequin&amp;ei=WXeBVbaQIsTW7QbV6oKwBg&amp;bvm=bv.96041959,d.ZGU&amp;psig=AFQjCNHuUU7FtqvYCZVT7HNuZExzIMhY4w&amp;ust=1434634453804070"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estream.godalming.ac.uk/View.aspx?ID=4176~4s~tdt9zDql&amp;from=AuthSucce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 Pair - Share</a:t>
            </a:r>
            <a:endParaRPr lang="en-GB" dirty="0"/>
          </a:p>
        </p:txBody>
      </p:sp>
      <p:sp>
        <p:nvSpPr>
          <p:cNvPr id="3" name="Content Placeholder 2"/>
          <p:cNvSpPr>
            <a:spLocks noGrp="1"/>
          </p:cNvSpPr>
          <p:nvPr>
            <p:ph idx="1"/>
          </p:nvPr>
        </p:nvSpPr>
        <p:spPr/>
        <p:txBody>
          <a:bodyPr/>
          <a:lstStyle/>
          <a:p>
            <a:pPr indent="-342900"/>
            <a:r>
              <a:rPr lang="en-GB" dirty="0">
                <a:solidFill>
                  <a:schemeClr val="accent5">
                    <a:lumMod val="50000"/>
                  </a:schemeClr>
                </a:solidFill>
              </a:rPr>
              <a:t>How has your family changed over the past 50 or 100 years in terms of location, education and jobs?</a:t>
            </a:r>
          </a:p>
          <a:p>
            <a:pPr marL="0" indent="0">
              <a:buNone/>
            </a:pPr>
            <a:endParaRPr lang="en-GB" dirty="0">
              <a:solidFill>
                <a:schemeClr val="accent5">
                  <a:lumMod val="50000"/>
                </a:schemeClr>
              </a:solidFill>
            </a:endParaRPr>
          </a:p>
          <a:p>
            <a:pPr indent="-342900"/>
            <a:r>
              <a:rPr lang="en-GB" dirty="0" smtClean="0">
                <a:solidFill>
                  <a:schemeClr val="accent5">
                    <a:lumMod val="50000"/>
                  </a:schemeClr>
                </a:solidFill>
              </a:rPr>
              <a:t>Share </a:t>
            </a:r>
            <a:r>
              <a:rPr lang="en-GB" dirty="0">
                <a:solidFill>
                  <a:schemeClr val="accent5">
                    <a:lumMod val="50000"/>
                  </a:schemeClr>
                </a:solidFill>
              </a:rPr>
              <a:t>the most dramatic </a:t>
            </a:r>
            <a:r>
              <a:rPr lang="en-GB">
                <a:solidFill>
                  <a:schemeClr val="accent5">
                    <a:lumMod val="50000"/>
                  </a:schemeClr>
                </a:solidFill>
              </a:rPr>
              <a:t>changes </a:t>
            </a:r>
            <a:r>
              <a:rPr lang="en-GB" smtClean="0">
                <a:solidFill>
                  <a:schemeClr val="accent5">
                    <a:lumMod val="50000"/>
                  </a:schemeClr>
                </a:solidFill>
              </a:rPr>
              <a:t>with </a:t>
            </a:r>
            <a:r>
              <a:rPr lang="en-GB" dirty="0" smtClean="0">
                <a:solidFill>
                  <a:schemeClr val="accent5">
                    <a:lumMod val="50000"/>
                  </a:schemeClr>
                </a:solidFill>
              </a:rPr>
              <a:t>the person next to you?</a:t>
            </a:r>
            <a:endParaRPr lang="en-GB" dirty="0">
              <a:solidFill>
                <a:schemeClr val="accent5">
                  <a:lumMod val="50000"/>
                </a:schemeClr>
              </a:solidFill>
            </a:endParaRPr>
          </a:p>
          <a:p>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725144"/>
            <a:ext cx="1544817" cy="16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321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024744" cy="1143000"/>
          </a:xfrm>
        </p:spPr>
        <p:txBody>
          <a:bodyPr>
            <a:normAutofit/>
          </a:bodyPr>
          <a:lstStyle/>
          <a:p>
            <a:r>
              <a:rPr lang="en-GB" dirty="0" smtClean="0"/>
              <a:t>Social </a:t>
            </a:r>
            <a:r>
              <a:rPr lang="en-GB" dirty="0" smtClean="0"/>
              <a:t>Factors</a:t>
            </a:r>
            <a:endParaRPr lang="en-GB" dirty="0"/>
          </a:p>
        </p:txBody>
      </p:sp>
      <p:sp>
        <p:nvSpPr>
          <p:cNvPr id="3" name="Content Placeholder 2"/>
          <p:cNvSpPr>
            <a:spLocks noGrp="1"/>
          </p:cNvSpPr>
          <p:nvPr>
            <p:ph idx="1"/>
          </p:nvPr>
        </p:nvSpPr>
        <p:spPr>
          <a:xfrm>
            <a:off x="1043608" y="1556792"/>
            <a:ext cx="7056784" cy="3960440"/>
          </a:xfrm>
        </p:spPr>
        <p:txBody>
          <a:bodyPr>
            <a:normAutofit fontScale="92500"/>
          </a:bodyPr>
          <a:lstStyle/>
          <a:p>
            <a:pPr marL="68580" indent="0">
              <a:buNone/>
            </a:pPr>
            <a:r>
              <a:rPr lang="en-GB" dirty="0" smtClean="0"/>
              <a:t>In pairs, </a:t>
            </a:r>
            <a:r>
              <a:rPr lang="en-GB" dirty="0"/>
              <a:t>h</a:t>
            </a:r>
            <a:r>
              <a:rPr lang="en-GB" dirty="0" smtClean="0"/>
              <a:t>ow </a:t>
            </a:r>
            <a:r>
              <a:rPr lang="en-GB" dirty="0"/>
              <a:t>are businesses responding </a:t>
            </a:r>
            <a:r>
              <a:rPr lang="en-GB" dirty="0" smtClean="0"/>
              <a:t>to:</a:t>
            </a:r>
          </a:p>
          <a:p>
            <a:pPr marL="68580" indent="0">
              <a:buNone/>
            </a:pPr>
            <a:r>
              <a:rPr lang="en-GB" dirty="0" smtClean="0"/>
              <a:t> </a:t>
            </a:r>
            <a:endParaRPr lang="en-GB" dirty="0"/>
          </a:p>
          <a:p>
            <a:pPr lvl="0"/>
            <a:r>
              <a:rPr lang="en-GB" dirty="0"/>
              <a:t>Greater awareness of need to consume healthier foods</a:t>
            </a:r>
          </a:p>
          <a:p>
            <a:pPr lvl="0"/>
            <a:r>
              <a:rPr lang="en-GB" dirty="0"/>
              <a:t>Greater pressures to reduce our impact on the environment</a:t>
            </a:r>
          </a:p>
          <a:p>
            <a:pPr lvl="0"/>
            <a:r>
              <a:rPr lang="en-GB" dirty="0"/>
              <a:t>The impact of future global food shortages</a:t>
            </a:r>
          </a:p>
          <a:p>
            <a:pPr lvl="0"/>
            <a:r>
              <a:rPr lang="en-GB" dirty="0"/>
              <a:t>Greater numbers of single person households</a:t>
            </a:r>
          </a:p>
          <a:p>
            <a:pPr lvl="0"/>
            <a:r>
              <a:rPr lang="en-GB" dirty="0"/>
              <a:t>Declining use of print based media</a:t>
            </a:r>
          </a:p>
          <a:p>
            <a:pPr lvl="0"/>
            <a:r>
              <a:rPr lang="en-GB" dirty="0"/>
              <a:t>Increasing use of social media</a:t>
            </a:r>
          </a:p>
          <a:p>
            <a:endParaRPr lang="en-GB" dirty="0"/>
          </a:p>
        </p:txBody>
      </p:sp>
    </p:spTree>
    <p:extLst>
      <p:ext uri="{BB962C8B-B14F-4D97-AF65-F5344CB8AC3E}">
        <p14:creationId xmlns:p14="http://schemas.microsoft.com/office/powerpoint/2010/main" val="2104958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959" y="548680"/>
            <a:ext cx="7024744" cy="1143000"/>
          </a:xfrm>
        </p:spPr>
        <p:txBody>
          <a:bodyPr/>
          <a:lstStyle/>
          <a:p>
            <a:r>
              <a:rPr lang="en-GB" dirty="0" smtClean="0"/>
              <a:t>Plenary</a:t>
            </a:r>
            <a:endParaRPr lang="en-GB" dirty="0"/>
          </a:p>
        </p:txBody>
      </p:sp>
      <p:sp>
        <p:nvSpPr>
          <p:cNvPr id="3" name="Content Placeholder 2"/>
          <p:cNvSpPr>
            <a:spLocks noGrp="1"/>
          </p:cNvSpPr>
          <p:nvPr>
            <p:ph idx="1"/>
          </p:nvPr>
        </p:nvSpPr>
        <p:spPr>
          <a:xfrm>
            <a:off x="1183672" y="1844824"/>
            <a:ext cx="6777317" cy="1969444"/>
          </a:xfrm>
        </p:spPr>
        <p:txBody>
          <a:bodyPr/>
          <a:lstStyle/>
          <a:p>
            <a:r>
              <a:rPr lang="en-GB" dirty="0" smtClean="0"/>
              <a:t>You have been asked to summarise social factors (with the use of real-life examples) for a group of GCSE students, please write your summary and keep it to no more than half a page. </a:t>
            </a:r>
            <a:endParaRPr lang="en-GB" dirty="0"/>
          </a:p>
        </p:txBody>
      </p:sp>
      <p:sp>
        <p:nvSpPr>
          <p:cNvPr id="4" name="Content Placeholder 2"/>
          <p:cNvSpPr txBox="1">
            <a:spLocks/>
          </p:cNvSpPr>
          <p:nvPr/>
        </p:nvSpPr>
        <p:spPr>
          <a:xfrm>
            <a:off x="1197196" y="4077072"/>
            <a:ext cx="6777317" cy="1969444"/>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GB" dirty="0" smtClean="0"/>
              <a:t>Swap your summary with a class mate. Have they included anything different that would be worthwhile adding to your own notes?</a:t>
            </a:r>
            <a:endParaRPr lang="en-GB" dirty="0"/>
          </a:p>
        </p:txBody>
      </p:sp>
    </p:spTree>
    <p:extLst>
      <p:ext uri="{BB962C8B-B14F-4D97-AF65-F5344CB8AC3E}">
        <p14:creationId xmlns:p14="http://schemas.microsoft.com/office/powerpoint/2010/main" val="4227868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rger mannequins are being blamed for undermining the nation's obesity crisis. Mr Miller, who has eight years experience helping people lose weight, blamed 'political correctness for keeping people fat', claiming society need to use shock tactics to tackle the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9964738"/>
            <a:ext cx="6038850" cy="6486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rger mannequins are being blamed for undermining the nation's obesity crisis. Mr Miller, who has eight years experience helping people lose weight, blamed 'political correctness for keeping people fat', claiming society need to use shock tactics to tackle the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9812338"/>
            <a:ext cx="6038850" cy="6486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3.bp.blogspot.com/-lZ621eFADJU/UjCoFqRLNLI/AAAAAAAABMo/V-2dVD724RU/s640/910a937e-ef4d-417a-ab58-d2e935c69776_swedish-man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957" y="212845"/>
            <a:ext cx="4195936" cy="62803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64088" y="1772816"/>
            <a:ext cx="3024336" cy="2308324"/>
          </a:xfrm>
          <a:prstGeom prst="rect">
            <a:avLst/>
          </a:prstGeom>
          <a:noFill/>
          <a:ln>
            <a:solidFill>
              <a:srgbClr val="00B050"/>
            </a:solidFill>
          </a:ln>
        </p:spPr>
        <p:txBody>
          <a:bodyPr wrap="square" rtlCol="0">
            <a:spAutoFit/>
          </a:bodyPr>
          <a:lstStyle/>
          <a:p>
            <a:r>
              <a:rPr lang="en-GB" sz="2400" dirty="0" smtClean="0"/>
              <a:t>How is this an example of a business responding to changes in society?</a:t>
            </a:r>
            <a:endParaRPr lang="en-GB" sz="2400" dirty="0"/>
          </a:p>
        </p:txBody>
      </p:sp>
    </p:spTree>
    <p:extLst>
      <p:ext uri="{BB962C8B-B14F-4D97-AF65-F5344CB8AC3E}">
        <p14:creationId xmlns:p14="http://schemas.microsoft.com/office/powerpoint/2010/main" val="3011945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titl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8402638"/>
            <a:ext cx="603885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4" y="1556792"/>
            <a:ext cx="834952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394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01" t="22986" r="12965" b="29686"/>
          <a:stretch/>
        </p:blipFill>
        <p:spPr bwMode="auto">
          <a:xfrm>
            <a:off x="539552" y="836712"/>
            <a:ext cx="8136903"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5373216"/>
            <a:ext cx="7632848" cy="461665"/>
          </a:xfrm>
          <a:prstGeom prst="rect">
            <a:avLst/>
          </a:prstGeom>
          <a:noFill/>
        </p:spPr>
        <p:txBody>
          <a:bodyPr wrap="square" rtlCol="0">
            <a:spAutoFit/>
          </a:bodyPr>
          <a:lstStyle/>
          <a:p>
            <a:pPr algn="ctr"/>
            <a:r>
              <a:rPr lang="en-GB" sz="2400" b="1" dirty="0" smtClean="0">
                <a:solidFill>
                  <a:srgbClr val="92D050"/>
                </a:solidFill>
              </a:rPr>
              <a:t>Reasons for this change?</a:t>
            </a:r>
            <a:endParaRPr lang="en-GB" sz="2400" b="1" dirty="0">
              <a:solidFill>
                <a:srgbClr val="92D050"/>
              </a:solidFill>
            </a:endParaRPr>
          </a:p>
        </p:txBody>
      </p:sp>
    </p:spTree>
    <p:extLst>
      <p:ext uri="{BB962C8B-B14F-4D97-AF65-F5344CB8AC3E}">
        <p14:creationId xmlns:p14="http://schemas.microsoft.com/office/powerpoint/2010/main" val="2307023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normAutofit/>
          </a:bodyPr>
          <a:lstStyle/>
          <a:p>
            <a:r>
              <a:rPr lang="en-GB" dirty="0" smtClean="0"/>
              <a:t>Social </a:t>
            </a:r>
            <a:r>
              <a:rPr lang="en-GB" dirty="0"/>
              <a:t>Factors</a:t>
            </a:r>
          </a:p>
        </p:txBody>
      </p:sp>
      <p:sp>
        <p:nvSpPr>
          <p:cNvPr id="4" name="TextBox 3"/>
          <p:cNvSpPr txBox="1"/>
          <p:nvPr/>
        </p:nvSpPr>
        <p:spPr>
          <a:xfrm>
            <a:off x="899592" y="1785071"/>
            <a:ext cx="6768752" cy="1107996"/>
          </a:xfrm>
          <a:prstGeom prst="rect">
            <a:avLst/>
          </a:prstGeom>
          <a:noFill/>
        </p:spPr>
        <p:txBody>
          <a:bodyPr wrap="square" rtlCol="0">
            <a:spAutoFit/>
          </a:bodyPr>
          <a:lstStyle/>
          <a:p>
            <a:pPr marL="342900" indent="-274320">
              <a:spcBef>
                <a:spcPct val="20000"/>
              </a:spcBef>
              <a:buClr>
                <a:schemeClr val="accent1"/>
              </a:buClr>
              <a:buSzPct val="76000"/>
              <a:buFont typeface="Wingdings 2" pitchFamily="18" charset="2"/>
              <a:buChar char=""/>
            </a:pPr>
            <a:r>
              <a:rPr lang="en-GB" sz="2400" dirty="0" smtClean="0">
                <a:solidFill>
                  <a:schemeClr val="tx2"/>
                </a:solidFill>
              </a:rPr>
              <a:t>What do you understand by the term demographics?</a:t>
            </a:r>
            <a:endParaRPr lang="en-GB" sz="2400" dirty="0">
              <a:solidFill>
                <a:schemeClr val="tx2"/>
              </a:solidFill>
            </a:endParaRPr>
          </a:p>
          <a:p>
            <a:endParaRPr lang="en-GB" dirty="0"/>
          </a:p>
        </p:txBody>
      </p:sp>
      <p:sp>
        <p:nvSpPr>
          <p:cNvPr id="5" name="Content Placeholder 2"/>
          <p:cNvSpPr txBox="1">
            <a:spLocks/>
          </p:cNvSpPr>
          <p:nvPr/>
        </p:nvSpPr>
        <p:spPr>
          <a:xfrm>
            <a:off x="1166131" y="2921497"/>
            <a:ext cx="6912768" cy="101100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GB" i="1" dirty="0"/>
              <a:t>A statistical view of a </a:t>
            </a:r>
            <a:r>
              <a:rPr lang="en-GB" i="1" dirty="0" smtClean="0"/>
              <a:t>population and particular groups within it. Generally </a:t>
            </a:r>
            <a:r>
              <a:rPr lang="en-GB" i="1" dirty="0"/>
              <a:t>including age, gender, income, </a:t>
            </a:r>
            <a:r>
              <a:rPr lang="en-GB" i="1" dirty="0" smtClean="0"/>
              <a:t>education, occupation etc.</a:t>
            </a:r>
            <a:endParaRPr lang="en-GB" dirty="0"/>
          </a:p>
        </p:txBody>
      </p:sp>
    </p:spTree>
    <p:extLst>
      <p:ext uri="{BB962C8B-B14F-4D97-AF65-F5344CB8AC3E}">
        <p14:creationId xmlns:p14="http://schemas.microsoft.com/office/powerpoint/2010/main" val="114271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024744" cy="1143000"/>
          </a:xfrm>
        </p:spPr>
        <p:txBody>
          <a:bodyPr>
            <a:normAutofit/>
          </a:bodyPr>
          <a:lstStyle/>
          <a:p>
            <a:r>
              <a:rPr lang="en-GB" dirty="0" smtClean="0"/>
              <a:t>Social </a:t>
            </a:r>
            <a:r>
              <a:rPr lang="en-GB" dirty="0" smtClean="0"/>
              <a:t>Factors</a:t>
            </a:r>
            <a:endParaRPr lang="en-GB" dirty="0"/>
          </a:p>
        </p:txBody>
      </p:sp>
      <p:sp>
        <p:nvSpPr>
          <p:cNvPr id="3" name="Content Placeholder 2"/>
          <p:cNvSpPr>
            <a:spLocks noGrp="1"/>
          </p:cNvSpPr>
          <p:nvPr>
            <p:ph idx="1"/>
          </p:nvPr>
        </p:nvSpPr>
        <p:spPr>
          <a:xfrm>
            <a:off x="755576" y="1628800"/>
            <a:ext cx="7560840" cy="4680520"/>
          </a:xfrm>
        </p:spPr>
        <p:txBody>
          <a:bodyPr>
            <a:normAutofit fontScale="92500" lnSpcReduction="10000"/>
          </a:bodyPr>
          <a:lstStyle/>
          <a:p>
            <a:r>
              <a:rPr lang="en-GB" sz="2200" dirty="0" smtClean="0"/>
              <a:t>Society is constantly changing and businesses must </a:t>
            </a:r>
            <a:r>
              <a:rPr lang="en-GB" sz="2200" b="1" dirty="0" smtClean="0">
                <a:solidFill>
                  <a:srgbClr val="92D050"/>
                </a:solidFill>
              </a:rPr>
              <a:t>adjust</a:t>
            </a:r>
            <a:r>
              <a:rPr lang="en-GB" sz="2200" dirty="0" smtClean="0"/>
              <a:t> to suit society.</a:t>
            </a:r>
          </a:p>
          <a:p>
            <a:endParaRPr lang="en-GB" sz="2200" dirty="0"/>
          </a:p>
          <a:p>
            <a:pPr marL="68580" indent="0">
              <a:buNone/>
            </a:pPr>
            <a:r>
              <a:rPr lang="en-GB" sz="2200" dirty="0" smtClean="0"/>
              <a:t>Examples:</a:t>
            </a:r>
          </a:p>
          <a:p>
            <a:r>
              <a:rPr lang="en-GB" sz="2200" dirty="0" smtClean="0"/>
              <a:t>Aging population</a:t>
            </a:r>
          </a:p>
          <a:p>
            <a:r>
              <a:rPr lang="en-GB" sz="2200" dirty="0" smtClean="0"/>
              <a:t>24/7 culture</a:t>
            </a:r>
          </a:p>
          <a:p>
            <a:r>
              <a:rPr lang="en-GB" sz="2200" dirty="0" smtClean="0"/>
              <a:t>Healthier lifestyles</a:t>
            </a:r>
          </a:p>
          <a:p>
            <a:r>
              <a:rPr lang="en-GB" sz="2200" dirty="0" smtClean="0"/>
              <a:t>Increased leisure time</a:t>
            </a:r>
          </a:p>
          <a:p>
            <a:r>
              <a:rPr lang="en-GB" sz="2200" dirty="0" smtClean="0"/>
              <a:t>Multicultural society</a:t>
            </a:r>
          </a:p>
          <a:p>
            <a:r>
              <a:rPr lang="en-GB" sz="2200" dirty="0" smtClean="0"/>
              <a:t>Structure of family life</a:t>
            </a:r>
          </a:p>
          <a:p>
            <a:r>
              <a:rPr lang="en-GB" sz="2200" dirty="0" smtClean="0"/>
              <a:t>More women in the workforce</a:t>
            </a:r>
          </a:p>
          <a:p>
            <a:r>
              <a:rPr lang="en-GB" sz="2200" dirty="0" smtClean="0"/>
              <a:t>Changes to the labour market (more skilled and educated workforce, more temporary and part time employment)</a:t>
            </a:r>
          </a:p>
          <a:p>
            <a:endParaRPr lang="en-GB" sz="2200" dirty="0" smtClean="0"/>
          </a:p>
          <a:p>
            <a:endParaRPr lang="en-GB" sz="2200" dirty="0"/>
          </a:p>
        </p:txBody>
      </p:sp>
    </p:spTree>
    <p:extLst>
      <p:ext uri="{BB962C8B-B14F-4D97-AF65-F5344CB8AC3E}">
        <p14:creationId xmlns:p14="http://schemas.microsoft.com/office/powerpoint/2010/main" val="37375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024744" cy="1143000"/>
          </a:xfrm>
        </p:spPr>
        <p:txBody>
          <a:bodyPr>
            <a:normAutofit/>
          </a:bodyPr>
          <a:lstStyle/>
          <a:p>
            <a:r>
              <a:rPr lang="en-GB" dirty="0" smtClean="0"/>
              <a:t>Social </a:t>
            </a:r>
            <a:r>
              <a:rPr lang="en-GB" dirty="0" smtClean="0"/>
              <a:t>Factors</a:t>
            </a:r>
            <a:endParaRPr lang="en-GB" dirty="0"/>
          </a:p>
        </p:txBody>
      </p:sp>
      <p:sp>
        <p:nvSpPr>
          <p:cNvPr id="3" name="Content Placeholder 2"/>
          <p:cNvSpPr>
            <a:spLocks noGrp="1"/>
          </p:cNvSpPr>
          <p:nvPr>
            <p:ph idx="1"/>
          </p:nvPr>
        </p:nvSpPr>
        <p:spPr>
          <a:xfrm>
            <a:off x="827584" y="1844824"/>
            <a:ext cx="7416824" cy="4248472"/>
          </a:xfrm>
        </p:spPr>
        <p:txBody>
          <a:bodyPr>
            <a:normAutofit/>
          </a:bodyPr>
          <a:lstStyle/>
          <a:p>
            <a:pPr marL="68580" indent="0">
              <a:buNone/>
            </a:pPr>
            <a:r>
              <a:rPr lang="en-GB" sz="2200" dirty="0" smtClean="0"/>
              <a:t>Marketing Strategies</a:t>
            </a:r>
          </a:p>
          <a:p>
            <a:r>
              <a:rPr lang="en-GB" sz="2200" dirty="0" smtClean="0"/>
              <a:t>A business must recognise cultural differences.</a:t>
            </a:r>
          </a:p>
          <a:p>
            <a:r>
              <a:rPr lang="en-GB" sz="2200" dirty="0" smtClean="0"/>
              <a:t>Consider lifestyle changes in different market segments.</a:t>
            </a:r>
          </a:p>
          <a:p>
            <a:r>
              <a:rPr lang="en-GB" sz="2200" dirty="0" smtClean="0"/>
              <a:t>Consider changes in advertising mediums (e.g. internet rather than television)</a:t>
            </a:r>
          </a:p>
          <a:p>
            <a:pPr marL="68580" indent="0">
              <a:buNone/>
            </a:pPr>
            <a:endParaRPr lang="en-GB" sz="2200" dirty="0"/>
          </a:p>
          <a:p>
            <a:pPr marL="68580" indent="0">
              <a:buNone/>
            </a:pPr>
            <a:r>
              <a:rPr lang="en-GB" sz="2200" dirty="0" smtClean="0"/>
              <a:t>HR Strategies</a:t>
            </a:r>
          </a:p>
          <a:p>
            <a:r>
              <a:rPr lang="en-GB" sz="2200" dirty="0" smtClean="0"/>
              <a:t>Work life balance</a:t>
            </a:r>
          </a:p>
          <a:p>
            <a:r>
              <a:rPr lang="en-GB" sz="2200" dirty="0" smtClean="0"/>
              <a:t>Flexible working</a:t>
            </a:r>
          </a:p>
          <a:p>
            <a:endParaRPr lang="en-GB" sz="2200" dirty="0" smtClean="0"/>
          </a:p>
          <a:p>
            <a:endParaRPr lang="en-GB" sz="2200" dirty="0" smtClean="0"/>
          </a:p>
          <a:p>
            <a:endParaRPr lang="en-GB" sz="2200" dirty="0" smtClean="0"/>
          </a:p>
          <a:p>
            <a:endParaRPr lang="en-GB" sz="2200" dirty="0"/>
          </a:p>
        </p:txBody>
      </p:sp>
    </p:spTree>
    <p:extLst>
      <p:ext uri="{BB962C8B-B14F-4D97-AF65-F5344CB8AC3E}">
        <p14:creationId xmlns:p14="http://schemas.microsoft.com/office/powerpoint/2010/main" val="2200685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4" t="1712" r="10734" b="80817"/>
          <a:stretch/>
        </p:blipFill>
        <p:spPr bwMode="auto">
          <a:xfrm>
            <a:off x="251520" y="836712"/>
            <a:ext cx="3166624" cy="21617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425" t="35883" r="47787" b="16919"/>
          <a:stretch/>
        </p:blipFill>
        <p:spPr bwMode="auto">
          <a:xfrm rot="21347567">
            <a:off x="137632" y="3353493"/>
            <a:ext cx="3945173" cy="31172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6408" t="51953" r="27968" b="18164"/>
          <a:stretch/>
        </p:blipFill>
        <p:spPr bwMode="auto">
          <a:xfrm>
            <a:off x="4860032" y="4777778"/>
            <a:ext cx="3456945" cy="181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45313" t="29989" r="2344" b="15430"/>
          <a:stretch/>
        </p:blipFill>
        <p:spPr bwMode="auto">
          <a:xfrm>
            <a:off x="3779912" y="260856"/>
            <a:ext cx="5228076" cy="43613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176184" y="796062"/>
            <a:ext cx="4392488" cy="369332"/>
          </a:xfrm>
          <a:prstGeom prst="rect">
            <a:avLst/>
          </a:prstGeom>
          <a:noFill/>
        </p:spPr>
        <p:txBody>
          <a:bodyPr wrap="square" rtlCol="0">
            <a:spAutoFit/>
          </a:bodyPr>
          <a:lstStyle/>
          <a:p>
            <a:r>
              <a:rPr lang="en-GB" b="1" dirty="0" smtClean="0"/>
              <a:t>% of population aged 65 and over</a:t>
            </a:r>
            <a:endParaRPr lang="en-GB" b="1" dirty="0"/>
          </a:p>
        </p:txBody>
      </p:sp>
    </p:spTree>
    <p:extLst>
      <p:ext uri="{BB962C8B-B14F-4D97-AF65-F5344CB8AC3E}">
        <p14:creationId xmlns:p14="http://schemas.microsoft.com/office/powerpoint/2010/main" val="943332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16602" r="1719" b="19336"/>
          <a:stretch/>
        </p:blipFill>
        <p:spPr bwMode="auto">
          <a:xfrm>
            <a:off x="1575182" y="188640"/>
            <a:ext cx="5877137" cy="32289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469" t="16602" r="3281" b="19336"/>
          <a:stretch/>
        </p:blipFill>
        <p:spPr bwMode="auto">
          <a:xfrm>
            <a:off x="1575182" y="3501007"/>
            <a:ext cx="5908157" cy="33182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6783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normAutofit/>
          </a:bodyPr>
          <a:lstStyle/>
          <a:p>
            <a:r>
              <a:rPr lang="en-GB" dirty="0" smtClean="0"/>
              <a:t>Social </a:t>
            </a:r>
            <a:r>
              <a:rPr lang="en-GB" dirty="0" smtClean="0"/>
              <a:t>Factors</a:t>
            </a:r>
            <a:endParaRPr lang="en-GB" dirty="0"/>
          </a:p>
        </p:txBody>
      </p:sp>
      <p:sp>
        <p:nvSpPr>
          <p:cNvPr id="3" name="Content Placeholder 2"/>
          <p:cNvSpPr>
            <a:spLocks noGrp="1"/>
          </p:cNvSpPr>
          <p:nvPr>
            <p:ph idx="1"/>
          </p:nvPr>
        </p:nvSpPr>
        <p:spPr>
          <a:xfrm>
            <a:off x="1043608" y="1988840"/>
            <a:ext cx="6984776" cy="4104456"/>
          </a:xfrm>
        </p:spPr>
        <p:txBody>
          <a:bodyPr>
            <a:normAutofit/>
          </a:bodyPr>
          <a:lstStyle/>
          <a:p>
            <a:r>
              <a:rPr lang="en-GB" dirty="0" smtClean="0"/>
              <a:t>Watch </a:t>
            </a:r>
          </a:p>
          <a:p>
            <a:pPr marL="68580" indent="0">
              <a:buNone/>
            </a:pPr>
            <a:r>
              <a:rPr lang="en-GB" dirty="0" smtClean="0">
                <a:solidFill>
                  <a:srgbClr val="7030A0"/>
                </a:solidFill>
                <a:hlinkClick r:id="rId3"/>
              </a:rPr>
              <a:t>UK Aging Population</a:t>
            </a:r>
            <a:endParaRPr lang="en-GB" dirty="0">
              <a:solidFill>
                <a:srgbClr val="7030A0"/>
              </a:solidFill>
            </a:endParaRPr>
          </a:p>
          <a:p>
            <a:pPr marL="68580" indent="0">
              <a:buNone/>
            </a:pPr>
            <a:endParaRPr lang="en-GB" dirty="0" smtClean="0"/>
          </a:p>
          <a:p>
            <a:r>
              <a:rPr lang="en-GB" dirty="0" smtClean="0"/>
              <a:t>Discuss</a:t>
            </a:r>
            <a:endParaRPr lang="en-GB" dirty="0"/>
          </a:p>
          <a:p>
            <a:pPr marL="68580" indent="0">
              <a:buNone/>
            </a:pPr>
            <a:r>
              <a:rPr lang="en-GB" dirty="0" smtClean="0"/>
              <a:t>How </a:t>
            </a:r>
            <a:r>
              <a:rPr lang="en-GB" dirty="0"/>
              <a:t>might an international hotel chain respond to an ageing population? </a:t>
            </a:r>
            <a:endParaRPr lang="en-GB" dirty="0">
              <a:solidFill>
                <a:srgbClr val="7030A0"/>
              </a:solidFill>
            </a:endParaRPr>
          </a:p>
        </p:txBody>
      </p:sp>
    </p:spTree>
    <p:extLst>
      <p:ext uri="{BB962C8B-B14F-4D97-AF65-F5344CB8AC3E}">
        <p14:creationId xmlns:p14="http://schemas.microsoft.com/office/powerpoint/2010/main" val="1657063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776864" cy="576064"/>
          </a:xfrm>
        </p:spPr>
        <p:txBody>
          <a:bodyPr>
            <a:normAutofit/>
          </a:bodyPr>
          <a:lstStyle/>
          <a:p>
            <a:r>
              <a:rPr lang="en-GB" sz="2400" dirty="0" smtClean="0"/>
              <a:t>Why might this sort of data be useful to businesses?</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1138527380"/>
              </p:ext>
            </p:extLst>
          </p:nvPr>
        </p:nvGraphicFramePr>
        <p:xfrm>
          <a:off x="324150" y="1296987"/>
          <a:ext cx="4680519" cy="2390775"/>
        </p:xfrm>
        <a:graphic>
          <a:graphicData uri="http://schemas.openxmlformats.org/drawingml/2006/table">
            <a:tbl>
              <a:tblPr>
                <a:tableStyleId>{5C22544A-7EE6-4342-B048-85BDC9FD1C3A}</a:tableStyleId>
              </a:tblPr>
              <a:tblGrid>
                <a:gridCol w="1080119"/>
                <a:gridCol w="1008112"/>
                <a:gridCol w="1309954"/>
                <a:gridCol w="1282334"/>
              </a:tblGrid>
              <a:tr h="228600">
                <a:tc gridSpan="4">
                  <a:txBody>
                    <a:bodyPr/>
                    <a:lstStyle/>
                    <a:p>
                      <a:pPr algn="l" fontAlgn="b"/>
                      <a:r>
                        <a:rPr lang="en-GB" sz="1400" u="none" strike="noStrike" dirty="0">
                          <a:effectLst/>
                        </a:rPr>
                        <a:t>Minutes per day spent using each medium: by age, 2009/10</a:t>
                      </a:r>
                      <a:endParaRPr lang="en-GB" sz="14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r>
              <a:tr h="228600">
                <a:tc>
                  <a:txBody>
                    <a:bodyPr/>
                    <a:lstStyle/>
                    <a:p>
                      <a:pPr algn="l" fontAlgn="b"/>
                      <a:r>
                        <a:rPr lang="en-GB" sz="1400" u="none" strike="noStrike">
                          <a:effectLst/>
                        </a:rPr>
                        <a:t>United Kingdom</a:t>
                      </a:r>
                      <a:endParaRPr lang="en-GB" sz="1400" b="1"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a:effectLst/>
                        </a:rPr>
                        <a:t> </a:t>
                      </a:r>
                      <a:endParaRPr lang="en-GB" sz="1400" b="0" i="0" u="none" strike="noStrike">
                        <a:effectLst/>
                        <a:latin typeface="Arial"/>
                      </a:endParaRPr>
                    </a:p>
                  </a:txBody>
                  <a:tcPr marL="9525" marR="9525" marT="9525" marB="0" anchor="b"/>
                </a:tc>
                <a:tc>
                  <a:txBody>
                    <a:bodyPr/>
                    <a:lstStyle/>
                    <a:p>
                      <a:pPr algn="r" fontAlgn="b"/>
                      <a:r>
                        <a:rPr lang="en-GB" sz="1400" u="none" strike="noStrike" dirty="0">
                          <a:effectLst/>
                        </a:rPr>
                        <a:t> </a:t>
                      </a:r>
                      <a:endParaRPr lang="en-GB" sz="1400" b="0" i="0" u="none" strike="noStrike" dirty="0">
                        <a:effectLst/>
                        <a:latin typeface="Arial"/>
                      </a:endParaRPr>
                    </a:p>
                  </a:txBody>
                  <a:tcPr marL="9525" marR="9525" marT="9525" marB="0" anchor="b"/>
                </a:tc>
                <a:tc>
                  <a:txBody>
                    <a:bodyPr/>
                    <a:lstStyle/>
                    <a:p>
                      <a:pPr algn="r" fontAlgn="b"/>
                      <a:r>
                        <a:rPr lang="en-GB" sz="1400" u="none" strike="noStrike" dirty="0">
                          <a:effectLst/>
                        </a:rPr>
                        <a:t>Hours and minutes per day</a:t>
                      </a:r>
                      <a:endParaRPr lang="en-GB" sz="1400" b="0" i="0" u="none" strike="noStrike" dirty="0">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r>
              <a:tr h="228600">
                <a:tc>
                  <a:txBody>
                    <a:bodyPr/>
                    <a:lstStyle/>
                    <a:p>
                      <a:pPr algn="l" fontAlgn="b"/>
                      <a:r>
                        <a:rPr lang="en-GB" sz="1400" u="none" strike="noStrike">
                          <a:effectLst/>
                        </a:rPr>
                        <a:t> </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a:effectLst/>
                        </a:rPr>
                        <a:t>Television</a:t>
                      </a:r>
                      <a:endParaRPr lang="en-GB" sz="1400" b="1" i="0" u="none" strike="noStrike">
                        <a:effectLst/>
                        <a:latin typeface="Arial"/>
                      </a:endParaRPr>
                    </a:p>
                  </a:txBody>
                  <a:tcPr marL="9525" marR="9525" marT="9525" marB="0" anchor="b"/>
                </a:tc>
                <a:tc>
                  <a:txBody>
                    <a:bodyPr/>
                    <a:lstStyle/>
                    <a:p>
                      <a:pPr algn="r" fontAlgn="b"/>
                      <a:r>
                        <a:rPr lang="en-GB" sz="1400" u="none" strike="noStrike">
                          <a:effectLst/>
                        </a:rPr>
                        <a:t>Computer</a:t>
                      </a:r>
                      <a:endParaRPr lang="en-GB" sz="1400" b="1" i="0" u="none" strike="noStrike">
                        <a:effectLst/>
                        <a:latin typeface="Arial"/>
                      </a:endParaRPr>
                    </a:p>
                  </a:txBody>
                  <a:tcPr marL="9525" marR="9525" marT="9525" marB="0" anchor="b"/>
                </a:tc>
                <a:tc>
                  <a:txBody>
                    <a:bodyPr/>
                    <a:lstStyle/>
                    <a:p>
                      <a:pPr algn="r" fontAlgn="b"/>
                      <a:r>
                        <a:rPr lang="en-GB" sz="1400" u="none" strike="noStrike" dirty="0">
                          <a:effectLst/>
                        </a:rPr>
                        <a:t>Radio </a:t>
                      </a:r>
                      <a:endParaRPr lang="en-GB" sz="1400" b="1" i="0" u="none" strike="noStrike" dirty="0">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r>
              <a:tr h="228600">
                <a:tc>
                  <a:txBody>
                    <a:bodyPr/>
                    <a:lstStyle/>
                    <a:p>
                      <a:pPr algn="l" fontAlgn="b"/>
                      <a:r>
                        <a:rPr lang="en-GB" sz="1400" u="none" strike="noStrike">
                          <a:effectLst/>
                        </a:rPr>
                        <a:t>16–24</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dirty="0">
                          <a:effectLst/>
                        </a:rPr>
                        <a:t>2.56</a:t>
                      </a:r>
                      <a:endParaRPr lang="en-GB" sz="1400" b="0" i="0" u="none" strike="noStrike" dirty="0">
                        <a:effectLst/>
                        <a:latin typeface="Arial"/>
                      </a:endParaRPr>
                    </a:p>
                  </a:txBody>
                  <a:tcPr marL="9525" marR="9525" marT="9525" marB="0" anchor="b"/>
                </a:tc>
                <a:tc>
                  <a:txBody>
                    <a:bodyPr/>
                    <a:lstStyle/>
                    <a:p>
                      <a:pPr algn="r" fontAlgn="b"/>
                      <a:r>
                        <a:rPr lang="en-GB" sz="1400" u="none" strike="noStrike">
                          <a:effectLst/>
                        </a:rPr>
                        <a:t>3.34</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0.25</a:t>
                      </a:r>
                      <a:endParaRPr lang="en-GB" sz="1400" b="0" i="0" u="none" strike="noStrike">
                        <a:effectLst/>
                        <a:latin typeface="Arial"/>
                      </a:endParaRPr>
                    </a:p>
                  </a:txBody>
                  <a:tcPr marL="9525" marR="9525" marT="9525" marB="0" anchor="b">
                    <a:lnR w="12700" cap="flat" cmpd="sng" algn="ctr">
                      <a:solidFill>
                        <a:schemeClr val="tx1"/>
                      </a:solidFill>
                      <a:prstDash val="solid"/>
                      <a:round/>
                      <a:headEnd type="none" w="med" len="med"/>
                      <a:tailEnd type="none" w="med" len="med"/>
                    </a:lnR>
                    <a:lnB w="12700" cmpd="sng">
                      <a:noFill/>
                    </a:lnB>
                  </a:tcPr>
                </a:tc>
              </a:tr>
              <a:tr h="228600">
                <a:tc>
                  <a:txBody>
                    <a:bodyPr/>
                    <a:lstStyle/>
                    <a:p>
                      <a:pPr algn="l" fontAlgn="b"/>
                      <a:r>
                        <a:rPr lang="en-GB" sz="1400" u="none" strike="noStrike">
                          <a:effectLst/>
                        </a:rPr>
                        <a:t>25–44</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a:effectLst/>
                        </a:rPr>
                        <a:t>3.22</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3.20</a:t>
                      </a:r>
                      <a:endParaRPr lang="en-GB" sz="1400" b="0" i="0" u="none" strike="noStrike">
                        <a:effectLst/>
                        <a:latin typeface="Arial"/>
                      </a:endParaRPr>
                    </a:p>
                  </a:txBody>
                  <a:tcPr marL="9525" marR="9525" marT="9525" marB="0" anchor="b">
                    <a:lnR w="12700" cmpd="sng">
                      <a:noFill/>
                    </a:lnR>
                  </a:tcPr>
                </a:tc>
                <a:tc>
                  <a:txBody>
                    <a:bodyPr/>
                    <a:lstStyle/>
                    <a:p>
                      <a:pPr algn="r" fontAlgn="b"/>
                      <a:r>
                        <a:rPr lang="en-GB" sz="1400" u="none" strike="noStrike" dirty="0">
                          <a:effectLst/>
                        </a:rPr>
                        <a:t>1.02</a:t>
                      </a:r>
                      <a:endParaRPr lang="en-GB" sz="1400" b="0" i="0" u="none" strike="noStrike" dirty="0">
                        <a:effectLst/>
                        <a:latin typeface="Arial"/>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28600">
                <a:tc>
                  <a:txBody>
                    <a:bodyPr/>
                    <a:lstStyle/>
                    <a:p>
                      <a:pPr algn="l" fontAlgn="b"/>
                      <a:r>
                        <a:rPr lang="en-GB" sz="1400" u="none" strike="noStrike">
                          <a:effectLst/>
                        </a:rPr>
                        <a:t>45–54</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a:effectLst/>
                        </a:rPr>
                        <a:t>3.17</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2.35</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1.27</a:t>
                      </a:r>
                      <a:endParaRPr lang="en-GB" sz="1400" b="0" i="0" u="none" strike="noStrike">
                        <a:effectLst/>
                        <a:latin typeface="Arial"/>
                      </a:endParaRPr>
                    </a:p>
                  </a:txBody>
                  <a:tcPr marL="9525" marR="9525" marT="9525" marB="0" anchor="b">
                    <a:lnR w="12700" cap="flat" cmpd="sng" algn="ctr">
                      <a:solidFill>
                        <a:schemeClr val="tx1"/>
                      </a:solidFill>
                      <a:prstDash val="solid"/>
                      <a:round/>
                      <a:headEnd type="none" w="med" len="med"/>
                      <a:tailEnd type="none" w="med" len="med"/>
                    </a:lnR>
                    <a:lnT w="12700" cmpd="sng">
                      <a:noFill/>
                    </a:lnT>
                  </a:tcPr>
                </a:tc>
              </a:tr>
              <a:tr h="228600">
                <a:tc>
                  <a:txBody>
                    <a:bodyPr/>
                    <a:lstStyle/>
                    <a:p>
                      <a:pPr algn="l" fontAlgn="b"/>
                      <a:r>
                        <a:rPr lang="en-GB" sz="1400" u="none" strike="noStrike">
                          <a:effectLst/>
                        </a:rPr>
                        <a:t>55 and over</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a:effectLst/>
                        </a:rPr>
                        <a:t>4.05</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1.12</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1.07</a:t>
                      </a:r>
                      <a:endParaRPr lang="en-GB" sz="1400" b="0" i="0" u="none" strike="noStrike">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r>
              <a:tr h="161925">
                <a:tc>
                  <a:txBody>
                    <a:bodyPr/>
                    <a:lstStyle/>
                    <a:p>
                      <a:pPr algn="l" fontAlgn="b"/>
                      <a:r>
                        <a:rPr lang="en-GB" sz="1000" u="none" strike="noStrike" dirty="0">
                          <a:effectLst/>
                        </a:rPr>
                        <a:t>Source: Ofcom</a:t>
                      </a:r>
                      <a:endParaRPr lang="en-GB" sz="1000" b="0" i="1"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FF"/>
                        </a:solidFill>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n-GB" sz="1000" b="0" i="0" u="none" strike="noStrike" dirty="0">
                        <a:solidFill>
                          <a:srgbClr val="0000FF"/>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64583870"/>
              </p:ext>
            </p:extLst>
          </p:nvPr>
        </p:nvGraphicFramePr>
        <p:xfrm>
          <a:off x="611560" y="4005064"/>
          <a:ext cx="3716560" cy="2369820"/>
        </p:xfrm>
        <a:graphic>
          <a:graphicData uri="http://schemas.openxmlformats.org/drawingml/2006/table">
            <a:tbl>
              <a:tblPr>
                <a:tableStyleId>{5C22544A-7EE6-4342-B048-85BDC9FD1C3A}</a:tableStyleId>
              </a:tblPr>
              <a:tblGrid>
                <a:gridCol w="935083"/>
                <a:gridCol w="796406"/>
                <a:gridCol w="1985071"/>
              </a:tblGrid>
              <a:tr h="0">
                <a:tc gridSpan="3">
                  <a:txBody>
                    <a:bodyPr/>
                    <a:lstStyle/>
                    <a:p>
                      <a:pPr algn="l" fontAlgn="b"/>
                      <a:r>
                        <a:rPr lang="en-GB" sz="1400" u="none" strike="noStrike" dirty="0">
                          <a:effectLst/>
                        </a:rPr>
                        <a:t>Proportion of people living alone: by age group (UK)</a:t>
                      </a:r>
                      <a:endParaRPr lang="en-GB" sz="14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r>
              <a:tr h="238125">
                <a:tc gridSpan="2">
                  <a:txBody>
                    <a:bodyPr/>
                    <a:lstStyle/>
                    <a:p>
                      <a:pPr algn="l" fontAlgn="b"/>
                      <a:endParaRPr lang="en-GB" sz="1400" b="1"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hMerge="1">
                  <a:txBody>
                    <a:bodyPr/>
                    <a:lstStyle/>
                    <a:p>
                      <a:endParaRPr lang="en-GB"/>
                    </a:p>
                  </a:txBody>
                  <a:tcPr/>
                </a:tc>
                <a:tc>
                  <a:txBody>
                    <a:bodyPr/>
                    <a:lstStyle/>
                    <a:p>
                      <a:pPr algn="l" fontAlgn="b"/>
                      <a:r>
                        <a:rPr lang="en-GB" sz="1400" u="none" strike="noStrike">
                          <a:effectLst/>
                        </a:rPr>
                        <a:t>Percentages</a:t>
                      </a:r>
                      <a:endParaRPr lang="en-GB" sz="1400" b="0" i="0" u="none" strike="noStrike">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r>
              <a:tr h="228600">
                <a:tc>
                  <a:txBody>
                    <a:bodyPr/>
                    <a:lstStyle/>
                    <a:p>
                      <a:pPr algn="l" fontAlgn="b"/>
                      <a:r>
                        <a:rPr lang="en-GB" sz="1400" u="none" strike="noStrike">
                          <a:effectLst/>
                        </a:rPr>
                        <a:t> </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a:effectLst/>
                        </a:rPr>
                        <a:t>2001</a:t>
                      </a:r>
                      <a:endParaRPr lang="en-GB" sz="1400" b="0" i="0" u="none" strike="noStrike">
                        <a:effectLst/>
                        <a:latin typeface="Arial"/>
                      </a:endParaRPr>
                    </a:p>
                  </a:txBody>
                  <a:tcPr marL="9525" marR="9525" marT="9525" marB="0" anchor="b"/>
                </a:tc>
                <a:tc>
                  <a:txBody>
                    <a:bodyPr/>
                    <a:lstStyle/>
                    <a:p>
                      <a:pPr algn="r" fontAlgn="b"/>
                      <a:r>
                        <a:rPr lang="en-GB" sz="1400" u="none" strike="noStrike" dirty="0">
                          <a:effectLst/>
                        </a:rPr>
                        <a:t>2010</a:t>
                      </a:r>
                      <a:endParaRPr lang="en-GB" sz="1400" b="0" i="0" u="none" strike="noStrike" dirty="0">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r>
              <a:tr h="228600">
                <a:tc>
                  <a:txBody>
                    <a:bodyPr/>
                    <a:lstStyle/>
                    <a:p>
                      <a:pPr algn="l" fontAlgn="b"/>
                      <a:r>
                        <a:rPr lang="en-GB" sz="1400" u="none" strike="noStrike">
                          <a:effectLst/>
                        </a:rPr>
                        <a:t>16–24</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a:effectLst/>
                        </a:rPr>
                        <a:t>3.3</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3.1</a:t>
                      </a:r>
                      <a:endParaRPr lang="en-GB" sz="1400" b="0" i="0" u="none" strike="noStrike">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r>
              <a:tr h="228600">
                <a:tc>
                  <a:txBody>
                    <a:bodyPr/>
                    <a:lstStyle/>
                    <a:p>
                      <a:pPr algn="l" fontAlgn="b"/>
                      <a:r>
                        <a:rPr lang="en-GB" sz="1400" u="none" strike="noStrike">
                          <a:effectLst/>
                        </a:rPr>
                        <a:t>25–44</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a:effectLst/>
                        </a:rPr>
                        <a:t>10.1</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9.6</a:t>
                      </a:r>
                      <a:endParaRPr lang="en-GB" sz="1400" b="0" i="0" u="none" strike="noStrike">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r>
              <a:tr h="228600">
                <a:tc>
                  <a:txBody>
                    <a:bodyPr/>
                    <a:lstStyle/>
                    <a:p>
                      <a:pPr algn="l" fontAlgn="b"/>
                      <a:r>
                        <a:rPr lang="en-GB" sz="1400" u="none" strike="noStrike">
                          <a:effectLst/>
                        </a:rPr>
                        <a:t>45–64</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a:effectLst/>
                        </a:rPr>
                        <a:t>12.8</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14.8</a:t>
                      </a:r>
                      <a:endParaRPr lang="en-GB" sz="1400" b="0" i="0" u="none" strike="noStrike">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r>
              <a:tr h="304800">
                <a:tc>
                  <a:txBody>
                    <a:bodyPr/>
                    <a:lstStyle/>
                    <a:p>
                      <a:pPr algn="l" fontAlgn="b"/>
                      <a:r>
                        <a:rPr lang="en-GB" sz="1400" u="none" strike="noStrike">
                          <a:effectLst/>
                        </a:rPr>
                        <a:t>65–74</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GB" sz="1400" u="none" strike="noStrike">
                          <a:effectLst/>
                        </a:rPr>
                        <a:t>26.9</a:t>
                      </a:r>
                      <a:endParaRPr lang="en-GB" sz="1400" b="0" i="0" u="none" strike="noStrike">
                        <a:effectLst/>
                        <a:latin typeface="Arial"/>
                      </a:endParaRPr>
                    </a:p>
                  </a:txBody>
                  <a:tcPr marL="9525" marR="9525" marT="9525" marB="0" anchor="b"/>
                </a:tc>
                <a:tc>
                  <a:txBody>
                    <a:bodyPr/>
                    <a:lstStyle/>
                    <a:p>
                      <a:pPr algn="r" fontAlgn="b"/>
                      <a:r>
                        <a:rPr lang="en-GB" sz="1400" u="none" strike="noStrike">
                          <a:effectLst/>
                        </a:rPr>
                        <a:t>24.7</a:t>
                      </a:r>
                      <a:endParaRPr lang="en-GB" sz="1400" b="0" i="0" u="none" strike="noStrike">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r>
              <a:tr h="476250">
                <a:tc>
                  <a:txBody>
                    <a:bodyPr/>
                    <a:lstStyle/>
                    <a:p>
                      <a:pPr algn="l" fontAlgn="b"/>
                      <a:r>
                        <a:rPr lang="en-GB" sz="1400" u="none" strike="noStrike">
                          <a:effectLst/>
                        </a:rPr>
                        <a:t>75 and over</a:t>
                      </a:r>
                      <a:endParaRPr lang="en-GB" sz="1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GB" sz="1400" u="none" strike="noStrike">
                          <a:effectLst/>
                        </a:rPr>
                        <a:t>49.1</a:t>
                      </a:r>
                      <a:endParaRPr lang="en-GB" sz="1400" b="0" i="0" u="none" strike="noStrike">
                        <a:effectLst/>
                        <a:latin typeface="Arial"/>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GB" sz="1400" u="none" strike="noStrike" dirty="0">
                          <a:effectLst/>
                        </a:rPr>
                        <a:t>45.5</a:t>
                      </a:r>
                      <a:endParaRPr lang="en-GB" sz="1400" b="0" i="0" u="none" strike="noStrike" dirty="0">
                        <a:effectLst/>
                        <a:latin typeface="Arial"/>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3687048"/>
              </p:ext>
            </p:extLst>
          </p:nvPr>
        </p:nvGraphicFramePr>
        <p:xfrm>
          <a:off x="5084763" y="2204864"/>
          <a:ext cx="3798664" cy="3785778"/>
        </p:xfrm>
        <a:graphic>
          <a:graphicData uri="http://schemas.openxmlformats.org/drawingml/2006/table">
            <a:tbl>
              <a:tblPr>
                <a:tableStyleId>{5C22544A-7EE6-4342-B048-85BDC9FD1C3A}</a:tableStyleId>
              </a:tblPr>
              <a:tblGrid>
                <a:gridCol w="2344488"/>
                <a:gridCol w="741926"/>
                <a:gridCol w="712250"/>
              </a:tblGrid>
              <a:tr h="266923">
                <a:tc>
                  <a:txBody>
                    <a:bodyPr/>
                    <a:lstStyle/>
                    <a:p>
                      <a:pPr algn="l" fontAlgn="b"/>
                      <a:r>
                        <a:rPr lang="en-GB" sz="1050" u="none" strike="noStrike" dirty="0">
                          <a:effectLst/>
                        </a:rPr>
                        <a:t>People living in households: by type of household</a:t>
                      </a:r>
                      <a:r>
                        <a:rPr lang="en-GB" sz="1050" u="none" strike="noStrike" baseline="30000" dirty="0">
                          <a:effectLst/>
                        </a:rPr>
                        <a:t>1</a:t>
                      </a:r>
                      <a:endParaRPr lang="en-GB" sz="1050" b="1"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endParaRPr lang="en-GB" sz="1050" b="0" i="0" u="none" strike="noStrike">
                        <a:effectLst/>
                        <a:latin typeface="Arial"/>
                      </a:endParaRPr>
                    </a:p>
                  </a:txBody>
                  <a:tcPr marL="0" marR="0" marT="0" marB="0">
                    <a:lnT w="12700" cap="flat" cmpd="sng" algn="ctr">
                      <a:solidFill>
                        <a:schemeClr val="tx1"/>
                      </a:solidFill>
                      <a:prstDash val="solid"/>
                      <a:round/>
                      <a:headEnd type="none" w="med" len="med"/>
                      <a:tailEnd type="none" w="med" len="med"/>
                    </a:lnT>
                  </a:tcPr>
                </a:tc>
                <a:tc>
                  <a:txBody>
                    <a:bodyPr/>
                    <a:lstStyle/>
                    <a:p>
                      <a:pPr algn="l" fontAlgn="b"/>
                      <a:endParaRPr lang="en-GB" sz="105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41803">
                <a:tc>
                  <a:txBody>
                    <a:bodyPr/>
                    <a:lstStyle/>
                    <a:p>
                      <a:pPr algn="l" fontAlgn="b"/>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2001</a:t>
                      </a:r>
                      <a:endParaRPr lang="en-GB" sz="1050" b="0" i="0" u="none" strike="noStrike">
                        <a:effectLst/>
                        <a:latin typeface="Arial"/>
                      </a:endParaRPr>
                    </a:p>
                  </a:txBody>
                  <a:tcPr marL="0" marR="0" marT="0" marB="0" anchor="b"/>
                </a:tc>
                <a:tc>
                  <a:txBody>
                    <a:bodyPr/>
                    <a:lstStyle/>
                    <a:p>
                      <a:pPr algn="r" fontAlgn="b"/>
                      <a:r>
                        <a:rPr lang="en-GB" sz="1050" u="none" strike="noStrike">
                          <a:effectLst/>
                        </a:rPr>
                        <a:t>2010</a:t>
                      </a:r>
                      <a:endParaRPr lang="en-GB" sz="105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41803">
                <a:tc>
                  <a:txBody>
                    <a:bodyPr/>
                    <a:lstStyle/>
                    <a:p>
                      <a:pPr algn="l" fontAlgn="b"/>
                      <a:r>
                        <a:rPr lang="en-GB" sz="1050" u="none" strike="noStrike" dirty="0">
                          <a:effectLst/>
                        </a:rPr>
                        <a:t> </a:t>
                      </a:r>
                      <a:endParaRPr lang="en-GB" sz="105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tcPr>
                </a:tc>
                <a:tc gridSpan="2">
                  <a:txBody>
                    <a:bodyPr/>
                    <a:lstStyle/>
                    <a:p>
                      <a:pPr algn="ctr" fontAlgn="ctr"/>
                      <a:r>
                        <a:rPr lang="en-GB" sz="1050" u="none" strike="noStrike">
                          <a:effectLst/>
                        </a:rPr>
                        <a:t>(Millions)</a:t>
                      </a:r>
                      <a:endParaRPr lang="en-GB" sz="1050" b="0" i="0" u="none" strike="noStrike">
                        <a:effectLst/>
                        <a:latin typeface="Arial"/>
                      </a:endParaRPr>
                    </a:p>
                  </a:txBody>
                  <a:tcPr marL="0" marR="0" marT="0" marB="0" anchor="ctr">
                    <a:lnR w="12700" cap="flat" cmpd="sng" algn="ctr">
                      <a:solidFill>
                        <a:schemeClr val="tx1"/>
                      </a:solidFill>
                      <a:prstDash val="solid"/>
                      <a:round/>
                      <a:headEnd type="none" w="med" len="med"/>
                      <a:tailEnd type="none" w="med" len="med"/>
                    </a:lnR>
                  </a:tcPr>
                </a:tc>
                <a:tc hMerge="1">
                  <a:txBody>
                    <a:bodyPr/>
                    <a:lstStyle/>
                    <a:p>
                      <a:endParaRPr lang="en-GB"/>
                    </a:p>
                  </a:txBody>
                  <a:tcPr/>
                </a:tc>
              </a:tr>
              <a:tr h="141803">
                <a:tc>
                  <a:txBody>
                    <a:bodyPr/>
                    <a:lstStyle/>
                    <a:p>
                      <a:pPr algn="l" fontAlgn="b"/>
                      <a:r>
                        <a:rPr lang="en-GB" sz="1050" u="none" strike="noStrike">
                          <a:effectLst/>
                        </a:rPr>
                        <a:t>One person household</a:t>
                      </a:r>
                      <a:endParaRPr lang="en-GB" sz="105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7.0</a:t>
                      </a:r>
                      <a:endParaRPr lang="en-GB" sz="1050" b="0" i="0" u="none" strike="noStrike">
                        <a:effectLst/>
                        <a:latin typeface="Arial"/>
                      </a:endParaRPr>
                    </a:p>
                  </a:txBody>
                  <a:tcPr marL="0" marR="0" marT="0" marB="0" anchor="b"/>
                </a:tc>
                <a:tc>
                  <a:txBody>
                    <a:bodyPr/>
                    <a:lstStyle/>
                    <a:p>
                      <a:pPr algn="r" fontAlgn="b"/>
                      <a:r>
                        <a:rPr lang="en-GB" sz="1050" u="none" strike="noStrike">
                          <a:effectLst/>
                        </a:rPr>
                        <a:t>7.5</a:t>
                      </a:r>
                      <a:endParaRPr lang="en-GB" sz="105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66827">
                <a:tc>
                  <a:txBody>
                    <a:bodyPr/>
                    <a:lstStyle/>
                    <a:p>
                      <a:pPr algn="l" fontAlgn="b"/>
                      <a:r>
                        <a:rPr lang="en-GB" sz="1050" u="none" strike="noStrike">
                          <a:effectLst/>
                        </a:rPr>
                        <a:t>   Under 65</a:t>
                      </a:r>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3.7</a:t>
                      </a:r>
                      <a:endParaRPr lang="en-GB" sz="1050" b="0" i="0" u="none" strike="noStrike">
                        <a:solidFill>
                          <a:srgbClr val="000000"/>
                        </a:solidFill>
                        <a:effectLst/>
                        <a:latin typeface="Arial"/>
                      </a:endParaRPr>
                    </a:p>
                  </a:txBody>
                  <a:tcPr marL="0" marR="0" marT="0" marB="0" anchor="b"/>
                </a:tc>
                <a:tc>
                  <a:txBody>
                    <a:bodyPr/>
                    <a:lstStyle/>
                    <a:p>
                      <a:pPr algn="r" fontAlgn="b"/>
                      <a:r>
                        <a:rPr lang="en-GB" sz="1050" u="none" strike="noStrike">
                          <a:effectLst/>
                        </a:rPr>
                        <a:t>4.2</a:t>
                      </a:r>
                      <a:endParaRPr lang="en-GB" sz="1050" b="0" i="0" u="none" strike="noStrike">
                        <a:solidFill>
                          <a:srgbClr val="000000"/>
                        </a:solidFill>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66827">
                <a:tc>
                  <a:txBody>
                    <a:bodyPr/>
                    <a:lstStyle/>
                    <a:p>
                      <a:pPr algn="l" fontAlgn="b"/>
                      <a:r>
                        <a:rPr lang="en-GB" sz="1050" u="none" strike="noStrike">
                          <a:effectLst/>
                        </a:rPr>
                        <a:t>   65 or over</a:t>
                      </a:r>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3.3</a:t>
                      </a:r>
                      <a:endParaRPr lang="en-GB" sz="1050" b="0" i="0" u="none" strike="noStrike">
                        <a:solidFill>
                          <a:srgbClr val="000000"/>
                        </a:solidFill>
                        <a:effectLst/>
                        <a:latin typeface="Arial"/>
                      </a:endParaRPr>
                    </a:p>
                  </a:txBody>
                  <a:tcPr marL="0" marR="0" marT="0" marB="0" anchor="b"/>
                </a:tc>
                <a:tc>
                  <a:txBody>
                    <a:bodyPr/>
                    <a:lstStyle/>
                    <a:p>
                      <a:pPr algn="r" fontAlgn="b"/>
                      <a:r>
                        <a:rPr lang="en-GB" sz="1050" u="none" strike="noStrike">
                          <a:effectLst/>
                        </a:rPr>
                        <a:t>3.4</a:t>
                      </a:r>
                      <a:endParaRPr lang="en-GB" sz="1050" b="0" i="0" u="none" strike="noStrike">
                        <a:solidFill>
                          <a:srgbClr val="000000"/>
                        </a:solidFill>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46808">
                <a:tc>
                  <a:txBody>
                    <a:bodyPr/>
                    <a:lstStyle/>
                    <a:p>
                      <a:pPr algn="l" fontAlgn="b"/>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endParaRPr lang="en-GB" sz="1100" b="0" i="0" u="none" strike="noStrike">
                        <a:solidFill>
                          <a:srgbClr val="000000"/>
                        </a:solidFill>
                        <a:effectLst/>
                        <a:latin typeface="Arial"/>
                      </a:endParaRPr>
                    </a:p>
                  </a:txBody>
                  <a:tcPr marL="0" marR="0" marT="0" marB="0" anchor="b"/>
                </a:tc>
                <a:tc>
                  <a:txBody>
                    <a:bodyPr/>
                    <a:lstStyle/>
                    <a:p>
                      <a:pPr algn="r" fontAlgn="b"/>
                      <a:endParaRPr lang="en-GB" sz="1100" b="0" i="0" u="none" strike="noStrike">
                        <a:solidFill>
                          <a:srgbClr val="000000"/>
                        </a:solidFill>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58486">
                <a:tc>
                  <a:txBody>
                    <a:bodyPr/>
                    <a:lstStyle/>
                    <a:p>
                      <a:pPr algn="l" fontAlgn="b"/>
                      <a:r>
                        <a:rPr lang="en-GB" sz="1050" u="none" strike="noStrike">
                          <a:effectLst/>
                        </a:rPr>
                        <a:t>One family households</a:t>
                      </a:r>
                      <a:endParaRPr lang="en-GB" sz="105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48.4</a:t>
                      </a:r>
                      <a:endParaRPr lang="en-GB" sz="1050" b="0" i="0" u="none" strike="noStrike">
                        <a:effectLst/>
                        <a:latin typeface="Arial"/>
                      </a:endParaRPr>
                    </a:p>
                  </a:txBody>
                  <a:tcPr marL="0" marR="0" marT="0" marB="0" anchor="b"/>
                </a:tc>
                <a:tc>
                  <a:txBody>
                    <a:bodyPr/>
                    <a:lstStyle/>
                    <a:p>
                      <a:pPr algn="r" fontAlgn="b"/>
                      <a:r>
                        <a:rPr lang="en-GB" sz="1050" u="none" strike="noStrike">
                          <a:effectLst/>
                        </a:rPr>
                        <a:t>50.4</a:t>
                      </a:r>
                      <a:endParaRPr lang="en-GB" sz="105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58486">
                <a:tc>
                  <a:txBody>
                    <a:bodyPr/>
                    <a:lstStyle/>
                    <a:p>
                      <a:pPr algn="l" fontAlgn="b"/>
                      <a:r>
                        <a:rPr lang="en-GB" sz="1050" u="none" strike="noStrike">
                          <a:effectLst/>
                        </a:rPr>
                        <a:t>Couple</a:t>
                      </a:r>
                      <a:r>
                        <a:rPr lang="en-GB" sz="1050" u="none" strike="noStrike" baseline="30000">
                          <a:effectLst/>
                        </a:rPr>
                        <a:t>2</a:t>
                      </a:r>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42.0</a:t>
                      </a:r>
                      <a:endParaRPr lang="en-GB" sz="1050" b="0" i="0" u="none" strike="noStrike">
                        <a:effectLst/>
                        <a:latin typeface="Arial"/>
                      </a:endParaRPr>
                    </a:p>
                  </a:txBody>
                  <a:tcPr marL="0" marR="0" marT="0" marB="0" anchor="b"/>
                </a:tc>
                <a:tc>
                  <a:txBody>
                    <a:bodyPr/>
                    <a:lstStyle/>
                    <a:p>
                      <a:pPr algn="r" fontAlgn="b"/>
                      <a:r>
                        <a:rPr lang="en-GB" sz="1050" u="none" strike="noStrike">
                          <a:effectLst/>
                        </a:rPr>
                        <a:t>43.0</a:t>
                      </a:r>
                      <a:endParaRPr lang="en-GB" sz="105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50144">
                <a:tc>
                  <a:txBody>
                    <a:bodyPr/>
                    <a:lstStyle/>
                    <a:p>
                      <a:pPr algn="l" fontAlgn="b"/>
                      <a:r>
                        <a:rPr lang="en-GB" sz="1050" u="none" strike="noStrike">
                          <a:effectLst/>
                        </a:rPr>
                        <a:t>      No children</a:t>
                      </a:r>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14.3</a:t>
                      </a:r>
                      <a:endParaRPr lang="en-GB" sz="1050" b="0" i="0" u="none" strike="noStrike">
                        <a:solidFill>
                          <a:srgbClr val="000000"/>
                        </a:solidFill>
                        <a:effectLst/>
                        <a:latin typeface="Arial"/>
                      </a:endParaRPr>
                    </a:p>
                  </a:txBody>
                  <a:tcPr marL="0" marR="0" marT="0" marB="0" anchor="b"/>
                </a:tc>
                <a:tc>
                  <a:txBody>
                    <a:bodyPr/>
                    <a:lstStyle/>
                    <a:p>
                      <a:pPr algn="r" fontAlgn="b"/>
                      <a:r>
                        <a:rPr lang="en-GB" sz="1050" u="none" strike="noStrike">
                          <a:effectLst/>
                        </a:rPr>
                        <a:t>15.2</a:t>
                      </a:r>
                      <a:endParaRPr lang="en-GB" sz="1050" b="0" i="0" u="none" strike="noStrike">
                        <a:solidFill>
                          <a:srgbClr val="000000"/>
                        </a:solidFill>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66827">
                <a:tc>
                  <a:txBody>
                    <a:bodyPr/>
                    <a:lstStyle/>
                    <a:p>
                      <a:pPr algn="l" fontAlgn="b"/>
                      <a:r>
                        <a:rPr lang="en-GB" sz="1050" u="none" strike="noStrike">
                          <a:effectLst/>
                        </a:rPr>
                        <a:t>      1-2 dependent children</a:t>
                      </a:r>
                      <a:r>
                        <a:rPr lang="en-GB" sz="1050" u="none" strike="noStrike" baseline="30000">
                          <a:effectLst/>
                        </a:rPr>
                        <a:t>3</a:t>
                      </a:r>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17.1</a:t>
                      </a:r>
                      <a:endParaRPr lang="en-GB" sz="1050" b="0" i="0" u="none" strike="noStrike">
                        <a:solidFill>
                          <a:srgbClr val="000000"/>
                        </a:solidFill>
                        <a:effectLst/>
                        <a:latin typeface="Arial"/>
                      </a:endParaRPr>
                    </a:p>
                  </a:txBody>
                  <a:tcPr marL="0" marR="0" marT="0" marB="0" anchor="b"/>
                </a:tc>
                <a:tc>
                  <a:txBody>
                    <a:bodyPr/>
                    <a:lstStyle/>
                    <a:p>
                      <a:pPr algn="r" fontAlgn="b"/>
                      <a:r>
                        <a:rPr lang="en-GB" sz="1050" u="none" strike="noStrike">
                          <a:effectLst/>
                        </a:rPr>
                        <a:t>17.5</a:t>
                      </a:r>
                      <a:endParaRPr lang="en-GB" sz="1050" b="0" i="0" u="none" strike="noStrike">
                        <a:solidFill>
                          <a:srgbClr val="000000"/>
                        </a:solidFill>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83510">
                <a:tc>
                  <a:txBody>
                    <a:bodyPr/>
                    <a:lstStyle/>
                    <a:p>
                      <a:pPr algn="l" fontAlgn="b"/>
                      <a:r>
                        <a:rPr lang="en-GB" sz="1050" u="none" strike="noStrike">
                          <a:effectLst/>
                        </a:rPr>
                        <a:t>      3 or more dependent children</a:t>
                      </a:r>
                      <a:r>
                        <a:rPr lang="en-GB" sz="1050" u="none" strike="noStrike" baseline="30000">
                          <a:effectLst/>
                        </a:rPr>
                        <a:t>3</a:t>
                      </a:r>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5.3</a:t>
                      </a:r>
                      <a:endParaRPr lang="en-GB" sz="1050" b="0" i="0" u="none" strike="noStrike">
                        <a:solidFill>
                          <a:srgbClr val="000000"/>
                        </a:solidFill>
                        <a:effectLst/>
                        <a:latin typeface="Arial"/>
                      </a:endParaRPr>
                    </a:p>
                  </a:txBody>
                  <a:tcPr marL="0" marR="0" marT="0" marB="0" anchor="b"/>
                </a:tc>
                <a:tc>
                  <a:txBody>
                    <a:bodyPr/>
                    <a:lstStyle/>
                    <a:p>
                      <a:pPr algn="r" fontAlgn="b"/>
                      <a:r>
                        <a:rPr lang="en-GB" sz="1050" u="none" strike="noStrike">
                          <a:effectLst/>
                        </a:rPr>
                        <a:t>4.8</a:t>
                      </a:r>
                      <a:endParaRPr lang="en-GB" sz="1050" b="0" i="0" u="none" strike="noStrike">
                        <a:solidFill>
                          <a:srgbClr val="000000"/>
                        </a:solidFill>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200193">
                <a:tc>
                  <a:txBody>
                    <a:bodyPr/>
                    <a:lstStyle/>
                    <a:p>
                      <a:pPr algn="l" fontAlgn="b"/>
                      <a:r>
                        <a:rPr lang="en-GB" sz="1050" u="none" strike="noStrike">
                          <a:effectLst/>
                        </a:rPr>
                        <a:t>      Non-dependent children only</a:t>
                      </a:r>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5.3</a:t>
                      </a:r>
                      <a:endParaRPr lang="en-GB" sz="1050" b="0" i="0" u="none" strike="noStrike">
                        <a:solidFill>
                          <a:srgbClr val="000000"/>
                        </a:solidFill>
                        <a:effectLst/>
                        <a:latin typeface="Arial"/>
                      </a:endParaRPr>
                    </a:p>
                  </a:txBody>
                  <a:tcPr marL="0" marR="0" marT="0" marB="0" anchor="b"/>
                </a:tc>
                <a:tc>
                  <a:txBody>
                    <a:bodyPr/>
                    <a:lstStyle/>
                    <a:p>
                      <a:pPr algn="r" fontAlgn="b"/>
                      <a:r>
                        <a:rPr lang="en-GB" sz="1050" u="none" strike="noStrike">
                          <a:effectLst/>
                        </a:rPr>
                        <a:t>5.5</a:t>
                      </a:r>
                      <a:endParaRPr lang="en-GB" sz="1050" b="0" i="0" u="none" strike="noStrike">
                        <a:solidFill>
                          <a:srgbClr val="000000"/>
                        </a:solidFill>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58486">
                <a:tc>
                  <a:txBody>
                    <a:bodyPr/>
                    <a:lstStyle/>
                    <a:p>
                      <a:pPr algn="l" fontAlgn="b"/>
                      <a:r>
                        <a:rPr lang="en-GB" sz="1050" u="none" strike="noStrike">
                          <a:effectLst/>
                        </a:rPr>
                        <a:t>Lone parent</a:t>
                      </a:r>
                      <a:r>
                        <a:rPr lang="en-GB" sz="1050" u="none" strike="noStrike" baseline="30000">
                          <a:effectLst/>
                        </a:rPr>
                        <a:t>2</a:t>
                      </a:r>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6.4</a:t>
                      </a:r>
                      <a:endParaRPr lang="en-GB" sz="1050" b="0" i="0" u="none" strike="noStrike">
                        <a:effectLst/>
                        <a:latin typeface="Arial"/>
                      </a:endParaRPr>
                    </a:p>
                  </a:txBody>
                  <a:tcPr marL="0" marR="0" marT="0" marB="0" anchor="b"/>
                </a:tc>
                <a:tc>
                  <a:txBody>
                    <a:bodyPr/>
                    <a:lstStyle/>
                    <a:p>
                      <a:pPr algn="r" fontAlgn="b"/>
                      <a:r>
                        <a:rPr lang="en-GB" sz="1050" u="none" strike="noStrike">
                          <a:effectLst/>
                        </a:rPr>
                        <a:t>7.4</a:t>
                      </a:r>
                      <a:endParaRPr lang="en-GB" sz="105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66827">
                <a:tc>
                  <a:txBody>
                    <a:bodyPr/>
                    <a:lstStyle/>
                    <a:p>
                      <a:pPr algn="l" fontAlgn="b"/>
                      <a:r>
                        <a:rPr lang="en-GB" sz="1050" u="none" strike="noStrike">
                          <a:effectLst/>
                        </a:rPr>
                        <a:t>      Dependent children</a:t>
                      </a:r>
                      <a:r>
                        <a:rPr lang="en-GB" sz="1050" u="none" strike="noStrike" baseline="30000">
                          <a:effectLst/>
                        </a:rPr>
                        <a:t>3</a:t>
                      </a:r>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4.7</a:t>
                      </a:r>
                      <a:endParaRPr lang="en-GB" sz="1050" b="0" i="0" u="none" strike="noStrike">
                        <a:solidFill>
                          <a:srgbClr val="000000"/>
                        </a:solidFill>
                        <a:effectLst/>
                        <a:latin typeface="Arial"/>
                      </a:endParaRPr>
                    </a:p>
                  </a:txBody>
                  <a:tcPr marL="0" marR="0" marT="0" marB="0" anchor="b"/>
                </a:tc>
                <a:tc>
                  <a:txBody>
                    <a:bodyPr/>
                    <a:lstStyle/>
                    <a:p>
                      <a:pPr algn="r" fontAlgn="b"/>
                      <a:r>
                        <a:rPr lang="en-GB" sz="1050" u="none" strike="noStrike">
                          <a:effectLst/>
                        </a:rPr>
                        <a:t>5.3</a:t>
                      </a:r>
                      <a:endParaRPr lang="en-GB" sz="1050" b="0" i="0" u="none" strike="noStrike">
                        <a:solidFill>
                          <a:srgbClr val="000000"/>
                        </a:solidFill>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66827">
                <a:tc>
                  <a:txBody>
                    <a:bodyPr/>
                    <a:lstStyle/>
                    <a:p>
                      <a:pPr algn="l" fontAlgn="b"/>
                      <a:r>
                        <a:rPr lang="en-GB" sz="1050" u="none" strike="noStrike">
                          <a:effectLst/>
                        </a:rPr>
                        <a:t>      Non-dependent children only</a:t>
                      </a:r>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1.7</a:t>
                      </a:r>
                      <a:endParaRPr lang="en-GB" sz="1050" b="0" i="0" u="none" strike="noStrike">
                        <a:solidFill>
                          <a:srgbClr val="000000"/>
                        </a:solidFill>
                        <a:effectLst/>
                        <a:latin typeface="Arial"/>
                      </a:endParaRPr>
                    </a:p>
                  </a:txBody>
                  <a:tcPr marL="0" marR="0" marT="0" marB="0" anchor="b"/>
                </a:tc>
                <a:tc>
                  <a:txBody>
                    <a:bodyPr/>
                    <a:lstStyle/>
                    <a:p>
                      <a:pPr algn="r" fontAlgn="b"/>
                      <a:r>
                        <a:rPr lang="en-GB" sz="1050" u="none" strike="noStrike">
                          <a:effectLst/>
                        </a:rPr>
                        <a:t>2.1</a:t>
                      </a:r>
                      <a:endParaRPr lang="en-GB" sz="1050" b="0" i="0" u="none" strike="noStrike">
                        <a:solidFill>
                          <a:srgbClr val="000000"/>
                        </a:solidFill>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33462">
                <a:tc>
                  <a:txBody>
                    <a:bodyPr/>
                    <a:lstStyle/>
                    <a:p>
                      <a:pPr algn="l" fontAlgn="b"/>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endParaRPr lang="en-GB" sz="1050" b="0" i="0" u="none" strike="noStrike">
                        <a:solidFill>
                          <a:srgbClr val="000000"/>
                        </a:solidFill>
                        <a:effectLst/>
                        <a:latin typeface="Arial"/>
                      </a:endParaRPr>
                    </a:p>
                  </a:txBody>
                  <a:tcPr marL="0" marR="0" marT="0" marB="0" anchor="b"/>
                </a:tc>
                <a:tc>
                  <a:txBody>
                    <a:bodyPr/>
                    <a:lstStyle/>
                    <a:p>
                      <a:pPr algn="r" fontAlgn="b"/>
                      <a:endParaRPr lang="en-GB" sz="1050" b="0" i="0" u="none" strike="noStrike">
                        <a:solidFill>
                          <a:srgbClr val="000000"/>
                        </a:solidFill>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41803">
                <a:tc>
                  <a:txBody>
                    <a:bodyPr/>
                    <a:lstStyle/>
                    <a:p>
                      <a:pPr algn="l" fontAlgn="b"/>
                      <a:r>
                        <a:rPr lang="en-GB" sz="1050" u="none" strike="noStrike">
                          <a:effectLst/>
                        </a:rPr>
                        <a:t>Two or more unrelated adults</a:t>
                      </a:r>
                      <a:endParaRPr lang="en-GB" sz="105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1.9</a:t>
                      </a:r>
                      <a:endParaRPr lang="en-GB" sz="1050" b="0" i="0" u="none" strike="noStrike">
                        <a:effectLst/>
                        <a:latin typeface="Arial"/>
                      </a:endParaRPr>
                    </a:p>
                  </a:txBody>
                  <a:tcPr marL="0" marR="0" marT="0" marB="0" anchor="b"/>
                </a:tc>
                <a:tc>
                  <a:txBody>
                    <a:bodyPr/>
                    <a:lstStyle/>
                    <a:p>
                      <a:pPr algn="r" fontAlgn="b"/>
                      <a:r>
                        <a:rPr lang="en-GB" sz="1050" u="none" strike="noStrike">
                          <a:effectLst/>
                        </a:rPr>
                        <a:t>2.2</a:t>
                      </a:r>
                      <a:endParaRPr lang="en-GB" sz="105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33462">
                <a:tc>
                  <a:txBody>
                    <a:bodyPr/>
                    <a:lstStyle/>
                    <a:p>
                      <a:pPr algn="l" fontAlgn="b"/>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endParaRPr lang="en-GB" sz="1050" b="0" i="0" u="none" strike="noStrike">
                        <a:effectLst/>
                        <a:latin typeface="Arial"/>
                      </a:endParaRPr>
                    </a:p>
                  </a:txBody>
                  <a:tcPr marL="0" marR="0" marT="0" marB="0" anchor="b"/>
                </a:tc>
                <a:tc>
                  <a:txBody>
                    <a:bodyPr/>
                    <a:lstStyle/>
                    <a:p>
                      <a:pPr algn="r" fontAlgn="b"/>
                      <a:endParaRPr lang="en-GB" sz="105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41803">
                <a:tc>
                  <a:txBody>
                    <a:bodyPr/>
                    <a:lstStyle/>
                    <a:p>
                      <a:pPr algn="l" fontAlgn="b"/>
                      <a:r>
                        <a:rPr lang="en-GB" sz="1050" u="none" strike="noStrike">
                          <a:effectLst/>
                        </a:rPr>
                        <a:t>Multi-family households</a:t>
                      </a:r>
                      <a:endParaRPr lang="en-GB" sz="105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r>
                        <a:rPr lang="en-GB" sz="1050" u="none" strike="noStrike">
                          <a:effectLst/>
                        </a:rPr>
                        <a:t>1.0</a:t>
                      </a:r>
                      <a:endParaRPr lang="en-GB" sz="1050" b="0" i="0" u="none" strike="noStrike">
                        <a:effectLst/>
                        <a:latin typeface="Arial"/>
                      </a:endParaRPr>
                    </a:p>
                  </a:txBody>
                  <a:tcPr marL="0" marR="0" marT="0" marB="0" anchor="b"/>
                </a:tc>
                <a:tc>
                  <a:txBody>
                    <a:bodyPr/>
                    <a:lstStyle/>
                    <a:p>
                      <a:pPr algn="r" fontAlgn="b"/>
                      <a:r>
                        <a:rPr lang="en-GB" sz="1050" u="none" strike="noStrike">
                          <a:effectLst/>
                        </a:rPr>
                        <a:t>1.3</a:t>
                      </a:r>
                      <a:endParaRPr lang="en-GB" sz="105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33462">
                <a:tc>
                  <a:txBody>
                    <a:bodyPr/>
                    <a:lstStyle/>
                    <a:p>
                      <a:pPr algn="l" fontAlgn="b"/>
                      <a:endParaRPr lang="en-GB" sz="105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r" fontAlgn="b"/>
                      <a:endParaRPr lang="en-GB" sz="1050" b="0" i="0" u="none" strike="noStrike">
                        <a:effectLst/>
                        <a:latin typeface="Arial"/>
                      </a:endParaRPr>
                    </a:p>
                  </a:txBody>
                  <a:tcPr marL="0" marR="0" marT="0" marB="0" anchor="b"/>
                </a:tc>
                <a:tc>
                  <a:txBody>
                    <a:bodyPr/>
                    <a:lstStyle/>
                    <a:p>
                      <a:pPr algn="r" fontAlgn="b"/>
                      <a:endParaRPr lang="en-GB" sz="1050" b="0" i="0" u="none" strike="noStrike">
                        <a:effectLst/>
                        <a:latin typeface="Arial"/>
                      </a:endParaRPr>
                    </a:p>
                  </a:txBody>
                  <a:tcPr marL="0" marR="0" marT="0" marB="0" anchor="b">
                    <a:lnR w="12700" cap="flat" cmpd="sng" algn="ctr">
                      <a:solidFill>
                        <a:schemeClr val="tx1"/>
                      </a:solidFill>
                      <a:prstDash val="solid"/>
                      <a:round/>
                      <a:headEnd type="none" w="med" len="med"/>
                      <a:tailEnd type="none" w="med" len="med"/>
                    </a:lnR>
                  </a:tcPr>
                </a:tc>
              </a:tr>
              <a:tr h="141803">
                <a:tc>
                  <a:txBody>
                    <a:bodyPr/>
                    <a:lstStyle/>
                    <a:p>
                      <a:pPr algn="l" fontAlgn="b"/>
                      <a:r>
                        <a:rPr lang="en-GB" sz="1050" u="none" strike="noStrike">
                          <a:effectLst/>
                        </a:rPr>
                        <a:t>All people in households</a:t>
                      </a:r>
                      <a:endParaRPr lang="en-GB" sz="105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GB" sz="1050" u="none" strike="noStrike">
                          <a:effectLst/>
                        </a:rPr>
                        <a:t>58.3</a:t>
                      </a:r>
                      <a:endParaRPr lang="en-GB" sz="1050" b="0" i="0" u="none" strike="noStrike">
                        <a:effectLst/>
                        <a:latin typeface="Arial"/>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GB" sz="1050" u="none" strike="noStrike" dirty="0">
                          <a:effectLst/>
                        </a:rPr>
                        <a:t>61.4</a:t>
                      </a:r>
                      <a:endParaRPr lang="en-GB" sz="1050" b="0" i="0" u="none" strike="noStrike" dirty="0">
                        <a:effectLst/>
                        <a:latin typeface="Arial"/>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 Box 1"/>
          <p:cNvSpPr txBox="1">
            <a:spLocks noChangeArrowheads="1"/>
          </p:cNvSpPr>
          <p:nvPr/>
        </p:nvSpPr>
        <p:spPr bwMode="auto">
          <a:xfrm>
            <a:off x="5008563" y="2311400"/>
            <a:ext cx="762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 name="Text Box 4"/>
          <p:cNvSpPr txBox="1">
            <a:spLocks noChangeArrowheads="1"/>
          </p:cNvSpPr>
          <p:nvPr/>
        </p:nvSpPr>
        <p:spPr bwMode="auto">
          <a:xfrm>
            <a:off x="5008563" y="2311400"/>
            <a:ext cx="762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 name="Text Box 3"/>
          <p:cNvSpPr txBox="1">
            <a:spLocks noChangeArrowheads="1"/>
          </p:cNvSpPr>
          <p:nvPr/>
        </p:nvSpPr>
        <p:spPr bwMode="auto">
          <a:xfrm>
            <a:off x="5008563" y="2311400"/>
            <a:ext cx="762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 name="Text Box 4"/>
          <p:cNvSpPr txBox="1">
            <a:spLocks noChangeArrowheads="1"/>
          </p:cNvSpPr>
          <p:nvPr/>
        </p:nvSpPr>
        <p:spPr bwMode="auto">
          <a:xfrm>
            <a:off x="5008563" y="2311400"/>
            <a:ext cx="762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877339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2255EF-60F6-45B1-AAE9-7A0C39D7AEF7}">
  <ds:schemaRefs>
    <ds:schemaRef ds:uri="http://purl.org/dc/elements/1.1/"/>
    <ds:schemaRef ds:uri="http://schemas.microsoft.com/office/2006/metadata/properties"/>
    <ds:schemaRef ds:uri="http://purl.org/dc/dcmitype/"/>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5818A52C-488B-49F4-8C04-2889EDC4A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932E51E-3501-4761-8AE6-E8B2CFB334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Austin</Template>
  <TotalTime>294</TotalTime>
  <Words>589</Words>
  <Application>Microsoft Office PowerPoint</Application>
  <PresentationFormat>On-screen Show (4:3)</PresentationFormat>
  <Paragraphs>159</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2</vt:lpstr>
      <vt:lpstr>Austin</vt:lpstr>
      <vt:lpstr>Think – Pair - Share</vt:lpstr>
      <vt:lpstr>PowerPoint Presentation</vt:lpstr>
      <vt:lpstr>Social Factors</vt:lpstr>
      <vt:lpstr>Social Factors</vt:lpstr>
      <vt:lpstr>Social Factors</vt:lpstr>
      <vt:lpstr>PowerPoint Presentation</vt:lpstr>
      <vt:lpstr>PowerPoint Presentation</vt:lpstr>
      <vt:lpstr>Social Factors</vt:lpstr>
      <vt:lpstr>Why might this sort of data be useful to businesses?</vt:lpstr>
      <vt:lpstr>Social Factors</vt:lpstr>
      <vt:lpstr>Plenary</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 Pair - Share</dc:title>
  <dc:creator>Rebecca Crumpton</dc:creator>
  <cp:lastModifiedBy>Rebecca Crumpton</cp:lastModifiedBy>
  <cp:revision>21</cp:revision>
  <dcterms:created xsi:type="dcterms:W3CDTF">2015-06-09T14:07:03Z</dcterms:created>
  <dcterms:modified xsi:type="dcterms:W3CDTF">2016-06-17T11:41:33Z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