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4"/>
  </p:sldMasterIdLst>
  <p:notesMasterIdLst>
    <p:notesMasterId r:id="rId18"/>
  </p:notesMasterIdLst>
  <p:handoutMasterIdLst>
    <p:handoutMasterId r:id="rId19"/>
  </p:handoutMasterIdLst>
  <p:sldIdLst>
    <p:sldId id="279" r:id="rId5"/>
    <p:sldId id="267" r:id="rId6"/>
    <p:sldId id="264" r:id="rId7"/>
    <p:sldId id="257" r:id="rId8"/>
    <p:sldId id="265" r:id="rId9"/>
    <p:sldId id="272" r:id="rId10"/>
    <p:sldId id="273" r:id="rId11"/>
    <p:sldId id="274" r:id="rId12"/>
    <p:sldId id="275" r:id="rId13"/>
    <p:sldId id="276" r:id="rId14"/>
    <p:sldId id="266" r:id="rId15"/>
    <p:sldId id="277" r:id="rId16"/>
    <p:sldId id="280" r:id="rId1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778" autoAdjust="0"/>
  </p:normalViewPr>
  <p:slideViewPr>
    <p:cSldViewPr>
      <p:cViewPr varScale="1">
        <p:scale>
          <a:sx n="81" d="100"/>
          <a:sy n="81" d="100"/>
        </p:scale>
        <p:origin x="78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3EE4E-FAE6-4E12-A9EF-42A98059A702}" type="datetimeFigureOut">
              <a:rPr lang="en-GB" smtClean="0"/>
              <a:t>20/06/2016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C97FE-931C-47F0-85DD-F4FA6C3FE3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3881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AE6B9-814A-4598-81FA-0F968828C171}" type="datetimeFigureOut">
              <a:rPr lang="en-GB" smtClean="0"/>
              <a:t>20/06/2016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A3B6F-EC69-4DA1-B9F8-3EF706A25E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467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Starter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17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F829E34-9A72-4C1B-8769-D9A07C623F90}" type="datetimeFigureOut">
              <a:rPr lang="en-GB" smtClean="0"/>
              <a:t>20/06/2016</a:t>
            </a:fld>
            <a:endParaRPr lang="en-GB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20/06/2016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20/06/2016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20/06/2016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20/06/2016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20/06/2016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20/06/2016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20/06/2016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20/06/2016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20/06/2016</a:t>
            </a:fld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20/06/2016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F829E34-9A72-4C1B-8769-D9A07C623F90}" type="datetimeFigureOut">
              <a:rPr lang="en-GB" smtClean="0"/>
              <a:t>20/06/2016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bbc.co.uk/iplayer/episode/b06q6nh2/panorama-the-vw-emissions-scanda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-operativebank.co.uk/assets/html/bank/ebooks/ethical-policy/index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ds5rdUo58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84BYVAMhWXc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Q37oCNq-vI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news.sky.com/story/1082688/bangladesh-factories-ignored-evacuation-order" TargetMode="External"/><Relationship Id="rId2" Type="http://schemas.openxmlformats.org/officeDocument/2006/relationships/hyperlink" Target="https://www.youtube.com/watch?v=vP1cXvQKlu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Qibxm52y1v8" TargetMode="External"/><Relationship Id="rId4" Type="http://schemas.openxmlformats.org/officeDocument/2006/relationships/hyperlink" Target="http://abcnews.go.com/Nightline/video/apples-controversial-supplier-foxconn-15763376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1rPidVllrBU" TargetMode="External"/><Relationship Id="rId2" Type="http://schemas.openxmlformats.org/officeDocument/2006/relationships/hyperlink" Target="https://www.youtube.com/watch?v=IuGujpxpVJ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http://www.bbc.co.uk/news/business-3033866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Ethics </a:t>
            </a:r>
            <a:r>
              <a:rPr lang="en-GB" smtClean="0"/>
              <a:t>in Business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71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 of customers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VW emissions scandal</a:t>
            </a:r>
          </a:p>
          <a:p>
            <a:pPr marL="68580" indent="0">
              <a:buNone/>
            </a:pPr>
            <a:r>
              <a:rPr lang="en-GB" sz="1600" dirty="0">
                <a:hlinkClick r:id="rId2"/>
              </a:rPr>
              <a:t>http://www.bbc.co.uk/iplayer/episode/b06q6nh2/panorama-the-vw-emissions-scandal</a:t>
            </a:r>
            <a:r>
              <a:rPr lang="en-GB" sz="1600" dirty="0"/>
              <a:t> </a:t>
            </a:r>
            <a:r>
              <a:rPr lang="en-GB" sz="1600" dirty="0" smtClean="0"/>
              <a:t> (first 5 mins and last 5 mins)</a:t>
            </a:r>
            <a:endParaRPr lang="en-GB" sz="1600" dirty="0"/>
          </a:p>
          <a:p>
            <a:r>
              <a:rPr lang="en-GB" dirty="0" smtClean="0"/>
              <a:t>Vogue</a:t>
            </a:r>
          </a:p>
          <a:p>
            <a:pPr marL="68580" indent="0">
              <a:buNone/>
            </a:pPr>
            <a:endParaRPr lang="en-GB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5936" y="3501008"/>
            <a:ext cx="4474480" cy="2693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99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Corporate Social Responsibility (CSR)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“Doing well by doing good”</a:t>
            </a:r>
          </a:p>
          <a:p>
            <a:r>
              <a:rPr lang="en-GB" dirty="0" smtClean="0"/>
              <a:t>Organisations have a responsibility to all stakeholders and not just shareholders (e.g. responsibilities to the community or the environment)</a:t>
            </a:r>
          </a:p>
          <a:p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8607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Codes of Practice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Written set of principles to determine employees’ behaviour:</a:t>
            </a:r>
          </a:p>
          <a:p>
            <a:pPr lvl="1"/>
            <a:r>
              <a:rPr lang="en-GB" dirty="0" smtClean="0"/>
              <a:t>Personal behaviour</a:t>
            </a:r>
          </a:p>
          <a:p>
            <a:pPr lvl="1"/>
            <a:r>
              <a:rPr lang="en-GB" dirty="0" smtClean="0"/>
              <a:t>Corporate behaviour</a:t>
            </a:r>
          </a:p>
          <a:p>
            <a:pPr lvl="1"/>
            <a:r>
              <a:rPr lang="en-GB" dirty="0" smtClean="0"/>
              <a:t>Behaviour towards society and the environment</a:t>
            </a:r>
          </a:p>
          <a:p>
            <a:r>
              <a:rPr lang="en-GB" dirty="0" smtClean="0"/>
              <a:t>May include obligations over and above legal obligations</a:t>
            </a:r>
          </a:p>
          <a:p>
            <a:pPr lvl="1"/>
            <a:endParaRPr lang="en-GB" dirty="0" smtClean="0"/>
          </a:p>
          <a:p>
            <a:pPr marL="68580" indent="0">
              <a:buNone/>
            </a:pPr>
            <a:r>
              <a:rPr lang="en-GB" sz="1600" dirty="0" smtClean="0">
                <a:hlinkClick r:id="rId2"/>
              </a:rPr>
              <a:t>https</a:t>
            </a:r>
            <a:r>
              <a:rPr lang="en-GB" sz="1600" dirty="0">
                <a:hlinkClick r:id="rId2"/>
              </a:rPr>
              <a:t>://www.co-operativebank.co.uk/assets/html/bank/ebooks/ethical-policy/index.html</a:t>
            </a:r>
            <a:r>
              <a:rPr lang="en-GB" sz="1600" dirty="0" smtClean="0">
                <a:hlinkClick r:id="rId2"/>
              </a:rPr>
              <a:t>#</a:t>
            </a:r>
            <a:r>
              <a:rPr lang="en-GB" sz="1600" dirty="0" smtClean="0"/>
              <a:t>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87552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CSR: Porter and Kramer 2006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b="1" dirty="0" smtClean="0"/>
              <a:t>Moral Obligation:</a:t>
            </a:r>
            <a:r>
              <a:rPr lang="en-GB" dirty="0" smtClean="0"/>
              <a:t> businesses should </a:t>
            </a:r>
            <a:r>
              <a:rPr lang="en-GB" dirty="0"/>
              <a:t>“do the right thing” and acknowledge that stakeholders may have either a legal or moral stake in the activities of the </a:t>
            </a:r>
            <a:r>
              <a:rPr lang="en-GB" dirty="0" smtClean="0"/>
              <a:t>organisation</a:t>
            </a:r>
            <a:r>
              <a:rPr lang="en-GB" dirty="0"/>
              <a:t>.</a:t>
            </a:r>
          </a:p>
          <a:p>
            <a:r>
              <a:rPr lang="en-GB" b="1" dirty="0" smtClean="0"/>
              <a:t>Sustainability</a:t>
            </a:r>
            <a:r>
              <a:rPr lang="en-GB" dirty="0" smtClean="0"/>
              <a:t> : meeting </a:t>
            </a:r>
            <a:r>
              <a:rPr lang="en-GB" dirty="0"/>
              <a:t>the needs of the present without compromising the ability of future generations to meet their own needs</a:t>
            </a:r>
            <a:r>
              <a:rPr lang="en-GB" dirty="0" smtClean="0"/>
              <a:t>.</a:t>
            </a:r>
            <a:endParaRPr lang="en-GB" dirty="0"/>
          </a:p>
          <a:p>
            <a:r>
              <a:rPr lang="en-GB" b="1" dirty="0" smtClean="0"/>
              <a:t>Licence </a:t>
            </a:r>
            <a:r>
              <a:rPr lang="en-GB" b="1" dirty="0"/>
              <a:t>to </a:t>
            </a:r>
            <a:r>
              <a:rPr lang="en-GB" b="1" dirty="0" smtClean="0"/>
              <a:t>Operate</a:t>
            </a:r>
            <a:r>
              <a:rPr lang="en-GB" dirty="0" smtClean="0"/>
              <a:t>: every organisation </a:t>
            </a:r>
            <a:r>
              <a:rPr lang="en-GB" dirty="0"/>
              <a:t>needs </a:t>
            </a:r>
            <a:r>
              <a:rPr lang="en-GB" dirty="0" smtClean="0"/>
              <a:t>tacit / explicit permission of stakeholders </a:t>
            </a:r>
            <a:r>
              <a:rPr lang="en-GB" dirty="0"/>
              <a:t>to conduct </a:t>
            </a:r>
            <a:r>
              <a:rPr lang="en-GB" dirty="0" smtClean="0"/>
              <a:t>business (legitimacy).</a:t>
            </a:r>
            <a:endParaRPr lang="en-GB" dirty="0"/>
          </a:p>
          <a:p>
            <a:r>
              <a:rPr lang="en-GB" b="1" dirty="0" smtClean="0"/>
              <a:t>Reputation:</a:t>
            </a:r>
            <a:r>
              <a:rPr lang="en-GB" dirty="0" smtClean="0"/>
              <a:t> CSR </a:t>
            </a:r>
            <a:r>
              <a:rPr lang="en-GB" dirty="0"/>
              <a:t>will improve a company’s image </a:t>
            </a:r>
            <a:r>
              <a:rPr lang="en-GB" dirty="0" smtClean="0"/>
              <a:t>and ultimately </a:t>
            </a:r>
            <a:r>
              <a:rPr lang="en-GB" dirty="0"/>
              <a:t>build the brand equity. </a:t>
            </a:r>
            <a:endParaRPr lang="en-GB" dirty="0" smtClean="0"/>
          </a:p>
          <a:p>
            <a:pPr marL="68580" indent="0">
              <a:buNone/>
            </a:pPr>
            <a:r>
              <a:rPr lang="en-GB" sz="1900" dirty="0">
                <a:hlinkClick r:id="rId2"/>
              </a:rPr>
              <a:t>https://</a:t>
            </a:r>
            <a:r>
              <a:rPr lang="en-GB" sz="1900" dirty="0" smtClean="0">
                <a:hlinkClick r:id="rId2"/>
              </a:rPr>
              <a:t>www.youtube.com/watch?v=zds5rdUo58k</a:t>
            </a:r>
            <a:r>
              <a:rPr lang="en-GB" sz="1900" dirty="0" smtClean="0"/>
              <a:t> </a:t>
            </a:r>
            <a:endParaRPr lang="en-GB" sz="1900" dirty="0"/>
          </a:p>
        </p:txBody>
      </p:sp>
    </p:spTree>
    <p:extLst>
      <p:ext uri="{BB962C8B-B14F-4D97-AF65-F5344CB8AC3E}">
        <p14:creationId xmlns:p14="http://schemas.microsoft.com/office/powerpoint/2010/main" val="2403205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Think – Pair - Share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916832"/>
            <a:ext cx="7200916" cy="3508977"/>
          </a:xfrm>
        </p:spPr>
        <p:txBody>
          <a:bodyPr>
            <a:normAutofit/>
          </a:bodyPr>
          <a:lstStyle/>
          <a:p>
            <a:r>
              <a:rPr lang="en-GB" dirty="0" smtClean="0"/>
              <a:t>Should a producer of chemicals sell to an overseas buyer that is suspects will be using the goods to produce chemical weapons?</a:t>
            </a:r>
          </a:p>
          <a:p>
            <a:endParaRPr lang="en-GB" dirty="0" smtClean="0"/>
          </a:p>
          <a:p>
            <a:r>
              <a:rPr lang="en-GB" dirty="0" smtClean="0"/>
              <a:t>Is tax avoidance acceptable? Should there be tougher consequences?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Your thoughts? Why / why not?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83568" y="5661248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Tax Avoidance video</a:t>
            </a:r>
          </a:p>
          <a:p>
            <a:r>
              <a:rPr lang="en-GB" sz="1400" dirty="0">
                <a:hlinkClick r:id="rId3"/>
              </a:rPr>
              <a:t>https://www.youtube.com/watch?v=84BYVAMhWXc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54772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Ethical Issues – Learning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By the end of this week you should be able to:</a:t>
            </a:r>
          </a:p>
          <a:p>
            <a:endParaRPr lang="en-GB" dirty="0"/>
          </a:p>
          <a:p>
            <a:r>
              <a:rPr lang="en-GB" sz="2800" dirty="0" smtClean="0"/>
              <a:t>Define the term ‘ethics’ and explain the meaning of ‘business ethics’</a:t>
            </a:r>
          </a:p>
          <a:p>
            <a:endParaRPr lang="en-GB" sz="2800" dirty="0" smtClean="0"/>
          </a:p>
          <a:p>
            <a:r>
              <a:rPr lang="en-GB" sz="2800" dirty="0"/>
              <a:t>Explain the meaning of ‘corporate social responsibility</a:t>
            </a:r>
            <a:r>
              <a:rPr lang="en-GB" sz="2800" dirty="0" smtClean="0"/>
              <a:t>’</a:t>
            </a:r>
          </a:p>
          <a:p>
            <a:endParaRPr lang="en-GB" sz="2800" dirty="0"/>
          </a:p>
          <a:p>
            <a:r>
              <a:rPr lang="en-GB" sz="2800" dirty="0" smtClean="0"/>
              <a:t>Understand the types of ethical issues a business will face</a:t>
            </a:r>
          </a:p>
          <a:p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323613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990600"/>
          </a:xfrm>
        </p:spPr>
        <p:txBody>
          <a:bodyPr/>
          <a:lstStyle/>
          <a:p>
            <a:r>
              <a:rPr lang="en-GB" dirty="0" smtClean="0"/>
              <a:t>Business Ethics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988840"/>
            <a:ext cx="7344816" cy="3744416"/>
          </a:xfrm>
        </p:spPr>
        <p:txBody>
          <a:bodyPr>
            <a:normAutofit/>
          </a:bodyPr>
          <a:lstStyle/>
          <a:p>
            <a:endParaRPr lang="en-GB" sz="800" dirty="0" smtClean="0"/>
          </a:p>
          <a:p>
            <a:r>
              <a:rPr lang="en-GB" dirty="0" smtClean="0"/>
              <a:t>Ethics are about what is ‘right’ and what is ‘wrong’?</a:t>
            </a:r>
          </a:p>
          <a:p>
            <a:r>
              <a:rPr lang="en-GB" dirty="0" smtClean="0"/>
              <a:t>Morally correct behaviour</a:t>
            </a:r>
          </a:p>
          <a:p>
            <a:endParaRPr lang="en-GB" sz="800" dirty="0" smtClean="0"/>
          </a:p>
          <a:p>
            <a:r>
              <a:rPr lang="en-GB" dirty="0" smtClean="0"/>
              <a:t>Highly subjective nature</a:t>
            </a:r>
          </a:p>
          <a:p>
            <a:endParaRPr lang="en-GB" sz="800" dirty="0" smtClean="0"/>
          </a:p>
          <a:p>
            <a:r>
              <a:rPr lang="en-GB" dirty="0" smtClean="0"/>
              <a:t>Tension between different stakeholders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sz="1000" u="sng" dirty="0"/>
          </a:p>
          <a:p>
            <a:pPr marL="0" indent="0">
              <a:buNone/>
            </a:pPr>
            <a:endParaRPr lang="en-GB" sz="1000" dirty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2" descr="http://impactprogram.fmhi.usf.edu/imPACT_images/Ethical%20Decision%20Mak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692696"/>
            <a:ext cx="1080120" cy="1200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343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Ethical dilemmas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Should an advertising agency accept a cigarette manufacturer as a client?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Should a firm relocate to a country paying lower wages?</a:t>
            </a:r>
          </a:p>
          <a:p>
            <a:endParaRPr lang="en-GB" dirty="0"/>
          </a:p>
          <a:p>
            <a:r>
              <a:rPr lang="en-GB" dirty="0" smtClean="0"/>
              <a:t>Should a firm always pay suppliers on time or should it delay as long as possible?</a:t>
            </a:r>
          </a:p>
        </p:txBody>
      </p:sp>
    </p:spTree>
    <p:extLst>
      <p:ext uri="{BB962C8B-B14F-4D97-AF65-F5344CB8AC3E}">
        <p14:creationId xmlns:p14="http://schemas.microsoft.com/office/powerpoint/2010/main" val="34621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ethical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Environmental issues </a:t>
            </a:r>
            <a:r>
              <a:rPr lang="en-GB" i="1" dirty="0" smtClean="0"/>
              <a:t>(dealt with as separate topic)</a:t>
            </a:r>
          </a:p>
          <a:p>
            <a:r>
              <a:rPr lang="en-GB" dirty="0" smtClean="0"/>
              <a:t>Animal rights</a:t>
            </a:r>
          </a:p>
          <a:p>
            <a:r>
              <a:rPr lang="en-GB" dirty="0" smtClean="0"/>
              <a:t>Treatment of workers</a:t>
            </a:r>
          </a:p>
          <a:p>
            <a:r>
              <a:rPr lang="en-GB" dirty="0" smtClean="0"/>
              <a:t>Treatment of suppliers</a:t>
            </a:r>
          </a:p>
          <a:p>
            <a:r>
              <a:rPr lang="en-GB" dirty="0" smtClean="0"/>
              <a:t>Treatment of customers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8576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Animal rights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3" y="2323652"/>
            <a:ext cx="2376380" cy="3508977"/>
          </a:xfrm>
        </p:spPr>
        <p:txBody>
          <a:bodyPr/>
          <a:lstStyle/>
          <a:p>
            <a:endParaRPr lang="en-GB" dirty="0"/>
          </a:p>
          <a:p>
            <a:r>
              <a:rPr lang="en-GB" dirty="0" smtClean="0"/>
              <a:t>Animal testing and REACH</a:t>
            </a:r>
          </a:p>
          <a:p>
            <a:pPr marL="68580" indent="0">
              <a:buNone/>
            </a:pPr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://www.youtube.com/watch?v=Q37oCNq-vI0</a:t>
            </a:r>
            <a:r>
              <a:rPr lang="en-GB" dirty="0"/>
              <a:t> 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896" y="2487464"/>
            <a:ext cx="4899376" cy="3344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51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 of workers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Primark/Mango </a:t>
            </a:r>
            <a:r>
              <a:rPr lang="en-GB" sz="2800" dirty="0"/>
              <a:t>Bangladesh disaster</a:t>
            </a:r>
          </a:p>
          <a:p>
            <a:pPr marL="68580" indent="0">
              <a:buNone/>
            </a:pPr>
            <a:r>
              <a:rPr lang="en-GB" sz="1600" dirty="0">
                <a:hlinkClick r:id="rId2"/>
              </a:rPr>
              <a:t>https://</a:t>
            </a:r>
            <a:r>
              <a:rPr lang="en-GB" sz="1600" dirty="0" smtClean="0">
                <a:hlinkClick r:id="rId2"/>
              </a:rPr>
              <a:t>www.youtube.com/watch?v=vP1cXvQKluA</a:t>
            </a:r>
            <a:endParaRPr lang="en-GB" sz="1600" dirty="0" smtClean="0"/>
          </a:p>
          <a:p>
            <a:pPr marL="68580" indent="0">
              <a:buNone/>
            </a:pPr>
            <a:endParaRPr lang="en-GB" sz="1600" dirty="0"/>
          </a:p>
          <a:p>
            <a:pPr marL="68580" indent="0">
              <a:buNone/>
            </a:pPr>
            <a:r>
              <a:rPr lang="en-GB" sz="1600" dirty="0">
                <a:hlinkClick r:id="rId3"/>
              </a:rPr>
              <a:t>http://</a:t>
            </a:r>
            <a:r>
              <a:rPr lang="en-GB" sz="1600" dirty="0" smtClean="0">
                <a:hlinkClick r:id="rId3"/>
              </a:rPr>
              <a:t>news.sky.com/story/1082688/bangladesh-factories-ignored-evacuation-order</a:t>
            </a:r>
            <a:endParaRPr lang="en-GB" sz="1600" dirty="0" smtClean="0"/>
          </a:p>
          <a:p>
            <a:r>
              <a:rPr lang="en-GB" sz="2800" dirty="0"/>
              <a:t>Foxconn</a:t>
            </a:r>
          </a:p>
          <a:p>
            <a:pPr marL="68580" indent="0">
              <a:buNone/>
            </a:pPr>
            <a:r>
              <a:rPr lang="en-GB" sz="1600" dirty="0">
                <a:hlinkClick r:id="rId4"/>
              </a:rPr>
              <a:t>http://</a:t>
            </a:r>
            <a:r>
              <a:rPr lang="en-GB" sz="1600" dirty="0" smtClean="0">
                <a:hlinkClick r:id="rId4"/>
              </a:rPr>
              <a:t>abcnews.go.com/Nightline/video/apples-controversial-supplier-foxconn-15763376</a:t>
            </a:r>
            <a:endParaRPr lang="en-GB" sz="1600" dirty="0" smtClean="0"/>
          </a:p>
          <a:p>
            <a:pPr marL="68580" indent="0">
              <a:buNone/>
            </a:pPr>
            <a:endParaRPr lang="en-GB" sz="1600" dirty="0"/>
          </a:p>
          <a:p>
            <a:pPr marL="68580" indent="0">
              <a:buNone/>
            </a:pPr>
            <a:r>
              <a:rPr lang="en-GB" sz="1600" dirty="0">
                <a:hlinkClick r:id="rId5"/>
              </a:rPr>
              <a:t>https://www.youtube.com/watch?v=Qibxm52y1v8</a:t>
            </a:r>
            <a:endParaRPr lang="en-GB" sz="1600" dirty="0"/>
          </a:p>
          <a:p>
            <a:pPr marL="6858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829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89168"/>
          </a:xfrm>
        </p:spPr>
        <p:txBody>
          <a:bodyPr/>
          <a:lstStyle/>
          <a:p>
            <a:r>
              <a:rPr lang="en-GB" dirty="0" smtClean="0"/>
              <a:t>Treatment of suppliers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0" y="2060848"/>
            <a:ext cx="6777317" cy="3888432"/>
          </a:xfrm>
        </p:spPr>
        <p:txBody>
          <a:bodyPr/>
          <a:lstStyle/>
          <a:p>
            <a:r>
              <a:rPr lang="en-GB" dirty="0" smtClean="0"/>
              <a:t>Supermarkets and dairy farmers</a:t>
            </a:r>
          </a:p>
          <a:p>
            <a:pPr marL="68580" indent="0">
              <a:buNone/>
            </a:pPr>
            <a:r>
              <a:rPr lang="en-GB" sz="1600" dirty="0">
                <a:hlinkClick r:id="rId2"/>
              </a:rPr>
              <a:t>https://</a:t>
            </a:r>
            <a:r>
              <a:rPr lang="en-GB" sz="1600" dirty="0" smtClean="0">
                <a:hlinkClick r:id="rId2"/>
              </a:rPr>
              <a:t>www.youtube.com/watch?v=IuGujpxpVJM</a:t>
            </a:r>
            <a:r>
              <a:rPr lang="en-GB" sz="1600" dirty="0" smtClean="0"/>
              <a:t> </a:t>
            </a:r>
          </a:p>
          <a:p>
            <a:pPr marL="68580" indent="0">
              <a:buNone/>
            </a:pPr>
            <a:r>
              <a:rPr lang="en-GB" sz="1600" dirty="0" smtClean="0">
                <a:hlinkClick r:id="rId3"/>
              </a:rPr>
              <a:t>https</a:t>
            </a:r>
            <a:r>
              <a:rPr lang="en-GB" sz="1600" dirty="0">
                <a:hlinkClick r:id="rId3"/>
              </a:rPr>
              <a:t>://</a:t>
            </a:r>
            <a:r>
              <a:rPr lang="en-GB" sz="1600" dirty="0" smtClean="0">
                <a:hlinkClick r:id="rId3"/>
              </a:rPr>
              <a:t>www.youtube.com/watch?v=1rPidVllrBU</a:t>
            </a:r>
            <a:r>
              <a:rPr lang="en-GB" sz="1600" dirty="0" smtClean="0"/>
              <a:t> </a:t>
            </a:r>
          </a:p>
          <a:p>
            <a:pPr marL="68580" indent="0">
              <a:buNone/>
            </a:pPr>
            <a:endParaRPr lang="en-GB" sz="1600" dirty="0" smtClean="0"/>
          </a:p>
          <a:p>
            <a:r>
              <a:rPr lang="en-GB" dirty="0" smtClean="0"/>
              <a:t>Supplier payment terms</a:t>
            </a:r>
          </a:p>
          <a:p>
            <a:pPr lvl="1"/>
            <a:r>
              <a:rPr lang="en-GB" dirty="0" smtClean="0"/>
              <a:t>Length of credit</a:t>
            </a:r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Premier Foods - Right to supply</a:t>
            </a:r>
          </a:p>
          <a:p>
            <a:pPr marL="365760" lvl="1" indent="0">
              <a:buNone/>
            </a:pPr>
            <a:r>
              <a:rPr lang="en-GB" sz="1800" dirty="0">
                <a:hlinkClick r:id="rId4"/>
              </a:rPr>
              <a:t>http://</a:t>
            </a:r>
            <a:r>
              <a:rPr lang="en-GB" sz="1800" dirty="0" smtClean="0">
                <a:hlinkClick r:id="rId4"/>
              </a:rPr>
              <a:t>www.bbc.co.uk/news/business-30338663</a:t>
            </a:r>
            <a:r>
              <a:rPr lang="en-GB" sz="1800" dirty="0" smtClean="0"/>
              <a:t> 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39752" y="4221088"/>
            <a:ext cx="6153150" cy="8191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1395" y="4440022"/>
            <a:ext cx="2000052" cy="381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14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35DD1A3-6C52-4994-8959-58177C9573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81366D0-F7BD-44D2-91ED-61E8BEBE3A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EA12E8-B172-4B67-A53B-E1A1AC87C907}">
  <ds:schemaRefs>
    <ds:schemaRef ds:uri="http://www.w3.org/XML/1998/namespace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855</TotalTime>
  <Words>440</Words>
  <Application>Microsoft Office PowerPoint</Application>
  <PresentationFormat>On-screen Show (4:3)</PresentationFormat>
  <Paragraphs>90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Century Gothic</vt:lpstr>
      <vt:lpstr>Wingdings 2</vt:lpstr>
      <vt:lpstr>Austin</vt:lpstr>
      <vt:lpstr>Ethics in Business</vt:lpstr>
      <vt:lpstr>Think – Pair - Share</vt:lpstr>
      <vt:lpstr>Ethical Issues – Learning Objectives</vt:lpstr>
      <vt:lpstr>Business Ethics</vt:lpstr>
      <vt:lpstr>Ethical dilemmas</vt:lpstr>
      <vt:lpstr>Types of ethical issues</vt:lpstr>
      <vt:lpstr>Animal rights</vt:lpstr>
      <vt:lpstr>Treatment of workers</vt:lpstr>
      <vt:lpstr>Treatment of suppliers</vt:lpstr>
      <vt:lpstr>Treatment of customers</vt:lpstr>
      <vt:lpstr>Corporate Social Responsibility (CSR)</vt:lpstr>
      <vt:lpstr>Codes of Practice</vt:lpstr>
      <vt:lpstr>CSR: Porter and Kramer 2006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Motivation</dc:title>
  <dc:creator>Beverley A Whitlock</dc:creator>
  <cp:lastModifiedBy>Rebecca Crumpton</cp:lastModifiedBy>
  <cp:revision>70</cp:revision>
  <cp:lastPrinted>2012-06-12T11:20:46Z</cp:lastPrinted>
  <dcterms:created xsi:type="dcterms:W3CDTF">2012-02-01T10:36:37Z</dcterms:created>
  <dcterms:modified xsi:type="dcterms:W3CDTF">2016-06-20T15:09:36Z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