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74" r:id="rId5"/>
    <p:sldId id="273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52" autoAdjust="0"/>
  </p:normalViewPr>
  <p:slideViewPr>
    <p:cSldViewPr>
      <p:cViewPr varScale="1">
        <p:scale>
          <a:sx n="84" d="100"/>
          <a:sy n="84" d="100"/>
        </p:scale>
        <p:origin x="6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7E8D1-3DCD-4CC9-BE82-B4E1CC709AE2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25870-2202-4E8D-ADAF-2A9A4B2A5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9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A) Marks B) Primark C) Innocent D) Coca Cola E) Co-Op F) Nike G</a:t>
            </a:r>
            <a:r>
              <a:rPr lang="en-GB" smtClean="0"/>
              <a:t>) Apple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25870-2202-4E8D-ADAF-2A9A4B2A56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42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Innocent</a:t>
            </a:r>
          </a:p>
          <a:p>
            <a:r>
              <a:rPr lang="en-GB" dirty="0" smtClean="0"/>
              <a:t>2mins13 The</a:t>
            </a:r>
            <a:r>
              <a:rPr lang="en-GB" baseline="0" dirty="0" smtClean="0"/>
              <a:t> Innocent vs the Guilty</a:t>
            </a:r>
          </a:p>
          <a:p>
            <a:r>
              <a:rPr lang="en-GB" baseline="0" dirty="0" smtClean="0"/>
              <a:t>16mins02 The Innocent Way</a:t>
            </a:r>
          </a:p>
          <a:p>
            <a:r>
              <a:rPr lang="en-GB" baseline="0" dirty="0" smtClean="0"/>
              <a:t>21mins30 How green is my company</a:t>
            </a:r>
          </a:p>
          <a:p>
            <a:r>
              <a:rPr lang="en-GB" baseline="0" dirty="0" smtClean="0"/>
              <a:t>23mins15 Innocent or Guilty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3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D2511D-AE2D-46FC-9CD9-CCE6455B09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88C8EB-2E38-4E36-A247-B6E3420927D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G5dlNzPnz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tream.godalming.ac.uk/View.aspx?ID=3200~4f~EhD2uT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8703"/>
              </p:ext>
            </p:extLst>
          </p:nvPr>
        </p:nvGraphicFramePr>
        <p:xfrm>
          <a:off x="1956532" y="887775"/>
          <a:ext cx="6087781" cy="5710602"/>
        </p:xfrm>
        <a:graphic>
          <a:graphicData uri="http://schemas.openxmlformats.org/drawingml/2006/table">
            <a:tbl>
              <a:tblPr/>
              <a:tblGrid>
                <a:gridCol w="6087781"/>
              </a:tblGrid>
              <a:tr h="806353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2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a) £70m 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extra profit through our Plan A because there’s no Plan B</a:t>
                      </a:r>
                    </a:p>
                  </a:txBody>
                  <a:tcPr marL="50242" marR="50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635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2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b) ITV 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investigation reveals workers as young as 9</a:t>
                      </a:r>
                    </a:p>
                  </a:txBody>
                  <a:tcPr marL="50242" marR="50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635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2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c) Gives 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10% of annual profits to charity</a:t>
                      </a:r>
                    </a:p>
                  </a:txBody>
                  <a:tcPr marL="50242" marR="50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353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2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d) Excessive 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water extraction in India affects supplies for locals</a:t>
                      </a:r>
                    </a:p>
                  </a:txBody>
                  <a:tcPr marL="50242" marR="50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353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2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e) Benefits 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from refusing to invest in unethical industries such as tobacco</a:t>
                      </a:r>
                    </a:p>
                  </a:txBody>
                  <a:tcPr marL="50242" marR="50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353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2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f) Pakistani 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children used to make products which sell at premium prices</a:t>
                      </a:r>
                    </a:p>
                  </a:txBody>
                  <a:tcPr marL="50242" marR="50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920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2200" dirty="0" smtClean="0">
                          <a:latin typeface="Tw Cen MT" pitchFamily="34" charset="0"/>
                          <a:ea typeface="Calibri"/>
                          <a:cs typeface="Times New Roman"/>
                        </a:rPr>
                        <a:t>g) Spate 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of suicides among workers prompts Chinese supplier </a:t>
                      </a:r>
                      <a:r>
                        <a:rPr lang="en-GB" sz="2200" dirty="0" err="1">
                          <a:latin typeface="Tw Cen MT" pitchFamily="34" charset="0"/>
                          <a:ea typeface="Calibri"/>
                          <a:cs typeface="Times New Roman"/>
                        </a:rPr>
                        <a:t>Foxconn</a:t>
                      </a:r>
                      <a:r>
                        <a:rPr lang="en-GB" sz="2200" dirty="0">
                          <a:latin typeface="Tw Cen MT" pitchFamily="34" charset="0"/>
                          <a:ea typeface="Calibri"/>
                          <a:cs typeface="Times New Roman"/>
                        </a:rPr>
                        <a:t> to install anti-suicide nets around factories</a:t>
                      </a:r>
                    </a:p>
                  </a:txBody>
                  <a:tcPr marL="50242" marR="50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39" name="Picture 27" descr="Apple_gray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675331"/>
            <a:ext cx="941335" cy="993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28" descr="coca-cola-logo-1024x6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0907" y="5741104"/>
            <a:ext cx="1286497" cy="961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7" name="Picture 29" descr="logonik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7177" y="3314500"/>
            <a:ext cx="1283310" cy="1109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30" descr="3890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1401" y="4274970"/>
            <a:ext cx="1345173" cy="921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4" name="Picture 32" descr="innocent_3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887775"/>
            <a:ext cx="1656184" cy="787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3" name="Picture 33" descr="co-op_bank_logo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155" y="2626555"/>
            <a:ext cx="1849546" cy="94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0" y="0"/>
            <a:ext cx="4499992" cy="8002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300" dirty="0" smtClean="0">
                <a:latin typeface="Century Gothic" pitchFamily="34" charset="0"/>
              </a:rPr>
              <a:t>In pairs, discuss which issue belongs to which company.</a:t>
            </a:r>
            <a:endParaRPr lang="en-GB" sz="2300" dirty="0">
              <a:latin typeface="Century Gothic" pitchFamily="34" charset="0"/>
            </a:endParaRPr>
          </a:p>
        </p:txBody>
      </p:sp>
      <p:pic>
        <p:nvPicPr>
          <p:cNvPr id="18435" name="Picture 31" descr="Logo_Primark_London_gallery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358" y="5733256"/>
            <a:ext cx="1493258" cy="884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54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/>
              <a:t>By the end of this lesson you will be able to:</a:t>
            </a:r>
          </a:p>
          <a:p>
            <a:r>
              <a:rPr lang="en-GB" dirty="0" smtClean="0"/>
              <a:t>Evaluate the ethical stance of businesses from the point of view of different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50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en-GB" dirty="0" smtClean="0"/>
              <a:t>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Responsibilities to Stakeholder groups</a:t>
            </a:r>
          </a:p>
          <a:p>
            <a:r>
              <a:rPr lang="en-GB" b="1" dirty="0" smtClean="0"/>
              <a:t>Shareholders</a:t>
            </a:r>
            <a:r>
              <a:rPr lang="en-GB" dirty="0" smtClean="0"/>
              <a:t>-Generate profits and pay dividends</a:t>
            </a:r>
          </a:p>
          <a:p>
            <a:r>
              <a:rPr lang="en-GB" b="1" dirty="0" smtClean="0"/>
              <a:t>Customers</a:t>
            </a:r>
            <a:r>
              <a:rPr lang="en-GB" dirty="0" smtClean="0"/>
              <a:t>-provide good quality products at reasonable prices. Safety, honesty, decency and truthfulness</a:t>
            </a:r>
          </a:p>
          <a:p>
            <a:r>
              <a:rPr lang="en-GB" b="1" dirty="0" smtClean="0"/>
              <a:t>Employees</a:t>
            </a:r>
            <a:r>
              <a:rPr lang="en-GB" dirty="0" smtClean="0"/>
              <a:t>-health and safety at work, security, fair pay</a:t>
            </a:r>
          </a:p>
          <a:p>
            <a:r>
              <a:rPr lang="en-GB" b="1" dirty="0"/>
              <a:t>Suppliers</a:t>
            </a:r>
            <a:r>
              <a:rPr lang="en-GB" dirty="0"/>
              <a:t>-pay on time, pay fair rates for the work done, provide an element of security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3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en-GB" dirty="0" smtClean="0"/>
              <a:t>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64224"/>
          </a:xfrm>
        </p:spPr>
        <p:txBody>
          <a:bodyPr>
            <a:normAutofit/>
          </a:bodyPr>
          <a:lstStyle/>
          <a:p>
            <a:r>
              <a:rPr lang="en-GB" b="1" dirty="0" smtClean="0"/>
              <a:t>Local</a:t>
            </a:r>
            <a:r>
              <a:rPr lang="en-GB" dirty="0" smtClean="0"/>
              <a:t> </a:t>
            </a:r>
            <a:r>
              <a:rPr lang="en-GB" b="1" dirty="0" smtClean="0"/>
              <a:t>community</a:t>
            </a:r>
            <a:r>
              <a:rPr lang="en-GB" dirty="0" smtClean="0"/>
              <a:t>-provide employment, safe working environment, minimal pollution and noise</a:t>
            </a:r>
          </a:p>
          <a:p>
            <a:endParaRPr lang="en-GB" sz="900" dirty="0" smtClean="0"/>
          </a:p>
          <a:p>
            <a:r>
              <a:rPr lang="en-GB" b="1" dirty="0" smtClean="0"/>
              <a:t>Government</a:t>
            </a:r>
            <a:r>
              <a:rPr lang="en-GB" dirty="0" smtClean="0"/>
              <a:t>-abide by the law, pay taxes, abide by regulations</a:t>
            </a:r>
          </a:p>
          <a:p>
            <a:endParaRPr lang="en-GB" sz="900" dirty="0" smtClean="0"/>
          </a:p>
          <a:p>
            <a:r>
              <a:rPr lang="en-GB" b="1" dirty="0" smtClean="0"/>
              <a:t>Management</a:t>
            </a:r>
            <a:r>
              <a:rPr lang="en-GB" dirty="0" smtClean="0"/>
              <a:t>-their aims versus those of the organisation as a whole</a:t>
            </a:r>
          </a:p>
          <a:p>
            <a:endParaRPr lang="en-GB" sz="900" dirty="0" smtClean="0"/>
          </a:p>
          <a:p>
            <a:r>
              <a:rPr lang="en-GB" b="1" dirty="0" smtClean="0"/>
              <a:t>Environment</a:t>
            </a:r>
            <a:r>
              <a:rPr lang="en-GB" dirty="0" smtClean="0"/>
              <a:t>-limit pollution, congestion, environmental degradation, development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87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Decisions based on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Tensions</a:t>
            </a:r>
          </a:p>
          <a:p>
            <a:r>
              <a:rPr lang="en-GB" sz="2800" dirty="0" smtClean="0"/>
              <a:t>Profits versus higher wages</a:t>
            </a:r>
          </a:p>
          <a:p>
            <a:endParaRPr lang="en-GB" sz="1000" dirty="0" smtClean="0"/>
          </a:p>
          <a:p>
            <a:r>
              <a:rPr lang="en-GB" sz="2800" dirty="0" smtClean="0"/>
              <a:t>Expansion versus development</a:t>
            </a:r>
          </a:p>
          <a:p>
            <a:endParaRPr lang="en-GB" sz="1000" dirty="0" smtClean="0"/>
          </a:p>
          <a:p>
            <a:r>
              <a:rPr lang="en-GB" sz="2800" dirty="0" smtClean="0"/>
              <a:t>Production versus pollution</a:t>
            </a:r>
          </a:p>
          <a:p>
            <a:endParaRPr lang="en-GB" sz="1000" dirty="0" smtClean="0"/>
          </a:p>
          <a:p>
            <a:r>
              <a:rPr lang="en-GB" sz="2800" dirty="0" smtClean="0"/>
              <a:t>Supplier benefits versus </a:t>
            </a:r>
            <a:r>
              <a:rPr lang="en-GB" sz="2800" dirty="0"/>
              <a:t>c</a:t>
            </a:r>
            <a:r>
              <a:rPr lang="en-GB" sz="2800" dirty="0" smtClean="0"/>
              <a:t>onsumer prices</a:t>
            </a:r>
          </a:p>
          <a:p>
            <a:endParaRPr lang="en-GB" sz="1000" dirty="0" smtClean="0"/>
          </a:p>
          <a:p>
            <a:r>
              <a:rPr lang="en-GB" sz="2800" dirty="0" smtClean="0"/>
              <a:t>Survival of the business versus needs of stakeholders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655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1143000"/>
          </a:xfrm>
        </p:spPr>
        <p:txBody>
          <a:bodyPr/>
          <a:lstStyle/>
          <a:p>
            <a:r>
              <a:rPr lang="en-GB" dirty="0" smtClean="0"/>
              <a:t>Ethical dilemmas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776864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While watching the following video, please make notes on the following:</a:t>
            </a:r>
          </a:p>
          <a:p>
            <a:pPr>
              <a:buFontTx/>
              <a:buChar char="-"/>
            </a:pPr>
            <a:r>
              <a:rPr lang="en-GB" sz="1800" dirty="0" smtClean="0"/>
              <a:t>What are the ethical issues/dilemmas?</a:t>
            </a:r>
          </a:p>
          <a:p>
            <a:pPr>
              <a:buFontTx/>
              <a:buChar char="-"/>
            </a:pPr>
            <a:r>
              <a:rPr lang="en-GB" sz="1800" dirty="0" smtClean="0"/>
              <a:t>What is the impact on this behaviour on stakeholders?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Who are Monsanto?</a:t>
            </a:r>
          </a:p>
          <a:p>
            <a:pPr marL="0" indent="0">
              <a:buNone/>
            </a:pP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www.youtube.com/watch?v=2G5dlNzPnzU</a:t>
            </a:r>
            <a:endParaRPr lang="en-GB" sz="1600" dirty="0" smtClean="0"/>
          </a:p>
          <a:p>
            <a:pPr marL="0" indent="0">
              <a:buNone/>
            </a:pPr>
            <a:endParaRPr lang="en-GB" sz="1800" dirty="0"/>
          </a:p>
          <a:p>
            <a:pPr marL="68580" indent="0">
              <a:buNone/>
            </a:pPr>
            <a:endParaRPr lang="en-GB" sz="1800" dirty="0"/>
          </a:p>
          <a:p>
            <a:endParaRPr lang="en-GB" sz="1400" dirty="0" smtClean="0"/>
          </a:p>
          <a:p>
            <a:endParaRPr lang="en-GB" sz="1800" dirty="0" smtClean="0"/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9793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Coffee industry</a:t>
            </a:r>
          </a:p>
          <a:p>
            <a:r>
              <a:rPr lang="en-GB" dirty="0" smtClean="0"/>
              <a:t>Music Industry</a:t>
            </a:r>
          </a:p>
          <a:p>
            <a:r>
              <a:rPr lang="en-GB" dirty="0" smtClean="0"/>
              <a:t>Multi-national corporations </a:t>
            </a:r>
            <a:r>
              <a:rPr lang="en-GB" dirty="0" err="1" smtClean="0"/>
              <a:t>eg</a:t>
            </a:r>
            <a:r>
              <a:rPr lang="en-GB" dirty="0" smtClean="0"/>
              <a:t>. Enron</a:t>
            </a:r>
          </a:p>
          <a:p>
            <a:r>
              <a:rPr lang="en-GB" dirty="0" smtClean="0"/>
              <a:t>McDonalds</a:t>
            </a:r>
          </a:p>
          <a:p>
            <a:r>
              <a:rPr lang="en-GB" dirty="0" smtClean="0"/>
              <a:t>Chocolate industry</a:t>
            </a:r>
          </a:p>
          <a:p>
            <a:r>
              <a:rPr lang="en-GB" dirty="0" smtClean="0"/>
              <a:t>Jewellery-Diamond &amp; Gold</a:t>
            </a:r>
          </a:p>
          <a:p>
            <a:r>
              <a:rPr lang="en-GB" dirty="0" smtClean="0"/>
              <a:t>Chemical Industry</a:t>
            </a:r>
          </a:p>
          <a:p>
            <a:endParaRPr lang="en-GB" dirty="0"/>
          </a:p>
          <a:p>
            <a:pPr lvl="0"/>
            <a:r>
              <a:rPr lang="en-GB" sz="1000" u="sng" dirty="0">
                <a:hlinkClick r:id="rId3"/>
              </a:rPr>
              <a:t>Innocent </a:t>
            </a:r>
            <a:r>
              <a:rPr lang="en-GB" sz="1000" u="sng" dirty="0" err="1">
                <a:hlinkClick r:id="rId3"/>
              </a:rPr>
              <a:t>smoothies</a:t>
            </a:r>
            <a:r>
              <a:rPr lang="en-GB" sz="1000" u="sng" dirty="0">
                <a:hlinkClick r:id="rId3"/>
              </a:rPr>
              <a:t> video</a:t>
            </a:r>
            <a:endParaRPr lang="en-GB" sz="1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2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Taxation</a:t>
            </a:r>
          </a:p>
          <a:p>
            <a:r>
              <a:rPr lang="en-GB" dirty="0" smtClean="0"/>
              <a:t>Self-regulation – codes of practice</a:t>
            </a:r>
          </a:p>
          <a:p>
            <a:r>
              <a:rPr lang="en-GB" dirty="0" smtClean="0"/>
              <a:t>Subsidies</a:t>
            </a:r>
          </a:p>
          <a:p>
            <a:r>
              <a:rPr lang="en-GB" dirty="0" smtClean="0"/>
              <a:t>Government/ EU regulation</a:t>
            </a:r>
          </a:p>
          <a:p>
            <a:r>
              <a:rPr lang="en-GB" dirty="0" smtClean="0"/>
              <a:t>Legislation</a:t>
            </a:r>
          </a:p>
          <a:p>
            <a:r>
              <a:rPr lang="en-GB" dirty="0" smtClean="0"/>
              <a:t>Pressure Groups</a:t>
            </a:r>
          </a:p>
          <a:p>
            <a:r>
              <a:rPr lang="en-GB" dirty="0" smtClean="0"/>
              <a:t>Improve competition</a:t>
            </a:r>
          </a:p>
          <a:p>
            <a:r>
              <a:rPr lang="en-GB" dirty="0" smtClean="0"/>
              <a:t>Social and environment audits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0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Advantages &amp; disadvantages of being ethical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2348880"/>
          <a:ext cx="7128792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29375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365332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Advantages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/>
                        <a:t>Marketing</a:t>
                      </a:r>
                      <a:r>
                        <a:rPr lang="en-GB" sz="1600" baseline="0" dirty="0" smtClean="0"/>
                        <a:t> benefits and increase in sales </a:t>
                      </a:r>
                      <a:r>
                        <a:rPr lang="en-GB" sz="1600" baseline="0" dirty="0" err="1" smtClean="0"/>
                        <a:t>eg</a:t>
                      </a:r>
                      <a:r>
                        <a:rPr lang="en-GB" sz="1600" baseline="0" dirty="0" smtClean="0"/>
                        <a:t>. Body Shop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/>
                        <a:t>Improved brand and business recognition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/>
                        <a:t>Better employee motivation and recruitment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/>
                        <a:t>Finance from ethical investors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/>
                        <a:t>Acts as an insurance policy due to serious penalties if they are caught being unethical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Disadvantages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/>
                        <a:t>Increased costs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eg</a:t>
                      </a:r>
                      <a:r>
                        <a:rPr lang="en-GB" sz="1600" baseline="0" dirty="0" smtClean="0"/>
                        <a:t>. Paying </a:t>
                      </a:r>
                      <a:r>
                        <a:rPr lang="en-GB" sz="1600" baseline="0" dirty="0" err="1" smtClean="0"/>
                        <a:t>Fairtrade</a:t>
                      </a:r>
                      <a:r>
                        <a:rPr lang="en-GB" sz="1600" baseline="0" dirty="0" smtClean="0"/>
                        <a:t> Suppliers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/>
                        <a:t>Higher overheads </a:t>
                      </a:r>
                      <a:r>
                        <a:rPr lang="en-GB" sz="1600" baseline="0" dirty="0" err="1" smtClean="0"/>
                        <a:t>eg</a:t>
                      </a:r>
                      <a:r>
                        <a:rPr lang="en-GB" sz="1600" baseline="0" dirty="0" smtClean="0"/>
                        <a:t>. Training &amp; communication of ethical policy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/>
                        <a:t>Can reduce revenues </a:t>
                      </a:r>
                      <a:r>
                        <a:rPr lang="en-GB" sz="1600" baseline="0" dirty="0" err="1" smtClean="0"/>
                        <a:t>eg.business</a:t>
                      </a:r>
                      <a:r>
                        <a:rPr lang="en-GB" sz="1600" baseline="0" dirty="0" smtClean="0"/>
                        <a:t> might lose a contract if it refuses to bribe.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0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8A724C-9037-48EA-887A-3791D7BCDE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C2B4CF-C5E3-45DA-A2CD-68BF228E19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57F3AC-AE39-4DB1-8EBF-BF04AE6C5D8D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345</TotalTime>
  <Words>454</Words>
  <Application>Microsoft Office PowerPoint</Application>
  <PresentationFormat>On-screen Show (4:3)</PresentationFormat>
  <Paragraphs>91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Tw Cen MT</vt:lpstr>
      <vt:lpstr>Wingdings 2</vt:lpstr>
      <vt:lpstr>Austin</vt:lpstr>
      <vt:lpstr>PowerPoint Presentation</vt:lpstr>
      <vt:lpstr>Learning Aims</vt:lpstr>
      <vt:lpstr>Stakeholders</vt:lpstr>
      <vt:lpstr>Stakeholders</vt:lpstr>
      <vt:lpstr>Decisions based on ethics</vt:lpstr>
      <vt:lpstr>Ethical dilemmas</vt:lpstr>
      <vt:lpstr> Examples</vt:lpstr>
      <vt:lpstr>Solutions</vt:lpstr>
      <vt:lpstr>Advantages &amp; disadvantages of being ethical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SLEEPP</dc:title>
  <dc:creator>Rebecca Crumpton</dc:creator>
  <cp:lastModifiedBy>Rebecca Crumpton</cp:lastModifiedBy>
  <cp:revision>30</cp:revision>
  <dcterms:created xsi:type="dcterms:W3CDTF">2015-06-11T13:10:22Z</dcterms:created>
  <dcterms:modified xsi:type="dcterms:W3CDTF">2016-06-20T15:10:06Z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