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74" r:id="rId5"/>
    <p:sldId id="273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952" autoAdjust="0"/>
  </p:normalViewPr>
  <p:slideViewPr>
    <p:cSldViewPr>
      <p:cViewPr varScale="1">
        <p:scale>
          <a:sx n="84" d="100"/>
          <a:sy n="84" d="100"/>
        </p:scale>
        <p:origin x="69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7E8D1-3DCD-4CC9-BE82-B4E1CC709AE2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25870-2202-4E8D-ADAF-2A9A4B2A5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194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A) Marks B) Primark C) Innocent D) Coca Cola E) Co-Op F) Nike G</a:t>
            </a:r>
            <a:r>
              <a:rPr lang="en-GB" smtClean="0"/>
              <a:t>) Apple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25870-2202-4E8D-ADAF-2A9A4B2A568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425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Innocent</a:t>
            </a:r>
          </a:p>
          <a:p>
            <a:r>
              <a:rPr lang="en-GB" dirty="0" smtClean="0"/>
              <a:t>2mins13 The</a:t>
            </a:r>
            <a:r>
              <a:rPr lang="en-GB" baseline="0" dirty="0" smtClean="0"/>
              <a:t> Innocent vs the Guilty</a:t>
            </a:r>
          </a:p>
          <a:p>
            <a:r>
              <a:rPr lang="en-GB" baseline="0" dirty="0" smtClean="0"/>
              <a:t>16mins02 The Innocent Way</a:t>
            </a:r>
          </a:p>
          <a:p>
            <a:r>
              <a:rPr lang="en-GB" baseline="0" dirty="0" smtClean="0"/>
              <a:t>21mins30 How green is my company</a:t>
            </a:r>
          </a:p>
          <a:p>
            <a:r>
              <a:rPr lang="en-GB" baseline="0" dirty="0" smtClean="0"/>
              <a:t>23mins15 Innocent or Guilty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34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5D2511D-AE2D-46FC-9CD9-CCE6455B09E6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5D2511D-AE2D-46FC-9CD9-CCE6455B09E6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G5dlNzPnz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stream.godalming.ac.uk/View.aspx?ID=3200~4f~EhD2uTC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618703"/>
              </p:ext>
            </p:extLst>
          </p:nvPr>
        </p:nvGraphicFramePr>
        <p:xfrm>
          <a:off x="1956532" y="887775"/>
          <a:ext cx="6087781" cy="5710602"/>
        </p:xfrm>
        <a:graphic>
          <a:graphicData uri="http://schemas.openxmlformats.org/drawingml/2006/table">
            <a:tbl>
              <a:tblPr/>
              <a:tblGrid>
                <a:gridCol w="6087781"/>
              </a:tblGrid>
              <a:tr h="806353"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2200" dirty="0" smtClean="0">
                          <a:latin typeface="Tw Cen MT" pitchFamily="34" charset="0"/>
                          <a:ea typeface="Calibri"/>
                          <a:cs typeface="Times New Roman"/>
                        </a:rPr>
                        <a:t>a) £70m </a:t>
                      </a:r>
                      <a:r>
                        <a:rPr lang="en-GB" sz="2200" dirty="0">
                          <a:latin typeface="Tw Cen MT" pitchFamily="34" charset="0"/>
                          <a:ea typeface="Calibri"/>
                          <a:cs typeface="Times New Roman"/>
                        </a:rPr>
                        <a:t>extra profit through our Plan A because there’s no Plan B</a:t>
                      </a:r>
                    </a:p>
                  </a:txBody>
                  <a:tcPr marL="50242" marR="50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635"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2200" dirty="0" smtClean="0">
                          <a:latin typeface="Tw Cen MT" pitchFamily="34" charset="0"/>
                          <a:ea typeface="Calibri"/>
                          <a:cs typeface="Times New Roman"/>
                        </a:rPr>
                        <a:t>b) ITV </a:t>
                      </a:r>
                      <a:r>
                        <a:rPr lang="en-GB" sz="2200" dirty="0">
                          <a:latin typeface="Tw Cen MT" pitchFamily="34" charset="0"/>
                          <a:ea typeface="Calibri"/>
                          <a:cs typeface="Times New Roman"/>
                        </a:rPr>
                        <a:t>investigation reveals workers as young as 9</a:t>
                      </a:r>
                    </a:p>
                  </a:txBody>
                  <a:tcPr marL="50242" marR="50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635"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2200" dirty="0" smtClean="0">
                          <a:latin typeface="Tw Cen MT" pitchFamily="34" charset="0"/>
                          <a:ea typeface="Calibri"/>
                          <a:cs typeface="Times New Roman"/>
                        </a:rPr>
                        <a:t>c) Gives </a:t>
                      </a:r>
                      <a:r>
                        <a:rPr lang="en-GB" sz="2200" dirty="0">
                          <a:latin typeface="Tw Cen MT" pitchFamily="34" charset="0"/>
                          <a:ea typeface="Calibri"/>
                          <a:cs typeface="Times New Roman"/>
                        </a:rPr>
                        <a:t>10% of annual profits to charity</a:t>
                      </a:r>
                    </a:p>
                  </a:txBody>
                  <a:tcPr marL="50242" marR="50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353"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2200" dirty="0" smtClean="0">
                          <a:latin typeface="Tw Cen MT" pitchFamily="34" charset="0"/>
                          <a:ea typeface="Calibri"/>
                          <a:cs typeface="Times New Roman"/>
                        </a:rPr>
                        <a:t>d) Excessive </a:t>
                      </a:r>
                      <a:r>
                        <a:rPr lang="en-GB" sz="2200" dirty="0">
                          <a:latin typeface="Tw Cen MT" pitchFamily="34" charset="0"/>
                          <a:ea typeface="Calibri"/>
                          <a:cs typeface="Times New Roman"/>
                        </a:rPr>
                        <a:t>water extraction in India affects supplies for locals</a:t>
                      </a:r>
                    </a:p>
                  </a:txBody>
                  <a:tcPr marL="50242" marR="50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353"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2200" dirty="0" smtClean="0">
                          <a:latin typeface="Tw Cen MT" pitchFamily="34" charset="0"/>
                          <a:ea typeface="Calibri"/>
                          <a:cs typeface="Times New Roman"/>
                        </a:rPr>
                        <a:t>e) Benefits </a:t>
                      </a:r>
                      <a:r>
                        <a:rPr lang="en-GB" sz="2200" dirty="0">
                          <a:latin typeface="Tw Cen MT" pitchFamily="34" charset="0"/>
                          <a:ea typeface="Calibri"/>
                          <a:cs typeface="Times New Roman"/>
                        </a:rPr>
                        <a:t>from refusing to invest in unethical industries such as tobacco</a:t>
                      </a:r>
                    </a:p>
                  </a:txBody>
                  <a:tcPr marL="50242" marR="50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353"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2200" dirty="0" smtClean="0">
                          <a:latin typeface="Tw Cen MT" pitchFamily="34" charset="0"/>
                          <a:ea typeface="Calibri"/>
                          <a:cs typeface="Times New Roman"/>
                        </a:rPr>
                        <a:t>f) Pakistani </a:t>
                      </a:r>
                      <a:r>
                        <a:rPr lang="en-GB" sz="2200" dirty="0">
                          <a:latin typeface="Tw Cen MT" pitchFamily="34" charset="0"/>
                          <a:ea typeface="Calibri"/>
                          <a:cs typeface="Times New Roman"/>
                        </a:rPr>
                        <a:t>children used to make products which sell at premium prices</a:t>
                      </a:r>
                    </a:p>
                  </a:txBody>
                  <a:tcPr marL="50242" marR="50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3920">
                <a:tc>
                  <a:txBody>
                    <a:bodyPr/>
                    <a:lstStyle/>
                    <a:p>
                      <a:pPr marL="457200" indent="-45720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2200" dirty="0" smtClean="0">
                          <a:latin typeface="Tw Cen MT" pitchFamily="34" charset="0"/>
                          <a:ea typeface="Calibri"/>
                          <a:cs typeface="Times New Roman"/>
                        </a:rPr>
                        <a:t>g) Spate </a:t>
                      </a:r>
                      <a:r>
                        <a:rPr lang="en-GB" sz="2200" dirty="0">
                          <a:latin typeface="Tw Cen MT" pitchFamily="34" charset="0"/>
                          <a:ea typeface="Calibri"/>
                          <a:cs typeface="Times New Roman"/>
                        </a:rPr>
                        <a:t>of suicides among workers prompts Chinese supplier </a:t>
                      </a:r>
                      <a:r>
                        <a:rPr lang="en-GB" sz="2200" dirty="0" err="1">
                          <a:latin typeface="Tw Cen MT" pitchFamily="34" charset="0"/>
                          <a:ea typeface="Calibri"/>
                          <a:cs typeface="Times New Roman"/>
                        </a:rPr>
                        <a:t>Foxconn</a:t>
                      </a:r>
                      <a:r>
                        <a:rPr lang="en-GB" sz="2200" dirty="0">
                          <a:latin typeface="Tw Cen MT" pitchFamily="34" charset="0"/>
                          <a:ea typeface="Calibri"/>
                          <a:cs typeface="Times New Roman"/>
                        </a:rPr>
                        <a:t> to install anti-suicide nets around factories</a:t>
                      </a:r>
                    </a:p>
                  </a:txBody>
                  <a:tcPr marL="50242" marR="502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8439" name="Picture 27" descr="Apple_gray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675331"/>
            <a:ext cx="941335" cy="9930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438" name="Picture 28" descr="coca-cola-logo-1024x68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80907" y="5741104"/>
            <a:ext cx="1286497" cy="961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437" name="Picture 29" descr="logonike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17177" y="3314500"/>
            <a:ext cx="1283310" cy="11098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436" name="Picture 30" descr="3890_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1401" y="4274970"/>
            <a:ext cx="1345173" cy="9210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434" name="Picture 32" descr="innocent_30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7504" y="887775"/>
            <a:ext cx="1656184" cy="7875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433" name="Picture 33" descr="co-op_bank_logo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155" y="2626555"/>
            <a:ext cx="1849546" cy="946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0" y="0"/>
            <a:ext cx="4499992" cy="80021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300" dirty="0" smtClean="0">
                <a:latin typeface="Century Gothic" pitchFamily="34" charset="0"/>
              </a:rPr>
              <a:t>In pairs, discuss which issue belongs to which company.</a:t>
            </a:r>
            <a:endParaRPr lang="en-GB" sz="2300" dirty="0">
              <a:latin typeface="Century Gothic" pitchFamily="34" charset="0"/>
            </a:endParaRPr>
          </a:p>
        </p:txBody>
      </p:sp>
      <p:pic>
        <p:nvPicPr>
          <p:cNvPr id="18435" name="Picture 31" descr="Logo_Primark_London_gallery2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7358" y="5733256"/>
            <a:ext cx="1493258" cy="8841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9541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GB" dirty="0" smtClean="0"/>
              <a:t>By the end of this lesson you will be able to:</a:t>
            </a:r>
          </a:p>
          <a:p>
            <a:r>
              <a:rPr lang="en-GB" dirty="0" smtClean="0"/>
              <a:t>Evaluate the ethical stance of businesses from the point of view of different stakeholders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505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/>
          <a:lstStyle/>
          <a:p>
            <a:r>
              <a:rPr lang="en-GB" dirty="0" smtClean="0"/>
              <a:t>Stakeholders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/>
              <a:t>Responsibilities to Stakeholder groups</a:t>
            </a:r>
          </a:p>
          <a:p>
            <a:r>
              <a:rPr lang="en-GB" b="1" dirty="0" smtClean="0"/>
              <a:t>Shareholders</a:t>
            </a:r>
            <a:r>
              <a:rPr lang="en-GB" dirty="0" smtClean="0"/>
              <a:t>-Generate profits and pay dividends</a:t>
            </a:r>
          </a:p>
          <a:p>
            <a:r>
              <a:rPr lang="en-GB" b="1" dirty="0" smtClean="0"/>
              <a:t>Customers</a:t>
            </a:r>
            <a:r>
              <a:rPr lang="en-GB" dirty="0" smtClean="0"/>
              <a:t>-provide good quality products at reasonable prices. Safety, honesty, decency and truthfulness</a:t>
            </a:r>
          </a:p>
          <a:p>
            <a:r>
              <a:rPr lang="en-GB" b="1" dirty="0" smtClean="0"/>
              <a:t>Employees</a:t>
            </a:r>
            <a:r>
              <a:rPr lang="en-GB" dirty="0" smtClean="0"/>
              <a:t>-health and safety at work, security, fair pay</a:t>
            </a:r>
          </a:p>
          <a:p>
            <a:r>
              <a:rPr lang="en-GB" b="1" dirty="0"/>
              <a:t>Suppliers</a:t>
            </a:r>
            <a:r>
              <a:rPr lang="en-GB" dirty="0"/>
              <a:t>-pay on time, pay fair rates for the work done, provide an element of security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035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/>
          <a:lstStyle/>
          <a:p>
            <a:r>
              <a:rPr lang="en-GB" dirty="0" smtClean="0"/>
              <a:t>Stakeholders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5064224"/>
          </a:xfrm>
        </p:spPr>
        <p:txBody>
          <a:bodyPr>
            <a:normAutofit/>
          </a:bodyPr>
          <a:lstStyle/>
          <a:p>
            <a:r>
              <a:rPr lang="en-GB" b="1" dirty="0" smtClean="0"/>
              <a:t>Local</a:t>
            </a:r>
            <a:r>
              <a:rPr lang="en-GB" dirty="0" smtClean="0"/>
              <a:t> </a:t>
            </a:r>
            <a:r>
              <a:rPr lang="en-GB" b="1" dirty="0" smtClean="0"/>
              <a:t>community</a:t>
            </a:r>
            <a:r>
              <a:rPr lang="en-GB" dirty="0" smtClean="0"/>
              <a:t>-provide employment, safe working environment, minimal pollution and noise</a:t>
            </a:r>
          </a:p>
          <a:p>
            <a:endParaRPr lang="en-GB" sz="900" dirty="0" smtClean="0"/>
          </a:p>
          <a:p>
            <a:r>
              <a:rPr lang="en-GB" b="1" dirty="0" smtClean="0"/>
              <a:t>Government</a:t>
            </a:r>
            <a:r>
              <a:rPr lang="en-GB" dirty="0" smtClean="0"/>
              <a:t>-abide by the law, pay taxes, abide by regulations</a:t>
            </a:r>
          </a:p>
          <a:p>
            <a:endParaRPr lang="en-GB" sz="900" dirty="0" smtClean="0"/>
          </a:p>
          <a:p>
            <a:r>
              <a:rPr lang="en-GB" b="1" dirty="0" smtClean="0"/>
              <a:t>Management</a:t>
            </a:r>
            <a:r>
              <a:rPr lang="en-GB" dirty="0" smtClean="0"/>
              <a:t>-their aims versus those of the organisation as a whole</a:t>
            </a:r>
          </a:p>
          <a:p>
            <a:endParaRPr lang="en-GB" sz="900" dirty="0" smtClean="0"/>
          </a:p>
          <a:p>
            <a:r>
              <a:rPr lang="en-GB" b="1" dirty="0" smtClean="0"/>
              <a:t>Environment</a:t>
            </a:r>
            <a:r>
              <a:rPr lang="en-GB" dirty="0" smtClean="0"/>
              <a:t>-limit pollution, congestion, environmental degradation, development </a:t>
            </a:r>
            <a:r>
              <a:rPr lang="en-GB" dirty="0" err="1" smtClean="0"/>
              <a:t>etc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87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Decisions based on ethics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2800" dirty="0" smtClean="0"/>
              <a:t>Tensions</a:t>
            </a:r>
          </a:p>
          <a:p>
            <a:r>
              <a:rPr lang="en-GB" sz="2800" dirty="0" smtClean="0"/>
              <a:t>Profits versus higher wages</a:t>
            </a:r>
          </a:p>
          <a:p>
            <a:endParaRPr lang="en-GB" sz="1000" dirty="0" smtClean="0"/>
          </a:p>
          <a:p>
            <a:r>
              <a:rPr lang="en-GB" sz="2800" dirty="0" smtClean="0"/>
              <a:t>Expansion versus development</a:t>
            </a:r>
          </a:p>
          <a:p>
            <a:endParaRPr lang="en-GB" sz="1000" dirty="0" smtClean="0"/>
          </a:p>
          <a:p>
            <a:r>
              <a:rPr lang="en-GB" sz="2800" dirty="0" smtClean="0"/>
              <a:t>Production versus pollution</a:t>
            </a:r>
          </a:p>
          <a:p>
            <a:endParaRPr lang="en-GB" sz="1000" dirty="0" smtClean="0"/>
          </a:p>
          <a:p>
            <a:r>
              <a:rPr lang="en-GB" sz="2800" dirty="0" smtClean="0"/>
              <a:t>Supplier benefits versus </a:t>
            </a:r>
            <a:r>
              <a:rPr lang="en-GB" sz="2800" dirty="0"/>
              <a:t>c</a:t>
            </a:r>
            <a:r>
              <a:rPr lang="en-GB" sz="2800" dirty="0" smtClean="0"/>
              <a:t>onsumer prices</a:t>
            </a:r>
          </a:p>
          <a:p>
            <a:endParaRPr lang="en-GB" sz="1000" dirty="0" smtClean="0"/>
          </a:p>
          <a:p>
            <a:r>
              <a:rPr lang="en-GB" sz="2800" dirty="0" smtClean="0"/>
              <a:t>Survival of the business versus needs of stakeholders</a:t>
            </a:r>
          </a:p>
          <a:p>
            <a:endParaRPr lang="en-GB" sz="2800" dirty="0" smtClean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6551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024744" cy="1143000"/>
          </a:xfrm>
        </p:spPr>
        <p:txBody>
          <a:bodyPr/>
          <a:lstStyle/>
          <a:p>
            <a:r>
              <a:rPr lang="en-GB" dirty="0" smtClean="0"/>
              <a:t>Ethical dilemmas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72816"/>
            <a:ext cx="7776864" cy="39604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 smtClean="0"/>
              <a:t>While watching the following video, please make notes on the following:</a:t>
            </a:r>
          </a:p>
          <a:p>
            <a:pPr>
              <a:buFontTx/>
              <a:buChar char="-"/>
            </a:pPr>
            <a:r>
              <a:rPr lang="en-GB" sz="1800" dirty="0" smtClean="0"/>
              <a:t>What are the ethical issues/dilemmas?</a:t>
            </a:r>
          </a:p>
          <a:p>
            <a:pPr>
              <a:buFontTx/>
              <a:buChar char="-"/>
            </a:pPr>
            <a:r>
              <a:rPr lang="en-GB" sz="1800" dirty="0" smtClean="0"/>
              <a:t>What is the impact on this behaviour on stakeholders?</a:t>
            </a:r>
          </a:p>
          <a:p>
            <a:pPr marL="0" indent="0">
              <a:buNone/>
            </a:pPr>
            <a:endParaRPr lang="en-GB" sz="1800" dirty="0" smtClean="0"/>
          </a:p>
          <a:p>
            <a:r>
              <a:rPr lang="en-GB" sz="1800" dirty="0" smtClean="0"/>
              <a:t>Who are Monsanto?</a:t>
            </a:r>
          </a:p>
          <a:p>
            <a:pPr marL="0" indent="0">
              <a:buNone/>
            </a:pPr>
            <a:r>
              <a:rPr lang="en-GB" sz="1600" dirty="0">
                <a:hlinkClick r:id="rId2"/>
              </a:rPr>
              <a:t>https://</a:t>
            </a:r>
            <a:r>
              <a:rPr lang="en-GB" sz="1600" dirty="0" smtClean="0">
                <a:hlinkClick r:id="rId2"/>
              </a:rPr>
              <a:t>www.youtube.com/watch?v=2G5dlNzPnzU</a:t>
            </a:r>
            <a:endParaRPr lang="en-GB" sz="1600" dirty="0" smtClean="0"/>
          </a:p>
          <a:p>
            <a:pPr marL="0" indent="0">
              <a:buNone/>
            </a:pPr>
            <a:endParaRPr lang="en-GB" sz="1800" dirty="0"/>
          </a:p>
          <a:p>
            <a:pPr marL="68580" indent="0">
              <a:buNone/>
            </a:pPr>
            <a:endParaRPr lang="en-GB" sz="1800" dirty="0"/>
          </a:p>
          <a:p>
            <a:endParaRPr lang="en-GB" sz="1400" dirty="0" smtClean="0"/>
          </a:p>
          <a:p>
            <a:endParaRPr lang="en-GB" sz="1800" dirty="0" smtClean="0"/>
          </a:p>
          <a:p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397936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Coffee industry</a:t>
            </a:r>
          </a:p>
          <a:p>
            <a:r>
              <a:rPr lang="en-GB" dirty="0" smtClean="0"/>
              <a:t>Music Industry</a:t>
            </a:r>
          </a:p>
          <a:p>
            <a:r>
              <a:rPr lang="en-GB" dirty="0" smtClean="0"/>
              <a:t>Multi-national corporations </a:t>
            </a:r>
            <a:r>
              <a:rPr lang="en-GB" dirty="0" err="1" smtClean="0"/>
              <a:t>eg</a:t>
            </a:r>
            <a:r>
              <a:rPr lang="en-GB" dirty="0" smtClean="0"/>
              <a:t>. Enron</a:t>
            </a:r>
          </a:p>
          <a:p>
            <a:r>
              <a:rPr lang="en-GB" dirty="0" smtClean="0"/>
              <a:t>McDonalds</a:t>
            </a:r>
          </a:p>
          <a:p>
            <a:r>
              <a:rPr lang="en-GB" dirty="0" smtClean="0"/>
              <a:t>Chocolate industry</a:t>
            </a:r>
          </a:p>
          <a:p>
            <a:r>
              <a:rPr lang="en-GB" dirty="0" smtClean="0"/>
              <a:t>Jewellery-Diamond &amp; Gold</a:t>
            </a:r>
          </a:p>
          <a:p>
            <a:r>
              <a:rPr lang="en-GB" dirty="0" smtClean="0"/>
              <a:t>Chemical Industry</a:t>
            </a:r>
          </a:p>
          <a:p>
            <a:endParaRPr lang="en-GB" dirty="0"/>
          </a:p>
          <a:p>
            <a:pPr lvl="0"/>
            <a:r>
              <a:rPr lang="en-GB" sz="1000" u="sng" dirty="0">
                <a:hlinkClick r:id="rId3"/>
              </a:rPr>
              <a:t>Innocent </a:t>
            </a:r>
            <a:r>
              <a:rPr lang="en-GB" sz="1000" u="sng" dirty="0" err="1">
                <a:hlinkClick r:id="rId3"/>
              </a:rPr>
              <a:t>smoothies</a:t>
            </a:r>
            <a:r>
              <a:rPr lang="en-GB" sz="1000" u="sng" dirty="0">
                <a:hlinkClick r:id="rId3"/>
              </a:rPr>
              <a:t> video</a:t>
            </a:r>
            <a:endParaRPr lang="en-GB" sz="1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222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Solutions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Taxation</a:t>
            </a:r>
          </a:p>
          <a:p>
            <a:r>
              <a:rPr lang="en-GB" dirty="0" smtClean="0"/>
              <a:t>Self-regulation – codes of practice</a:t>
            </a:r>
          </a:p>
          <a:p>
            <a:r>
              <a:rPr lang="en-GB" dirty="0" smtClean="0"/>
              <a:t>Subsidies</a:t>
            </a:r>
          </a:p>
          <a:p>
            <a:r>
              <a:rPr lang="en-GB" dirty="0" smtClean="0"/>
              <a:t>Government/ EU regulation</a:t>
            </a:r>
          </a:p>
          <a:p>
            <a:r>
              <a:rPr lang="en-GB" dirty="0" smtClean="0"/>
              <a:t>Legislation</a:t>
            </a:r>
          </a:p>
          <a:p>
            <a:r>
              <a:rPr lang="en-GB" dirty="0" smtClean="0"/>
              <a:t>Pressure Groups</a:t>
            </a:r>
          </a:p>
          <a:p>
            <a:r>
              <a:rPr lang="en-GB" dirty="0" smtClean="0"/>
              <a:t>Improve competition</a:t>
            </a:r>
          </a:p>
          <a:p>
            <a:r>
              <a:rPr lang="en-GB" dirty="0" smtClean="0"/>
              <a:t>Social and environment audits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004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Advantages &amp; disadvantages of being ethical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971600" y="2348880"/>
          <a:ext cx="7128792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396"/>
                <a:gridCol w="3564396"/>
              </a:tblGrid>
              <a:tr h="293751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</a:tr>
              <a:tr h="365332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Advantages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dirty="0" smtClean="0"/>
                        <a:t>Marketing</a:t>
                      </a:r>
                      <a:r>
                        <a:rPr lang="en-GB" sz="1600" baseline="0" dirty="0" smtClean="0"/>
                        <a:t> benefits and increase in sales </a:t>
                      </a:r>
                      <a:r>
                        <a:rPr lang="en-GB" sz="1600" baseline="0" dirty="0" err="1" smtClean="0"/>
                        <a:t>eg</a:t>
                      </a:r>
                      <a:r>
                        <a:rPr lang="en-GB" sz="1600" baseline="0" dirty="0" smtClean="0"/>
                        <a:t>. Body Shop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GB" sz="1600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baseline="0" dirty="0" smtClean="0"/>
                        <a:t>Improved brand and business recognition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GB" sz="1600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baseline="0" dirty="0" smtClean="0"/>
                        <a:t>Better employee motivation and recruitment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GB" sz="1600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baseline="0" dirty="0" smtClean="0"/>
                        <a:t>Finance from ethical investors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GB" sz="1600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baseline="0" dirty="0" smtClean="0"/>
                        <a:t>Acts as an insurance policy due to serious penalties if they are caught being unethical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Disadvantages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dirty="0" smtClean="0"/>
                        <a:t>Increased costs</a:t>
                      </a:r>
                      <a:r>
                        <a:rPr lang="en-GB" sz="1600" baseline="0" dirty="0" smtClean="0"/>
                        <a:t> </a:t>
                      </a:r>
                      <a:r>
                        <a:rPr lang="en-GB" sz="1600" baseline="0" dirty="0" err="1" smtClean="0"/>
                        <a:t>eg</a:t>
                      </a:r>
                      <a:r>
                        <a:rPr lang="en-GB" sz="1600" baseline="0" dirty="0" smtClean="0"/>
                        <a:t>. Paying </a:t>
                      </a:r>
                      <a:r>
                        <a:rPr lang="en-GB" sz="1600" baseline="0" dirty="0" err="1" smtClean="0"/>
                        <a:t>Fairtrade</a:t>
                      </a:r>
                      <a:r>
                        <a:rPr lang="en-GB" sz="1600" baseline="0" dirty="0" smtClean="0"/>
                        <a:t> Suppliers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GB" sz="1600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baseline="0" dirty="0" smtClean="0"/>
                        <a:t>Higher overheads </a:t>
                      </a:r>
                      <a:r>
                        <a:rPr lang="en-GB" sz="1600" baseline="0" dirty="0" err="1" smtClean="0"/>
                        <a:t>eg</a:t>
                      </a:r>
                      <a:r>
                        <a:rPr lang="en-GB" sz="1600" baseline="0" dirty="0" smtClean="0"/>
                        <a:t>. Training &amp; communication of ethical policy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GB" sz="1600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sz="1600" baseline="0" dirty="0" smtClean="0"/>
                        <a:t>Can reduce revenues </a:t>
                      </a:r>
                      <a:r>
                        <a:rPr lang="en-GB" sz="1600" baseline="0" dirty="0" err="1" smtClean="0"/>
                        <a:t>eg.business</a:t>
                      </a:r>
                      <a:r>
                        <a:rPr lang="en-GB" sz="1600" baseline="0" dirty="0" smtClean="0"/>
                        <a:t> might lose a contract if it refuses to bribe.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GB" sz="1600" baseline="0" dirty="0" smtClean="0"/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GB" sz="1600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GB" sz="1600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408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8A724C-9037-48EA-887A-3791D7BCDE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C2B4CF-C5E3-45DA-A2CD-68BF228E19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857F3AC-AE39-4DB1-8EBF-BF04AE6C5D8D}">
  <ds:schemaRefs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www.w3.org/XML/1998/namespace"/>
    <ds:schemaRef ds:uri="http://purl.org/dc/terms/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345</TotalTime>
  <Words>454</Words>
  <Application>Microsoft Office PowerPoint</Application>
  <PresentationFormat>On-screen Show (4:3)</PresentationFormat>
  <Paragraphs>91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Tw Cen MT</vt:lpstr>
      <vt:lpstr>Wingdings 2</vt:lpstr>
      <vt:lpstr>Austin</vt:lpstr>
      <vt:lpstr>PowerPoint Presentation</vt:lpstr>
      <vt:lpstr>Learning Aims</vt:lpstr>
      <vt:lpstr>Stakeholders</vt:lpstr>
      <vt:lpstr>Stakeholders</vt:lpstr>
      <vt:lpstr>Decisions based on ethics</vt:lpstr>
      <vt:lpstr>Ethical dilemmas</vt:lpstr>
      <vt:lpstr> Examples</vt:lpstr>
      <vt:lpstr>Solutions</vt:lpstr>
      <vt:lpstr>Advantages &amp; disadvantages of being ethical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SLEEPP</dc:title>
  <dc:creator>Rebecca Crumpton</dc:creator>
  <cp:lastModifiedBy>Rebecca Crumpton</cp:lastModifiedBy>
  <cp:revision>30</cp:revision>
  <dcterms:created xsi:type="dcterms:W3CDTF">2015-06-11T13:10:22Z</dcterms:created>
  <dcterms:modified xsi:type="dcterms:W3CDTF">2016-06-20T15:10:06Z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