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sldIdLst>
    <p:sldId id="263" r:id="rId5"/>
    <p:sldId id="267" r:id="rId6"/>
    <p:sldId id="257" r:id="rId7"/>
    <p:sldId id="271" r:id="rId8"/>
    <p:sldId id="272" r:id="rId9"/>
    <p:sldId id="266" r:id="rId10"/>
    <p:sldId id="265" r:id="rId11"/>
    <p:sldId id="268" r:id="rId12"/>
    <p:sldId id="270" r:id="rId13"/>
    <p:sldId id="264" r:id="rId14"/>
    <p:sldId id="27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31" autoAdjust="0"/>
    <p:restoredTop sz="84748" autoAdjust="0"/>
  </p:normalViewPr>
  <p:slideViewPr>
    <p:cSldViewPr snapToGrid="0">
      <p:cViewPr varScale="1">
        <p:scale>
          <a:sx n="84" d="100"/>
          <a:sy n="84" d="100"/>
        </p:scale>
        <p:origin x="114" y="270"/>
      </p:cViewPr>
      <p:guideLst/>
    </p:cSldViewPr>
  </p:slideViewPr>
  <p:notesTextViewPr>
    <p:cViewPr>
      <p:scale>
        <a:sx n="1" d="1"/>
        <a:sy n="1" d="1"/>
      </p:scale>
      <p:origin x="0" y="-126"/>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9154B1-25EC-4DEC-A239-5E3AC32BDE5D}" type="datetimeFigureOut">
              <a:rPr lang="en-GB" smtClean="0"/>
              <a:t>15/06/2016</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292510-F690-458E-9284-3F777C33C031}" type="slidenum">
              <a:rPr lang="en-GB" smtClean="0"/>
              <a:t>‹#›</a:t>
            </a:fld>
            <a:endParaRPr lang="en-GB"/>
          </a:p>
        </p:txBody>
      </p:sp>
    </p:spTree>
    <p:extLst>
      <p:ext uri="{BB962C8B-B14F-4D97-AF65-F5344CB8AC3E}">
        <p14:creationId xmlns:p14="http://schemas.microsoft.com/office/powerpoint/2010/main" val="2586134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See hyperlink</a:t>
            </a:r>
            <a:r>
              <a:rPr lang="en-GB" baseline="0" dirty="0" smtClean="0"/>
              <a:t> news story</a:t>
            </a:r>
            <a:endParaRPr lang="en-GB" dirty="0"/>
          </a:p>
        </p:txBody>
      </p:sp>
      <p:sp>
        <p:nvSpPr>
          <p:cNvPr id="4" name="Slide Number Placeholder 3"/>
          <p:cNvSpPr>
            <a:spLocks noGrp="1"/>
          </p:cNvSpPr>
          <p:nvPr>
            <p:ph type="sldNum" sz="quarter" idx="10"/>
          </p:nvPr>
        </p:nvSpPr>
        <p:spPr/>
        <p:txBody>
          <a:bodyPr/>
          <a:lstStyle/>
          <a:p>
            <a:fld id="{5B292510-F690-458E-9284-3F777C33C031}" type="slidenum">
              <a:rPr lang="en-GB" smtClean="0"/>
              <a:t>2</a:t>
            </a:fld>
            <a:endParaRPr lang="en-GB"/>
          </a:p>
        </p:txBody>
      </p:sp>
    </p:spTree>
    <p:extLst>
      <p:ext uri="{BB962C8B-B14F-4D97-AF65-F5344CB8AC3E}">
        <p14:creationId xmlns:p14="http://schemas.microsoft.com/office/powerpoint/2010/main" val="4111435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Blurred Lines similarity to Marvin Gaye</a:t>
            </a:r>
            <a:endParaRPr lang="en-GB" dirty="0"/>
          </a:p>
        </p:txBody>
      </p:sp>
      <p:sp>
        <p:nvSpPr>
          <p:cNvPr id="4" name="Slide Number Placeholder 3"/>
          <p:cNvSpPr>
            <a:spLocks noGrp="1"/>
          </p:cNvSpPr>
          <p:nvPr>
            <p:ph type="sldNum" sz="quarter" idx="10"/>
          </p:nvPr>
        </p:nvSpPr>
        <p:spPr/>
        <p:txBody>
          <a:bodyPr/>
          <a:lstStyle/>
          <a:p>
            <a:fld id="{5B292510-F690-458E-9284-3F777C33C031}" type="slidenum">
              <a:rPr lang="en-GB" smtClean="0"/>
              <a:t>8</a:t>
            </a:fld>
            <a:endParaRPr lang="en-GB"/>
          </a:p>
        </p:txBody>
      </p:sp>
    </p:spTree>
    <p:extLst>
      <p:ext uri="{BB962C8B-B14F-4D97-AF65-F5344CB8AC3E}">
        <p14:creationId xmlns:p14="http://schemas.microsoft.com/office/powerpoint/2010/main" val="16272140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Strategic</a:t>
            </a:r>
            <a:r>
              <a:rPr lang="en-GB" baseline="0" dirty="0" smtClean="0"/>
              <a:t> decisions </a:t>
            </a:r>
            <a:r>
              <a:rPr lang="en-GB" baseline="0" dirty="0" err="1" smtClean="0"/>
              <a:t>eg</a:t>
            </a:r>
            <a:r>
              <a:rPr lang="en-GB" baseline="0" dirty="0" smtClean="0"/>
              <a:t> HSBC closing branches – need to comply with redundancy laws for employees and property laws in ending leases, property sales etc</a:t>
            </a:r>
            <a:endParaRPr lang="en-GB" dirty="0" smtClean="0"/>
          </a:p>
          <a:p>
            <a:r>
              <a:rPr lang="en-GB" dirty="0" smtClean="0"/>
              <a:t>Opportunities example: ban on smoking in public places and tobacco advertising has been an </a:t>
            </a:r>
            <a:r>
              <a:rPr lang="en-GB" smtClean="0"/>
              <a:t>opportunity for </a:t>
            </a:r>
            <a:r>
              <a:rPr lang="en-GB" dirty="0" smtClean="0"/>
              <a:t>e-cigs</a:t>
            </a:r>
            <a:endParaRPr lang="en-GB" dirty="0"/>
          </a:p>
        </p:txBody>
      </p:sp>
      <p:sp>
        <p:nvSpPr>
          <p:cNvPr id="4" name="Slide Number Placeholder 3"/>
          <p:cNvSpPr>
            <a:spLocks noGrp="1"/>
          </p:cNvSpPr>
          <p:nvPr>
            <p:ph type="sldNum" sz="quarter" idx="10"/>
          </p:nvPr>
        </p:nvSpPr>
        <p:spPr/>
        <p:txBody>
          <a:bodyPr/>
          <a:lstStyle/>
          <a:p>
            <a:fld id="{ED745D11-0A49-4ADF-B514-33F9E14F6786}" type="slidenum">
              <a:rPr lang="en-GB" smtClean="0"/>
              <a:pPr/>
              <a:t>10</a:t>
            </a:fld>
            <a:endParaRPr lang="en-GB"/>
          </a:p>
        </p:txBody>
      </p:sp>
    </p:spTree>
    <p:extLst>
      <p:ext uri="{BB962C8B-B14F-4D97-AF65-F5344CB8AC3E}">
        <p14:creationId xmlns:p14="http://schemas.microsoft.com/office/powerpoint/2010/main" val="41585900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http://www.telegraph.co.uk/finance/11563435/How-fair-does-Sports-Direct-play.html</a:t>
            </a:r>
          </a:p>
          <a:p>
            <a:r>
              <a:rPr lang="en-GB" dirty="0" smtClean="0"/>
              <a:t>http://www.huffingtonpost.co.uk/rebecca-winson/sports-direct_b_10334934.html</a:t>
            </a:r>
          </a:p>
          <a:p>
            <a:r>
              <a:rPr lang="en-GB" dirty="0" smtClean="0"/>
              <a:t>http://www.ft.com/cms/s/0/71f5923c-f0d8-11e5-9f20-c3a047354386.html#axzz4Bd9YtmcW</a:t>
            </a:r>
          </a:p>
          <a:p>
            <a:r>
              <a:rPr lang="en-GB" dirty="0" smtClean="0"/>
              <a:t>http://www.telegraph.co.uk/finance/newsbysector/retailandconsumer/3543330/OFT-to-probe-Sports-Directs-stake-in-rival-JJB.html</a:t>
            </a:r>
          </a:p>
          <a:p>
            <a:r>
              <a:rPr lang="en-GB" dirty="0" smtClean="0"/>
              <a:t>http://www.theguardian.com/sustainable-business/2015/oct/08/sports-direct-expose-shows-the-dark-side-of-our-presenteeism-culture</a:t>
            </a:r>
          </a:p>
          <a:p>
            <a:r>
              <a:rPr lang="en-GB" dirty="0" smtClean="0"/>
              <a:t>https://www.theguardian.com/business/2015/dec/09/how-sports-direct-effectively-pays-below-minimum-wage-pay</a:t>
            </a:r>
          </a:p>
          <a:p>
            <a:r>
              <a:rPr lang="en-GB" dirty="0" smtClean="0"/>
              <a:t>http://www.bbc.co.uk/news/business-35204412</a:t>
            </a:r>
          </a:p>
          <a:p>
            <a:r>
              <a:rPr lang="en-GB" smtClean="0"/>
              <a:t>http://www.bbc.co.uk/sport/football/32280000</a:t>
            </a:r>
            <a:endParaRPr lang="en-GB" dirty="0" smtClean="0"/>
          </a:p>
          <a:p>
            <a:endParaRPr lang="en-GB" dirty="0"/>
          </a:p>
        </p:txBody>
      </p:sp>
      <p:sp>
        <p:nvSpPr>
          <p:cNvPr id="4" name="Slide Number Placeholder 3"/>
          <p:cNvSpPr>
            <a:spLocks noGrp="1"/>
          </p:cNvSpPr>
          <p:nvPr>
            <p:ph type="sldNum" sz="quarter" idx="10"/>
          </p:nvPr>
        </p:nvSpPr>
        <p:spPr/>
        <p:txBody>
          <a:bodyPr/>
          <a:lstStyle/>
          <a:p>
            <a:fld id="{5B292510-F690-458E-9284-3F777C33C031}" type="slidenum">
              <a:rPr lang="en-GB" smtClean="0"/>
              <a:t>11</a:t>
            </a:fld>
            <a:endParaRPr lang="en-GB"/>
          </a:p>
        </p:txBody>
      </p:sp>
    </p:spTree>
    <p:extLst>
      <p:ext uri="{BB962C8B-B14F-4D97-AF65-F5344CB8AC3E}">
        <p14:creationId xmlns:p14="http://schemas.microsoft.com/office/powerpoint/2010/main" val="3710056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fld id="{4256CBBD-413E-4A68-B5B3-E516640C5C8B}" type="datetimeFigureOut">
              <a:rPr lang="en-US" smtClean="0">
                <a:solidFill>
                  <a:srgbClr val="DBF5F9">
                    <a:shade val="90000"/>
                  </a:srgbClr>
                </a:solidFill>
              </a:rPr>
              <a:pPr>
                <a:defRPr/>
              </a:pPr>
              <a:t>6/15/2016</a:t>
            </a:fld>
            <a:endParaRPr lang="en-GB">
              <a:solidFill>
                <a:srgbClr val="DBF5F9">
                  <a:shade val="90000"/>
                </a:srgbClr>
              </a:solidFill>
            </a:endParaRPr>
          </a:p>
        </p:txBody>
      </p:sp>
      <p:sp>
        <p:nvSpPr>
          <p:cNvPr id="19" name="Footer Placeholder 18"/>
          <p:cNvSpPr>
            <a:spLocks noGrp="1"/>
          </p:cNvSpPr>
          <p:nvPr>
            <p:ph type="ftr" sz="quarter" idx="11"/>
          </p:nvPr>
        </p:nvSpPr>
        <p:spPr/>
        <p:txBody>
          <a:bodyPr/>
          <a:lstStyle/>
          <a:p>
            <a:pPr>
              <a:defRPr/>
            </a:pPr>
            <a:endParaRPr lang="en-GB">
              <a:solidFill>
                <a:srgbClr val="DBF5F9">
                  <a:shade val="90000"/>
                </a:srgbClr>
              </a:solidFill>
            </a:endParaRPr>
          </a:p>
        </p:txBody>
      </p:sp>
      <p:sp>
        <p:nvSpPr>
          <p:cNvPr id="27" name="Slide Number Placeholder 26"/>
          <p:cNvSpPr>
            <a:spLocks noGrp="1"/>
          </p:cNvSpPr>
          <p:nvPr>
            <p:ph type="sldNum" sz="quarter" idx="12"/>
          </p:nvPr>
        </p:nvSpPr>
        <p:spPr/>
        <p:txBody>
          <a:bodyPr/>
          <a:lstStyle/>
          <a:p>
            <a:pPr>
              <a:defRPr/>
            </a:pPr>
            <a:fld id="{4A2FBFB9-A5F7-43B9-A78E-B135E4549B9B}" type="slidenum">
              <a:rPr lang="en-GB" smtClean="0">
                <a:solidFill>
                  <a:srgbClr val="DBF5F9">
                    <a:shade val="90000"/>
                  </a:srgbClr>
                </a:solidFill>
              </a:rPr>
              <a:pPr>
                <a:defRPr/>
              </a:pPr>
              <a:t>‹#›</a:t>
            </a:fld>
            <a:endParaRPr lang="en-GB">
              <a:solidFill>
                <a:srgbClr val="DBF5F9">
                  <a:shade val="90000"/>
                </a:srgbClr>
              </a:solidFill>
            </a:endParaRPr>
          </a:p>
        </p:txBody>
      </p:sp>
    </p:spTree>
    <p:extLst>
      <p:ext uri="{BB962C8B-B14F-4D97-AF65-F5344CB8AC3E}">
        <p14:creationId xmlns:p14="http://schemas.microsoft.com/office/powerpoint/2010/main" val="233566516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879AD43-6021-4AB4-844D-6A0AE86D9ADF}" type="datetimeFigureOut">
              <a:rPr lang="en-US" smtClean="0">
                <a:solidFill>
                  <a:srgbClr val="04617B">
                    <a:shade val="90000"/>
                  </a:srgbClr>
                </a:solidFill>
              </a:rPr>
              <a:pPr>
                <a:defRPr/>
              </a:pPr>
              <a:t>6/15/2016</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pPr>
              <a:defRPr/>
            </a:pPr>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pPr>
              <a:defRPr/>
            </a:pPr>
            <a:fld id="{E43B155E-B519-483F-8EEF-A07DB577BE2B}" type="slidenum">
              <a:rPr lang="en-GB" smtClean="0">
                <a:solidFill>
                  <a:srgbClr val="04617B">
                    <a:shade val="90000"/>
                  </a:srgbClr>
                </a:solidFill>
              </a:rPr>
              <a:pPr>
                <a:defRPr/>
              </a:pPr>
              <a:t>‹#›</a:t>
            </a:fld>
            <a:endParaRPr lang="en-GB">
              <a:solidFill>
                <a:srgbClr val="04617B">
                  <a:shade val="90000"/>
                </a:srgbClr>
              </a:solidFill>
            </a:endParaRPr>
          </a:p>
        </p:txBody>
      </p:sp>
    </p:spTree>
    <p:extLst>
      <p:ext uri="{BB962C8B-B14F-4D97-AF65-F5344CB8AC3E}">
        <p14:creationId xmlns:p14="http://schemas.microsoft.com/office/powerpoint/2010/main" val="1262976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5EB90636-1194-4331-86CE-63DA69E64BBC}" type="datetimeFigureOut">
              <a:rPr lang="en-US" smtClean="0">
                <a:solidFill>
                  <a:srgbClr val="04617B">
                    <a:shade val="90000"/>
                  </a:srgbClr>
                </a:solidFill>
              </a:rPr>
              <a:pPr>
                <a:defRPr/>
              </a:pPr>
              <a:t>6/15/2016</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pPr>
              <a:defRPr/>
            </a:pPr>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pPr>
              <a:defRPr/>
            </a:pPr>
            <a:fld id="{9BBC72EF-0893-4F7A-8D55-76E552E4667D}" type="slidenum">
              <a:rPr lang="en-GB" smtClean="0">
                <a:solidFill>
                  <a:srgbClr val="04617B">
                    <a:shade val="90000"/>
                  </a:srgbClr>
                </a:solidFill>
              </a:rPr>
              <a:pPr>
                <a:defRPr/>
              </a:pPr>
              <a:t>‹#›</a:t>
            </a:fld>
            <a:endParaRPr lang="en-GB">
              <a:solidFill>
                <a:srgbClr val="04617B">
                  <a:shade val="90000"/>
                </a:srgbClr>
              </a:solidFill>
            </a:endParaRPr>
          </a:p>
        </p:txBody>
      </p:sp>
    </p:spTree>
    <p:extLst>
      <p:ext uri="{BB962C8B-B14F-4D97-AF65-F5344CB8AC3E}">
        <p14:creationId xmlns:p14="http://schemas.microsoft.com/office/powerpoint/2010/main" val="1647924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C7177D2C-919E-4AE7-9736-B9968CEFC450}" type="datetimeFigureOut">
              <a:rPr lang="en-US" smtClean="0">
                <a:solidFill>
                  <a:srgbClr val="04617B">
                    <a:shade val="90000"/>
                  </a:srgbClr>
                </a:solidFill>
              </a:rPr>
              <a:pPr>
                <a:defRPr/>
              </a:pPr>
              <a:t>6/15/2016</a:t>
            </a:fld>
            <a:endParaRPr lang="en-GB">
              <a:solidFill>
                <a:srgbClr val="04617B">
                  <a:shade val="90000"/>
                </a:srgbClr>
              </a:solidFill>
            </a:endParaRPr>
          </a:p>
        </p:txBody>
      </p:sp>
      <p:sp>
        <p:nvSpPr>
          <p:cNvPr id="5" name="Footer Placeholder 4"/>
          <p:cNvSpPr>
            <a:spLocks noGrp="1"/>
          </p:cNvSpPr>
          <p:nvPr>
            <p:ph type="ftr" sz="quarter" idx="11"/>
          </p:nvPr>
        </p:nvSpPr>
        <p:spPr/>
        <p:txBody>
          <a:bodyPr/>
          <a:lstStyle/>
          <a:p>
            <a:pPr>
              <a:defRPr/>
            </a:pPr>
            <a:endParaRPr lang="en-GB">
              <a:solidFill>
                <a:srgbClr val="04617B">
                  <a:shade val="90000"/>
                </a:srgbClr>
              </a:solidFill>
            </a:endParaRPr>
          </a:p>
        </p:txBody>
      </p:sp>
      <p:sp>
        <p:nvSpPr>
          <p:cNvPr id="6" name="Slide Number Placeholder 5"/>
          <p:cNvSpPr>
            <a:spLocks noGrp="1"/>
          </p:cNvSpPr>
          <p:nvPr>
            <p:ph type="sldNum" sz="quarter" idx="12"/>
          </p:nvPr>
        </p:nvSpPr>
        <p:spPr/>
        <p:txBody>
          <a:bodyPr/>
          <a:lstStyle/>
          <a:p>
            <a:pPr>
              <a:defRPr/>
            </a:pPr>
            <a:fld id="{C74A6C1B-DEBB-4285-9F18-A0671A7D6803}" type="slidenum">
              <a:rPr lang="en-GB" smtClean="0">
                <a:solidFill>
                  <a:srgbClr val="04617B">
                    <a:shade val="90000"/>
                  </a:srgbClr>
                </a:solidFill>
              </a:rPr>
              <a:pPr>
                <a:defRPr/>
              </a:pPr>
              <a:t>‹#›</a:t>
            </a:fld>
            <a:endParaRPr lang="en-GB">
              <a:solidFill>
                <a:srgbClr val="04617B">
                  <a:shade val="90000"/>
                </a:srgbClr>
              </a:solidFill>
            </a:endParaRPr>
          </a:p>
        </p:txBody>
      </p:sp>
    </p:spTree>
    <p:extLst>
      <p:ext uri="{BB962C8B-B14F-4D97-AF65-F5344CB8AC3E}">
        <p14:creationId xmlns:p14="http://schemas.microsoft.com/office/powerpoint/2010/main" val="141232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6E187C5A-D56F-485E-A235-3EC103C98B09}" type="datetimeFigureOut">
              <a:rPr lang="en-US" smtClean="0">
                <a:solidFill>
                  <a:srgbClr val="DBF5F9">
                    <a:shade val="90000"/>
                  </a:srgbClr>
                </a:solidFill>
              </a:rPr>
              <a:pPr>
                <a:defRPr/>
              </a:pPr>
              <a:t>6/15/2016</a:t>
            </a:fld>
            <a:endParaRPr lang="en-GB">
              <a:solidFill>
                <a:srgbClr val="DBF5F9">
                  <a:shade val="90000"/>
                </a:srgbClr>
              </a:solidFill>
            </a:endParaRPr>
          </a:p>
        </p:txBody>
      </p:sp>
      <p:sp>
        <p:nvSpPr>
          <p:cNvPr id="5" name="Footer Placeholder 4"/>
          <p:cNvSpPr>
            <a:spLocks noGrp="1"/>
          </p:cNvSpPr>
          <p:nvPr>
            <p:ph type="ftr" sz="quarter" idx="11"/>
          </p:nvPr>
        </p:nvSpPr>
        <p:spPr/>
        <p:txBody>
          <a:bodyPr/>
          <a:lstStyle/>
          <a:p>
            <a:pPr>
              <a:defRPr/>
            </a:pPr>
            <a:endParaRPr lang="en-GB">
              <a:solidFill>
                <a:srgbClr val="DBF5F9">
                  <a:shade val="90000"/>
                </a:srgbClr>
              </a:solidFill>
            </a:endParaRPr>
          </a:p>
        </p:txBody>
      </p:sp>
      <p:sp>
        <p:nvSpPr>
          <p:cNvPr id="6" name="Slide Number Placeholder 5"/>
          <p:cNvSpPr>
            <a:spLocks noGrp="1"/>
          </p:cNvSpPr>
          <p:nvPr>
            <p:ph type="sldNum" sz="quarter" idx="12"/>
          </p:nvPr>
        </p:nvSpPr>
        <p:spPr/>
        <p:txBody>
          <a:bodyPr/>
          <a:lstStyle/>
          <a:p>
            <a:pPr>
              <a:defRPr/>
            </a:pPr>
            <a:fld id="{F7AA434D-52BD-46F0-92C3-4FCBE9856D9C}" type="slidenum">
              <a:rPr lang="en-GB" smtClean="0">
                <a:solidFill>
                  <a:srgbClr val="DBF5F9">
                    <a:shade val="90000"/>
                  </a:srgbClr>
                </a:solidFill>
              </a:rPr>
              <a:pPr>
                <a:defRPr/>
              </a:pPr>
              <a:t>‹#›</a:t>
            </a:fld>
            <a:endParaRPr lang="en-GB">
              <a:solidFill>
                <a:srgbClr val="DBF5F9">
                  <a:shade val="90000"/>
                </a:srgbClr>
              </a:solidFill>
            </a:endParaRPr>
          </a:p>
        </p:txBody>
      </p:sp>
    </p:spTree>
    <p:extLst>
      <p:ext uri="{BB962C8B-B14F-4D97-AF65-F5344CB8AC3E}">
        <p14:creationId xmlns:p14="http://schemas.microsoft.com/office/powerpoint/2010/main" val="76872644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82998D02-9A7A-435C-914C-B9969393D034}" type="datetimeFigureOut">
              <a:rPr lang="en-US" smtClean="0">
                <a:solidFill>
                  <a:srgbClr val="04617B">
                    <a:shade val="90000"/>
                  </a:srgbClr>
                </a:solidFill>
              </a:rPr>
              <a:pPr>
                <a:defRPr/>
              </a:pPr>
              <a:t>6/15/2016</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pPr>
              <a:defRPr/>
            </a:pPr>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pPr>
              <a:defRPr/>
            </a:pPr>
            <a:fld id="{803D4E71-AC96-43B8-86EF-607830D5E566}" type="slidenum">
              <a:rPr lang="en-GB" smtClean="0">
                <a:solidFill>
                  <a:srgbClr val="04617B">
                    <a:shade val="90000"/>
                  </a:srgbClr>
                </a:solidFill>
              </a:rPr>
              <a:pPr>
                <a:defRPr/>
              </a:pPr>
              <a:t>‹#›</a:t>
            </a:fld>
            <a:endParaRPr lang="en-GB">
              <a:solidFill>
                <a:srgbClr val="04617B">
                  <a:shade val="90000"/>
                </a:srgbClr>
              </a:solidFill>
            </a:endParaRPr>
          </a:p>
        </p:txBody>
      </p:sp>
    </p:spTree>
    <p:extLst>
      <p:ext uri="{BB962C8B-B14F-4D97-AF65-F5344CB8AC3E}">
        <p14:creationId xmlns:p14="http://schemas.microsoft.com/office/powerpoint/2010/main" val="833395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fld id="{0F43CDC5-13A7-4D2B-9CC3-F551E53B5F4E}" type="datetimeFigureOut">
              <a:rPr lang="en-US" smtClean="0">
                <a:solidFill>
                  <a:srgbClr val="04617B">
                    <a:shade val="90000"/>
                  </a:srgbClr>
                </a:solidFill>
              </a:rPr>
              <a:pPr>
                <a:defRPr/>
              </a:pPr>
              <a:t>6/15/2016</a:t>
            </a:fld>
            <a:endParaRPr lang="en-GB">
              <a:solidFill>
                <a:srgbClr val="04617B">
                  <a:shade val="90000"/>
                </a:srgbClr>
              </a:solidFill>
            </a:endParaRPr>
          </a:p>
        </p:txBody>
      </p:sp>
      <p:sp>
        <p:nvSpPr>
          <p:cNvPr id="8" name="Footer Placeholder 7"/>
          <p:cNvSpPr>
            <a:spLocks noGrp="1"/>
          </p:cNvSpPr>
          <p:nvPr>
            <p:ph type="ftr" sz="quarter" idx="11"/>
          </p:nvPr>
        </p:nvSpPr>
        <p:spPr/>
        <p:txBody>
          <a:bodyPr/>
          <a:lstStyle/>
          <a:p>
            <a:pPr>
              <a:defRPr/>
            </a:pPr>
            <a:endParaRPr lang="en-GB">
              <a:solidFill>
                <a:srgbClr val="04617B">
                  <a:shade val="90000"/>
                </a:srgbClr>
              </a:solidFill>
            </a:endParaRPr>
          </a:p>
        </p:txBody>
      </p:sp>
      <p:sp>
        <p:nvSpPr>
          <p:cNvPr id="9" name="Slide Number Placeholder 8"/>
          <p:cNvSpPr>
            <a:spLocks noGrp="1"/>
          </p:cNvSpPr>
          <p:nvPr>
            <p:ph type="sldNum" sz="quarter" idx="12"/>
          </p:nvPr>
        </p:nvSpPr>
        <p:spPr/>
        <p:txBody>
          <a:bodyPr/>
          <a:lstStyle/>
          <a:p>
            <a:pPr>
              <a:defRPr/>
            </a:pPr>
            <a:fld id="{56681960-EF83-4BC2-B645-0FAD0507D703}" type="slidenum">
              <a:rPr lang="en-GB" smtClean="0">
                <a:solidFill>
                  <a:srgbClr val="04617B">
                    <a:shade val="90000"/>
                  </a:srgbClr>
                </a:solidFill>
              </a:rPr>
              <a:pPr>
                <a:defRPr/>
              </a:pPr>
              <a:t>‹#›</a:t>
            </a:fld>
            <a:endParaRPr lang="en-GB">
              <a:solidFill>
                <a:srgbClr val="04617B">
                  <a:shade val="90000"/>
                </a:srgbClr>
              </a:solidFill>
            </a:endParaRPr>
          </a:p>
        </p:txBody>
      </p:sp>
    </p:spTree>
    <p:extLst>
      <p:ext uri="{BB962C8B-B14F-4D97-AF65-F5344CB8AC3E}">
        <p14:creationId xmlns:p14="http://schemas.microsoft.com/office/powerpoint/2010/main" val="463926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7874EDD4-1387-4457-B690-0A554FA8B28F}" type="datetimeFigureOut">
              <a:rPr lang="en-US" smtClean="0">
                <a:solidFill>
                  <a:srgbClr val="04617B">
                    <a:shade val="90000"/>
                  </a:srgbClr>
                </a:solidFill>
              </a:rPr>
              <a:pPr>
                <a:defRPr/>
              </a:pPr>
              <a:t>6/15/2016</a:t>
            </a:fld>
            <a:endParaRPr lang="en-GB">
              <a:solidFill>
                <a:srgbClr val="04617B">
                  <a:shade val="90000"/>
                </a:srgbClr>
              </a:solidFill>
            </a:endParaRPr>
          </a:p>
        </p:txBody>
      </p:sp>
      <p:sp>
        <p:nvSpPr>
          <p:cNvPr id="4" name="Footer Placeholder 3"/>
          <p:cNvSpPr>
            <a:spLocks noGrp="1"/>
          </p:cNvSpPr>
          <p:nvPr>
            <p:ph type="ftr" sz="quarter" idx="11"/>
          </p:nvPr>
        </p:nvSpPr>
        <p:spPr/>
        <p:txBody>
          <a:bodyPr/>
          <a:lstStyle/>
          <a:p>
            <a:pPr>
              <a:defRPr/>
            </a:pPr>
            <a:endParaRPr lang="en-GB">
              <a:solidFill>
                <a:srgbClr val="04617B">
                  <a:shade val="90000"/>
                </a:srgbClr>
              </a:solidFill>
            </a:endParaRPr>
          </a:p>
        </p:txBody>
      </p:sp>
      <p:sp>
        <p:nvSpPr>
          <p:cNvPr id="5" name="Slide Number Placeholder 4"/>
          <p:cNvSpPr>
            <a:spLocks noGrp="1"/>
          </p:cNvSpPr>
          <p:nvPr>
            <p:ph type="sldNum" sz="quarter" idx="12"/>
          </p:nvPr>
        </p:nvSpPr>
        <p:spPr/>
        <p:txBody>
          <a:bodyPr/>
          <a:lstStyle/>
          <a:p>
            <a:pPr>
              <a:defRPr/>
            </a:pPr>
            <a:fld id="{C429BCE8-F686-4709-92FC-948BCF023DD4}" type="slidenum">
              <a:rPr lang="en-GB" smtClean="0">
                <a:solidFill>
                  <a:srgbClr val="04617B">
                    <a:shade val="90000"/>
                  </a:srgbClr>
                </a:solidFill>
              </a:rPr>
              <a:pPr>
                <a:defRPr/>
              </a:pPr>
              <a:t>‹#›</a:t>
            </a:fld>
            <a:endParaRPr lang="en-GB">
              <a:solidFill>
                <a:srgbClr val="04617B">
                  <a:shade val="90000"/>
                </a:srgbClr>
              </a:solidFill>
            </a:endParaRPr>
          </a:p>
        </p:txBody>
      </p:sp>
    </p:spTree>
    <p:extLst>
      <p:ext uri="{BB962C8B-B14F-4D97-AF65-F5344CB8AC3E}">
        <p14:creationId xmlns:p14="http://schemas.microsoft.com/office/powerpoint/2010/main" val="935865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5603ACA-1481-4778-A64F-F966B2FFD188}" type="datetimeFigureOut">
              <a:rPr lang="en-US" smtClean="0">
                <a:solidFill>
                  <a:srgbClr val="04617B">
                    <a:shade val="90000"/>
                  </a:srgbClr>
                </a:solidFill>
              </a:rPr>
              <a:pPr>
                <a:defRPr/>
              </a:pPr>
              <a:t>6/15/2016</a:t>
            </a:fld>
            <a:endParaRPr lang="en-GB">
              <a:solidFill>
                <a:srgbClr val="04617B">
                  <a:shade val="90000"/>
                </a:srgbClr>
              </a:solidFill>
            </a:endParaRPr>
          </a:p>
        </p:txBody>
      </p:sp>
      <p:sp>
        <p:nvSpPr>
          <p:cNvPr id="3" name="Footer Placeholder 2"/>
          <p:cNvSpPr>
            <a:spLocks noGrp="1"/>
          </p:cNvSpPr>
          <p:nvPr>
            <p:ph type="ftr" sz="quarter" idx="11"/>
          </p:nvPr>
        </p:nvSpPr>
        <p:spPr/>
        <p:txBody>
          <a:bodyPr/>
          <a:lstStyle/>
          <a:p>
            <a:pPr>
              <a:defRPr/>
            </a:pPr>
            <a:endParaRPr lang="en-GB">
              <a:solidFill>
                <a:srgbClr val="04617B">
                  <a:shade val="90000"/>
                </a:srgbClr>
              </a:solidFill>
            </a:endParaRPr>
          </a:p>
        </p:txBody>
      </p:sp>
      <p:sp>
        <p:nvSpPr>
          <p:cNvPr id="4" name="Slide Number Placeholder 3"/>
          <p:cNvSpPr>
            <a:spLocks noGrp="1"/>
          </p:cNvSpPr>
          <p:nvPr>
            <p:ph type="sldNum" sz="quarter" idx="12"/>
          </p:nvPr>
        </p:nvSpPr>
        <p:spPr/>
        <p:txBody>
          <a:bodyPr/>
          <a:lstStyle/>
          <a:p>
            <a:pPr>
              <a:defRPr/>
            </a:pPr>
            <a:fld id="{E0462732-0941-4DE2-AE15-46FE8627E7F3}" type="slidenum">
              <a:rPr lang="en-GB" smtClean="0">
                <a:solidFill>
                  <a:srgbClr val="04617B">
                    <a:shade val="90000"/>
                  </a:srgbClr>
                </a:solidFill>
              </a:rPr>
              <a:pPr>
                <a:defRPr/>
              </a:pPr>
              <a:t>‹#›</a:t>
            </a:fld>
            <a:endParaRPr lang="en-GB">
              <a:solidFill>
                <a:srgbClr val="04617B">
                  <a:shade val="90000"/>
                </a:srgbClr>
              </a:solidFill>
            </a:endParaRPr>
          </a:p>
        </p:txBody>
      </p:sp>
    </p:spTree>
    <p:extLst>
      <p:ext uri="{BB962C8B-B14F-4D97-AF65-F5344CB8AC3E}">
        <p14:creationId xmlns:p14="http://schemas.microsoft.com/office/powerpoint/2010/main" val="55543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51840805-0AAA-49E5-BD80-8ECBD30D21A5}" type="datetimeFigureOut">
              <a:rPr lang="en-US" smtClean="0">
                <a:solidFill>
                  <a:srgbClr val="04617B">
                    <a:shade val="90000"/>
                  </a:srgbClr>
                </a:solidFill>
              </a:rPr>
              <a:pPr>
                <a:defRPr/>
              </a:pPr>
              <a:t>6/15/2016</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pPr>
              <a:defRPr/>
            </a:pPr>
            <a:endParaRPr lang="en-GB">
              <a:solidFill>
                <a:srgbClr val="04617B">
                  <a:shade val="90000"/>
                </a:srgbClr>
              </a:solidFill>
            </a:endParaRPr>
          </a:p>
        </p:txBody>
      </p:sp>
      <p:sp>
        <p:nvSpPr>
          <p:cNvPr id="7" name="Slide Number Placeholder 6"/>
          <p:cNvSpPr>
            <a:spLocks noGrp="1"/>
          </p:cNvSpPr>
          <p:nvPr>
            <p:ph type="sldNum" sz="quarter" idx="12"/>
          </p:nvPr>
        </p:nvSpPr>
        <p:spPr/>
        <p:txBody>
          <a:bodyPr/>
          <a:lstStyle/>
          <a:p>
            <a:pPr>
              <a:defRPr/>
            </a:pPr>
            <a:fld id="{40F36E0E-F962-4127-94F8-8943C0F1DF2F}" type="slidenum">
              <a:rPr lang="en-GB" smtClean="0">
                <a:solidFill>
                  <a:srgbClr val="04617B">
                    <a:shade val="90000"/>
                  </a:srgbClr>
                </a:solidFill>
              </a:rPr>
              <a:pPr>
                <a:defRPr/>
              </a:pPr>
              <a:t>‹#›</a:t>
            </a:fld>
            <a:endParaRPr lang="en-GB">
              <a:solidFill>
                <a:srgbClr val="04617B">
                  <a:shade val="90000"/>
                </a:srgbClr>
              </a:solidFill>
            </a:endParaRPr>
          </a:p>
        </p:txBody>
      </p:sp>
    </p:spTree>
    <p:extLst>
      <p:ext uri="{BB962C8B-B14F-4D97-AF65-F5344CB8AC3E}">
        <p14:creationId xmlns:p14="http://schemas.microsoft.com/office/powerpoint/2010/main" val="594908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1800">
              <a:solidFill>
                <a:prstClr val="white"/>
              </a:solidFill>
            </a:endParaRPr>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sz="1800">
              <a:solidFill>
                <a:prstClr val="white"/>
              </a:solidFill>
            </a:endParaRPr>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F3365E0F-2E38-4B2B-9B53-9AD6FA08C6ED}" type="datetimeFigureOut">
              <a:rPr lang="en-US" smtClean="0">
                <a:solidFill>
                  <a:srgbClr val="04617B">
                    <a:shade val="90000"/>
                  </a:srgbClr>
                </a:solidFill>
              </a:rPr>
              <a:pPr>
                <a:defRPr/>
              </a:pPr>
              <a:t>6/15/2016</a:t>
            </a:fld>
            <a:endParaRPr lang="en-GB">
              <a:solidFill>
                <a:srgbClr val="04617B">
                  <a:shade val="90000"/>
                </a:srgbClr>
              </a:solidFill>
            </a:endParaRPr>
          </a:p>
        </p:txBody>
      </p:sp>
      <p:sp>
        <p:nvSpPr>
          <p:cNvPr id="6" name="Footer Placeholder 5"/>
          <p:cNvSpPr>
            <a:spLocks noGrp="1"/>
          </p:cNvSpPr>
          <p:nvPr>
            <p:ph type="ftr" sz="quarter" idx="11"/>
          </p:nvPr>
        </p:nvSpPr>
        <p:spPr/>
        <p:txBody>
          <a:bodyPr/>
          <a:lstStyle/>
          <a:p>
            <a:pPr>
              <a:defRPr/>
            </a:pPr>
            <a:endParaRPr lang="en-GB">
              <a:solidFill>
                <a:srgbClr val="04617B">
                  <a:shade val="90000"/>
                </a:srgbClr>
              </a:solidFill>
            </a:endParaRPr>
          </a:p>
        </p:txBody>
      </p:sp>
      <p:sp>
        <p:nvSpPr>
          <p:cNvPr id="7" name="Slide Number Placeholder 6"/>
          <p:cNvSpPr>
            <a:spLocks noGrp="1"/>
          </p:cNvSpPr>
          <p:nvPr>
            <p:ph type="sldNum" sz="quarter" idx="12"/>
          </p:nvPr>
        </p:nvSpPr>
        <p:spPr>
          <a:xfrm>
            <a:off x="10769600" y="6356351"/>
            <a:ext cx="812800" cy="365125"/>
          </a:xfrm>
        </p:spPr>
        <p:txBody>
          <a:bodyPr/>
          <a:lstStyle/>
          <a:p>
            <a:pPr>
              <a:defRPr/>
            </a:pPr>
            <a:fld id="{98CC54FA-A65D-424E-AC66-48B351C35A23}" type="slidenum">
              <a:rPr lang="en-GB" smtClean="0">
                <a:solidFill>
                  <a:srgbClr val="04617B">
                    <a:shade val="90000"/>
                  </a:srgbClr>
                </a:solidFill>
              </a:rPr>
              <a:pPr>
                <a:defRPr/>
              </a:pPr>
              <a:t>‹#›</a:t>
            </a:fld>
            <a:endParaRPr lang="en-GB">
              <a:solidFill>
                <a:srgbClr val="04617B">
                  <a:shade val="90000"/>
                </a:srgbClr>
              </a:solidFill>
            </a:endParaRP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sz="1800">
              <a:solidFill>
                <a:prstClr val="black"/>
              </a:solidFill>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sz="1800">
              <a:solidFill>
                <a:prstClr val="black"/>
              </a:solidFill>
            </a:endParaRPr>
          </a:p>
        </p:txBody>
      </p:sp>
    </p:spTree>
    <p:extLst>
      <p:ext uri="{BB962C8B-B14F-4D97-AF65-F5344CB8AC3E}">
        <p14:creationId xmlns:p14="http://schemas.microsoft.com/office/powerpoint/2010/main" val="3990546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sz="1800">
              <a:solidFill>
                <a:prstClr val="black"/>
              </a:solidFill>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sz="1800">
              <a:solidFill>
                <a:prstClr val="black"/>
              </a:solidFill>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fld id="{2F559AF5-C9BD-4000-BBD1-40BCD1147C2A}" type="datetimeFigureOut">
              <a:rPr lang="en-US" smtClean="0">
                <a:solidFill>
                  <a:srgbClr val="04617B">
                    <a:shade val="90000"/>
                  </a:srgbClr>
                </a:solidFill>
                <a:latin typeface="Arial" charset="0"/>
              </a:rPr>
              <a:pPr fontAlgn="base">
                <a:spcBef>
                  <a:spcPct val="0"/>
                </a:spcBef>
                <a:spcAft>
                  <a:spcPct val="0"/>
                </a:spcAft>
                <a:defRPr/>
              </a:pPr>
              <a:t>6/15/2016</a:t>
            </a:fld>
            <a:endParaRPr lang="en-GB">
              <a:solidFill>
                <a:srgbClr val="04617B">
                  <a:shade val="90000"/>
                </a:srgbClr>
              </a:solidFill>
              <a:latin typeface="Arial" charset="0"/>
            </a:endParaRPr>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en-GB">
              <a:solidFill>
                <a:srgbClr val="04617B">
                  <a:shade val="90000"/>
                </a:srgbClr>
              </a:solidFill>
              <a:latin typeface="Arial" charset="0"/>
            </a:endParaRP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fontAlgn="base">
              <a:spcBef>
                <a:spcPct val="0"/>
              </a:spcBef>
              <a:spcAft>
                <a:spcPct val="0"/>
              </a:spcAft>
              <a:defRPr/>
            </a:pPr>
            <a:fld id="{7B58F861-418F-4EEB-B819-F1F6D703FF84}" type="slidenum">
              <a:rPr lang="en-GB" smtClean="0">
                <a:solidFill>
                  <a:srgbClr val="04617B">
                    <a:shade val="90000"/>
                  </a:srgbClr>
                </a:solidFill>
                <a:latin typeface="Arial" charset="0"/>
              </a:rPr>
              <a:pPr fontAlgn="base">
                <a:spcBef>
                  <a:spcPct val="0"/>
                </a:spcBef>
                <a:spcAft>
                  <a:spcPct val="0"/>
                </a:spcAft>
                <a:defRPr/>
              </a:pPr>
              <a:t>‹#›</a:t>
            </a:fld>
            <a:endParaRPr lang="en-GB">
              <a:solidFill>
                <a:srgbClr val="04617B">
                  <a:shade val="90000"/>
                </a:srgbClr>
              </a:solidFill>
              <a:latin typeface="Arial" charset="0"/>
            </a:endParaRPr>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sz="1800">
                <a:solidFill>
                  <a:prstClr val="black"/>
                </a:solidFill>
                <a:latin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sz="1800">
                <a:solidFill>
                  <a:prstClr val="black"/>
                </a:solidFill>
                <a:latin typeface="Arial" charset="0"/>
              </a:endParaRPr>
            </a:p>
          </p:txBody>
        </p:sp>
      </p:grpSp>
    </p:spTree>
    <p:extLst>
      <p:ext uri="{BB962C8B-B14F-4D97-AF65-F5344CB8AC3E}">
        <p14:creationId xmlns:p14="http://schemas.microsoft.com/office/powerpoint/2010/main" val="543225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CAcQjRw&amp;url=http://www.freequotesclub.com/view/icebergs-and-glaciers-underwater.html&amp;ei=31V3VfaMKuLZ7gbz74LYDg&amp;bvm=bv.95039771,d.ZGU&amp;psig=AFQjCNH6jV2AWuhoQ6bTh9fq_uGfDakDbg&amp;ust=1433970457508448"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www.youtube.com/watch?v=1COf_-fffx4" TargetMode="External"/><Relationship Id="rId4" Type="http://schemas.openxmlformats.org/officeDocument/2006/relationships/image" Target="../media/image15.jpeg"/></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bbc.co.uk/news/world-35954224"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9.xml.rels><?xml version="1.0" encoding="UTF-8" standalone="yes"?>
<Relationships xmlns="http://schemas.openxmlformats.org/package/2006/relationships"><Relationship Id="rId2" Type="http://schemas.openxmlformats.org/officeDocument/2006/relationships/hyperlink" Target="https://www.ted.com/talks/johanna_blakley_lessons_from_fashion_s_free_culture?language=e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GB" dirty="0" smtClean="0"/>
              <a:t>Legal Factors Affecting Business</a:t>
            </a:r>
          </a:p>
        </p:txBody>
      </p:sp>
      <p:sp>
        <p:nvSpPr>
          <p:cNvPr id="2" name="TextBox 1"/>
          <p:cNvSpPr txBox="1"/>
          <p:nvPr/>
        </p:nvSpPr>
        <p:spPr>
          <a:xfrm>
            <a:off x="3215680" y="3861049"/>
            <a:ext cx="4248472" cy="954107"/>
          </a:xfrm>
          <a:prstGeom prst="rect">
            <a:avLst/>
          </a:prstGeom>
          <a:noFill/>
        </p:spPr>
        <p:txBody>
          <a:bodyPr wrap="square" rtlCol="0">
            <a:spAutoFit/>
          </a:bodyPr>
          <a:lstStyle/>
          <a:p>
            <a:r>
              <a:rPr lang="en-GB" sz="2800" b="1" dirty="0" smtClean="0">
                <a:solidFill>
                  <a:srgbClr val="FFFF00"/>
                </a:solidFill>
              </a:rPr>
              <a:t>Company Law</a:t>
            </a:r>
          </a:p>
          <a:p>
            <a:r>
              <a:rPr lang="en-GB" sz="2800" b="1" dirty="0" smtClean="0">
                <a:solidFill>
                  <a:srgbClr val="FFFF00"/>
                </a:solidFill>
              </a:rPr>
              <a:t>Intellectual Property</a:t>
            </a:r>
            <a:endParaRPr lang="en-GB" sz="2800" b="1" dirty="0">
              <a:solidFill>
                <a:srgbClr val="FFFF00"/>
              </a:solidFill>
            </a:endParaRPr>
          </a:p>
        </p:txBody>
      </p:sp>
    </p:spTree>
    <p:extLst>
      <p:ext uri="{BB962C8B-B14F-4D97-AF65-F5344CB8AC3E}">
        <p14:creationId xmlns:p14="http://schemas.microsoft.com/office/powerpoint/2010/main" val="25350319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04088"/>
            <a:ext cx="5338936" cy="1143000"/>
          </a:xfrm>
        </p:spPr>
        <p:txBody>
          <a:bodyPr/>
          <a:lstStyle/>
          <a:p>
            <a:r>
              <a:rPr lang="en-GB" dirty="0" smtClean="0"/>
              <a:t>Just the tip...</a:t>
            </a:r>
            <a:endParaRPr lang="en-GB" dirty="0"/>
          </a:p>
        </p:txBody>
      </p:sp>
      <p:sp>
        <p:nvSpPr>
          <p:cNvPr id="3" name="Content Placeholder 2"/>
          <p:cNvSpPr>
            <a:spLocks noGrp="1"/>
          </p:cNvSpPr>
          <p:nvPr>
            <p:ph idx="1"/>
          </p:nvPr>
        </p:nvSpPr>
        <p:spPr>
          <a:xfrm>
            <a:off x="1981200" y="1935480"/>
            <a:ext cx="4330824" cy="1997576"/>
          </a:xfrm>
        </p:spPr>
        <p:txBody>
          <a:bodyPr>
            <a:normAutofit fontScale="92500" lnSpcReduction="20000"/>
          </a:bodyPr>
          <a:lstStyle/>
          <a:p>
            <a:r>
              <a:rPr lang="en-GB" dirty="0" smtClean="0"/>
              <a:t>Firms need to be aware of all laws affecting their business, and may require specialist legal advice to help them comply with the laws, and to defend them if things go wrong.</a:t>
            </a:r>
          </a:p>
        </p:txBody>
      </p:sp>
      <p:sp>
        <p:nvSpPr>
          <p:cNvPr id="31746" name="AutoShape 2" descr="Image result for iceberg clipart"/>
          <p:cNvSpPr>
            <a:spLocks noChangeAspect="1" noChangeArrowheads="1"/>
          </p:cNvSpPr>
          <p:nvPr/>
        </p:nvSpPr>
        <p:spPr bwMode="auto">
          <a:xfrm>
            <a:off x="15240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31748" name="AutoShape 4" descr="Image result for iceberg clipart"/>
          <p:cNvSpPr>
            <a:spLocks noChangeAspect="1" noChangeArrowheads="1"/>
          </p:cNvSpPr>
          <p:nvPr/>
        </p:nvSpPr>
        <p:spPr bwMode="auto">
          <a:xfrm>
            <a:off x="152400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31750" name="Picture 6" descr="https://encrypted-tbn1.gstatic.com/images?q=tbn:ANd9GcSIx3GNR8Dh_ZlzpFMQoXBsRUcm6HnfIeGst9ejQRzsjdbsSa67">
            <a:hlinkClick r:id="rId3"/>
          </p:cNvPr>
          <p:cNvPicPr>
            <a:picLocks noChangeAspect="1" noChangeArrowheads="1"/>
          </p:cNvPicPr>
          <p:nvPr/>
        </p:nvPicPr>
        <p:blipFill>
          <a:blip r:embed="rId4" cstate="print"/>
          <a:srcRect/>
          <a:stretch>
            <a:fillRect/>
          </a:stretch>
        </p:blipFill>
        <p:spPr bwMode="auto">
          <a:xfrm>
            <a:off x="7032105" y="692697"/>
            <a:ext cx="2735213" cy="2735213"/>
          </a:xfrm>
          <a:prstGeom prst="rect">
            <a:avLst/>
          </a:prstGeom>
          <a:noFill/>
        </p:spPr>
      </p:pic>
      <p:sp>
        <p:nvSpPr>
          <p:cNvPr id="7" name="TextBox 6"/>
          <p:cNvSpPr txBox="1"/>
          <p:nvPr/>
        </p:nvSpPr>
        <p:spPr>
          <a:xfrm>
            <a:off x="857250" y="3933057"/>
            <a:ext cx="10721340" cy="2831544"/>
          </a:xfrm>
          <a:prstGeom prst="rect">
            <a:avLst/>
          </a:prstGeom>
          <a:noFill/>
        </p:spPr>
        <p:txBody>
          <a:bodyPr wrap="square" rtlCol="0">
            <a:spAutoFit/>
          </a:bodyPr>
          <a:lstStyle/>
          <a:p>
            <a:r>
              <a:rPr lang="en-GB" sz="2000" dirty="0">
                <a:hlinkClick r:id="rId5"/>
              </a:rPr>
              <a:t>https://www.youtube.com/watch?v=1COf_-</a:t>
            </a:r>
            <a:r>
              <a:rPr lang="en-GB" sz="2000" dirty="0" smtClean="0">
                <a:hlinkClick r:id="rId5"/>
              </a:rPr>
              <a:t>fffx4</a:t>
            </a:r>
            <a:endParaRPr lang="en-GB" sz="2000" dirty="0" smtClean="0"/>
          </a:p>
          <a:p>
            <a:endParaRPr lang="en-GB" sz="2000" dirty="0"/>
          </a:p>
          <a:p>
            <a:r>
              <a:rPr lang="en-GB" sz="2000" dirty="0" smtClean="0"/>
              <a:t>Businesses </a:t>
            </a:r>
            <a:r>
              <a:rPr lang="en-GB" sz="2000" dirty="0"/>
              <a:t>may be affected by legal factors when:</a:t>
            </a:r>
          </a:p>
          <a:p>
            <a:r>
              <a:rPr lang="en-GB" sz="2000" dirty="0"/>
              <a:t> - new laws come into effect</a:t>
            </a:r>
          </a:p>
          <a:p>
            <a:r>
              <a:rPr lang="en-GB" sz="2000" dirty="0"/>
              <a:t> - they make strategic decisions which must comply with existing laws</a:t>
            </a:r>
          </a:p>
          <a:p>
            <a:endParaRPr lang="en-GB" sz="2000" dirty="0"/>
          </a:p>
          <a:p>
            <a:r>
              <a:rPr lang="en-GB" sz="2000" dirty="0"/>
              <a:t>Legal factors will be taken into consideration when planning a business’s strategy - cost implications? and opportunities?</a:t>
            </a:r>
          </a:p>
          <a:p>
            <a:endParaRPr lang="en-GB" dirty="0"/>
          </a:p>
        </p:txBody>
      </p:sp>
    </p:spTree>
    <p:extLst>
      <p:ext uri="{BB962C8B-B14F-4D97-AF65-F5344CB8AC3E}">
        <p14:creationId xmlns:p14="http://schemas.microsoft.com/office/powerpoint/2010/main" val="2329462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04088"/>
            <a:ext cx="10972800" cy="5010912"/>
          </a:xfrm>
        </p:spPr>
        <p:txBody>
          <a:bodyPr>
            <a:normAutofit/>
          </a:bodyPr>
          <a:lstStyle/>
          <a:p>
            <a:pPr marL="0" indent="0">
              <a:buNone/>
            </a:pPr>
            <a:r>
              <a:rPr lang="en-GB" sz="3600" dirty="0" smtClean="0"/>
              <a:t>Evaluate the impact of legislation on Sports Direct and its stakeholders</a:t>
            </a:r>
          </a:p>
          <a:p>
            <a:r>
              <a:rPr lang="en-GB" dirty="0" smtClean="0"/>
              <a:t>Competition policy – merger with JJB Sports?</a:t>
            </a:r>
          </a:p>
          <a:p>
            <a:r>
              <a:rPr lang="en-GB" dirty="0" smtClean="0"/>
              <a:t>Consumer law – labelling and pricing offers?</a:t>
            </a:r>
            <a:endParaRPr lang="en-GB" dirty="0"/>
          </a:p>
          <a:p>
            <a:r>
              <a:rPr lang="en-GB" dirty="0"/>
              <a:t>Data protection – of its customers and employees?</a:t>
            </a:r>
          </a:p>
          <a:p>
            <a:r>
              <a:rPr lang="en-GB" dirty="0" smtClean="0"/>
              <a:t>Employment rights – maternity leave and zero hours contracts?</a:t>
            </a:r>
          </a:p>
          <a:p>
            <a:r>
              <a:rPr lang="en-GB" dirty="0" smtClean="0"/>
              <a:t>Minimum wage paid?</a:t>
            </a:r>
          </a:p>
          <a:p>
            <a:r>
              <a:rPr lang="en-GB" dirty="0" smtClean="0"/>
              <a:t>Health and safety – safe working conditions? Safe for customers?</a:t>
            </a:r>
          </a:p>
          <a:p>
            <a:r>
              <a:rPr lang="en-GB" dirty="0" smtClean="0"/>
              <a:t>Company law – AGMs, reporting compliance?</a:t>
            </a:r>
          </a:p>
          <a:p>
            <a:r>
              <a:rPr lang="en-GB" dirty="0" smtClean="0"/>
              <a:t>Intellectual property – trade marks?</a:t>
            </a:r>
          </a:p>
          <a:p>
            <a:endParaRPr lang="en-GB" dirty="0"/>
          </a:p>
        </p:txBody>
      </p:sp>
      <p:pic>
        <p:nvPicPr>
          <p:cNvPr id="4" name="Picture 3"/>
          <p:cNvPicPr>
            <a:picLocks noChangeAspect="1"/>
          </p:cNvPicPr>
          <p:nvPr/>
        </p:nvPicPr>
        <p:blipFill>
          <a:blip r:embed="rId3"/>
          <a:stretch>
            <a:fillRect/>
          </a:stretch>
        </p:blipFill>
        <p:spPr>
          <a:xfrm>
            <a:off x="8881110" y="4925350"/>
            <a:ext cx="2487930" cy="1812635"/>
          </a:xfrm>
          <a:prstGeom prst="rect">
            <a:avLst/>
          </a:prstGeom>
        </p:spPr>
      </p:pic>
    </p:spTree>
    <p:extLst>
      <p:ext uri="{BB962C8B-B14F-4D97-AF65-F5344CB8AC3E}">
        <p14:creationId xmlns:p14="http://schemas.microsoft.com/office/powerpoint/2010/main" val="3804891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Company law</a:t>
            </a:r>
            <a:endParaRPr lang="en-GB" dirty="0"/>
          </a:p>
        </p:txBody>
      </p:sp>
      <p:sp>
        <p:nvSpPr>
          <p:cNvPr id="3" name="Content Placeholder 2"/>
          <p:cNvSpPr>
            <a:spLocks noGrp="1"/>
          </p:cNvSpPr>
          <p:nvPr>
            <p:ph idx="1"/>
          </p:nvPr>
        </p:nvSpPr>
        <p:spPr/>
        <p:txBody>
          <a:bodyPr/>
          <a:lstStyle/>
          <a:p>
            <a:r>
              <a:rPr lang="en-GB" dirty="0" smtClean="0"/>
              <a:t>Companies are a separate legal entity to their owners. </a:t>
            </a:r>
          </a:p>
          <a:p>
            <a:r>
              <a:rPr lang="en-GB" dirty="0" smtClean="0"/>
              <a:t>Company law gives:</a:t>
            </a:r>
          </a:p>
          <a:p>
            <a:pPr lvl="1"/>
            <a:r>
              <a:rPr lang="en-GB" dirty="0" smtClean="0"/>
              <a:t>Clear rules and procedures for running a business</a:t>
            </a:r>
          </a:p>
          <a:p>
            <a:pPr lvl="1"/>
            <a:r>
              <a:rPr lang="en-GB" dirty="0" smtClean="0"/>
              <a:t>Rights for shareholders</a:t>
            </a:r>
          </a:p>
          <a:p>
            <a:pPr lvl="1"/>
            <a:r>
              <a:rPr lang="en-GB" dirty="0" smtClean="0"/>
              <a:t>Transparency and accountability of owners</a:t>
            </a:r>
          </a:p>
          <a:p>
            <a:pPr lvl="1"/>
            <a:endParaRPr lang="en-GB" dirty="0"/>
          </a:p>
          <a:p>
            <a:pPr lvl="1"/>
            <a:endParaRPr lang="en-GB" dirty="0" smtClean="0"/>
          </a:p>
          <a:p>
            <a:pPr marL="393192" lvl="1" indent="0">
              <a:buNone/>
            </a:pPr>
            <a:r>
              <a:rPr lang="en-GB" sz="1800" dirty="0">
                <a:hlinkClick r:id="rId3"/>
              </a:rPr>
              <a:t>http://</a:t>
            </a:r>
            <a:r>
              <a:rPr lang="en-GB" sz="1800" dirty="0" smtClean="0">
                <a:hlinkClick r:id="rId3"/>
              </a:rPr>
              <a:t>www.bbc.co.uk/news/world-35954224</a:t>
            </a:r>
            <a:r>
              <a:rPr lang="en-GB" sz="1800" dirty="0" smtClean="0"/>
              <a:t> </a:t>
            </a:r>
          </a:p>
          <a:p>
            <a:endParaRPr lang="en-GB" dirty="0" smtClean="0"/>
          </a:p>
        </p:txBody>
      </p:sp>
      <p:pic>
        <p:nvPicPr>
          <p:cNvPr id="4" name="Picture 3">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53765" y="4727067"/>
            <a:ext cx="2982790" cy="1685925"/>
          </a:xfrm>
          <a:prstGeom prst="rect">
            <a:avLst/>
          </a:prstGeom>
        </p:spPr>
      </p:pic>
    </p:spTree>
    <p:extLst>
      <p:ext uri="{BB962C8B-B14F-4D97-AF65-F5344CB8AC3E}">
        <p14:creationId xmlns:p14="http://schemas.microsoft.com/office/powerpoint/2010/main" val="35143301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Company law</a:t>
            </a:r>
            <a:endParaRPr lang="en-GB" dirty="0"/>
          </a:p>
        </p:txBody>
      </p:sp>
      <p:sp>
        <p:nvSpPr>
          <p:cNvPr id="3" name="Content Placeholder 2"/>
          <p:cNvSpPr>
            <a:spLocks noGrp="1"/>
          </p:cNvSpPr>
          <p:nvPr>
            <p:ph idx="1"/>
          </p:nvPr>
        </p:nvSpPr>
        <p:spPr/>
        <p:txBody>
          <a:bodyPr>
            <a:normAutofit/>
          </a:bodyPr>
          <a:lstStyle/>
          <a:p>
            <a:r>
              <a:rPr lang="en-GB" sz="2400" dirty="0" smtClean="0"/>
              <a:t>The Companies Act sets out rules on how companies (ltd and plc) are run. </a:t>
            </a:r>
          </a:p>
          <a:p>
            <a:r>
              <a:rPr lang="en-GB" sz="2400" dirty="0" smtClean="0"/>
              <a:t>Companies must file at Companies House (public register):</a:t>
            </a:r>
          </a:p>
          <a:p>
            <a:pPr lvl="1"/>
            <a:r>
              <a:rPr lang="en-GB" sz="2200" dirty="0" smtClean="0"/>
              <a:t>Memorandum of Association – name, address and purpose of company (at start)</a:t>
            </a:r>
          </a:p>
          <a:p>
            <a:pPr lvl="1"/>
            <a:r>
              <a:rPr lang="en-GB" sz="2200" dirty="0" smtClean="0"/>
              <a:t>Articles of Association – internal rules and procedures e.g. board meetings, shareholder meetings (at start)</a:t>
            </a:r>
          </a:p>
          <a:p>
            <a:pPr lvl="1"/>
            <a:r>
              <a:rPr lang="en-GB" sz="2200" dirty="0" smtClean="0"/>
              <a:t>Annual Report – names the directors and shareholders (every year)</a:t>
            </a:r>
          </a:p>
          <a:p>
            <a:pPr lvl="1"/>
            <a:r>
              <a:rPr lang="en-GB" sz="2200" dirty="0" smtClean="0"/>
              <a:t>Annual Accounts – financial reporting – e.g. balance sheet and income statement (every year)</a:t>
            </a:r>
          </a:p>
          <a:p>
            <a:endParaRPr lang="en-GB" sz="2400" dirty="0" smtClean="0"/>
          </a:p>
          <a:p>
            <a:endParaRPr lang="en-GB" sz="2400" dirty="0" smtClean="0"/>
          </a:p>
          <a:p>
            <a:endParaRPr lang="en-GB" sz="2400" dirty="0"/>
          </a:p>
        </p:txBody>
      </p:sp>
    </p:spTree>
    <p:extLst>
      <p:ext uri="{BB962C8B-B14F-4D97-AF65-F5344CB8AC3E}">
        <p14:creationId xmlns:p14="http://schemas.microsoft.com/office/powerpoint/2010/main" val="32646098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Task – removal of a director by a shareholder</a:t>
            </a:r>
          </a:p>
        </p:txBody>
      </p:sp>
      <p:sp>
        <p:nvSpPr>
          <p:cNvPr id="3" name="Content Placeholder 2"/>
          <p:cNvSpPr>
            <a:spLocks noGrp="1"/>
          </p:cNvSpPr>
          <p:nvPr>
            <p:ph idx="1"/>
          </p:nvPr>
        </p:nvSpPr>
        <p:spPr/>
        <p:txBody>
          <a:bodyPr/>
          <a:lstStyle/>
          <a:p>
            <a:r>
              <a:rPr lang="en-GB" dirty="0" smtClean="0"/>
              <a:t>Research what </a:t>
            </a:r>
            <a:r>
              <a:rPr lang="en-GB" b="1" dirty="0" smtClean="0"/>
              <a:t>process</a:t>
            </a:r>
            <a:r>
              <a:rPr lang="en-GB" dirty="0" smtClean="0"/>
              <a:t> a private limited company (ltd) needs to follow if a shareholder wants to remove a </a:t>
            </a:r>
            <a:r>
              <a:rPr lang="en-GB" dirty="0" smtClean="0"/>
              <a:t>director – </a:t>
            </a:r>
            <a:r>
              <a:rPr lang="en-GB" b="1" dirty="0" smtClean="0"/>
              <a:t>10 minute challenge</a:t>
            </a:r>
            <a:endParaRPr lang="en-GB" b="1" dirty="0" smtClean="0"/>
          </a:p>
          <a:p>
            <a:pPr marL="0" indent="0">
              <a:buNone/>
            </a:pPr>
            <a:endParaRPr lang="en-GB" dirty="0"/>
          </a:p>
          <a:p>
            <a:pPr marL="0" indent="0">
              <a:buNone/>
            </a:pPr>
            <a:r>
              <a:rPr lang="en-GB" dirty="0" smtClean="0"/>
              <a:t>Consider:</a:t>
            </a:r>
          </a:p>
          <a:p>
            <a:pPr marL="982980" lvl="2" indent="-342900"/>
            <a:r>
              <a:rPr lang="en-GB" dirty="0"/>
              <a:t>Who needs to be involved</a:t>
            </a:r>
          </a:p>
          <a:p>
            <a:pPr marL="982980" lvl="2" indent="-342900"/>
            <a:r>
              <a:rPr lang="en-GB" dirty="0" smtClean="0"/>
              <a:t>Documents </a:t>
            </a:r>
            <a:r>
              <a:rPr lang="en-GB" dirty="0" smtClean="0"/>
              <a:t>required</a:t>
            </a:r>
          </a:p>
          <a:p>
            <a:pPr marL="982980" lvl="2" indent="-342900"/>
            <a:r>
              <a:rPr lang="en-GB" dirty="0" smtClean="0"/>
              <a:t>Timings</a:t>
            </a:r>
            <a:endParaRPr lang="en-GB" dirty="0" smtClean="0"/>
          </a:p>
        </p:txBody>
      </p:sp>
    </p:spTree>
    <p:extLst>
      <p:ext uri="{BB962C8B-B14F-4D97-AF65-F5344CB8AC3E}">
        <p14:creationId xmlns:p14="http://schemas.microsoft.com/office/powerpoint/2010/main" val="93710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Task – removal of a director by a shareholder</a:t>
            </a:r>
            <a:endParaRPr lang="en-GB" dirty="0"/>
          </a:p>
        </p:txBody>
      </p:sp>
      <p:sp>
        <p:nvSpPr>
          <p:cNvPr id="3" name="Content Placeholder 2"/>
          <p:cNvSpPr>
            <a:spLocks noGrp="1"/>
          </p:cNvSpPr>
          <p:nvPr>
            <p:ph idx="1"/>
          </p:nvPr>
        </p:nvSpPr>
        <p:spPr>
          <a:xfrm>
            <a:off x="609600" y="1935480"/>
            <a:ext cx="10972800" cy="4389120"/>
          </a:xfrm>
        </p:spPr>
        <p:txBody>
          <a:bodyPr>
            <a:normAutofit/>
          </a:bodyPr>
          <a:lstStyle/>
          <a:p>
            <a:r>
              <a:rPr lang="en-GB" dirty="0" smtClean="0"/>
              <a:t>Removal of director needs shareholder approval </a:t>
            </a:r>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4084290181"/>
              </p:ext>
            </p:extLst>
          </p:nvPr>
        </p:nvGraphicFramePr>
        <p:xfrm>
          <a:off x="609600" y="571077"/>
          <a:ext cx="10972800" cy="4995367"/>
        </p:xfrm>
        <a:graphic>
          <a:graphicData uri="http://schemas.openxmlformats.org/drawingml/2006/table">
            <a:tbl>
              <a:tblPr firstRow="1" bandRow="1">
                <a:tableStyleId>{5C22544A-7EE6-4342-B048-85BDC9FD1C3A}</a:tableStyleId>
              </a:tblPr>
              <a:tblGrid>
                <a:gridCol w="4168140"/>
                <a:gridCol w="6804660"/>
              </a:tblGrid>
              <a:tr h="340998">
                <a:tc>
                  <a:txBody>
                    <a:bodyPr/>
                    <a:lstStyle/>
                    <a:p>
                      <a:r>
                        <a:rPr lang="en-GB" dirty="0" smtClean="0"/>
                        <a:t>What?</a:t>
                      </a:r>
                      <a:endParaRPr lang="en-GB" dirty="0"/>
                    </a:p>
                  </a:txBody>
                  <a:tcPr/>
                </a:tc>
                <a:tc>
                  <a:txBody>
                    <a:bodyPr/>
                    <a:lstStyle/>
                    <a:p>
                      <a:r>
                        <a:rPr lang="en-GB" dirty="0" smtClean="0"/>
                        <a:t>How / when?</a:t>
                      </a:r>
                      <a:endParaRPr lang="en-GB" dirty="0"/>
                    </a:p>
                  </a:txBody>
                  <a:tcPr/>
                </a:tc>
              </a:tr>
              <a:tr h="640503">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sz="1600" dirty="0" smtClean="0"/>
                        <a:t>Shareholder who wants to remove director gives special notice to the company</a:t>
                      </a:r>
                      <a:endParaRPr lang="en-GB" sz="1600" dirty="0"/>
                    </a:p>
                  </a:txBody>
                  <a:tcPr/>
                </a:tc>
                <a:tc>
                  <a:txBody>
                    <a:bodyPr/>
                    <a:lstStyle/>
                    <a:p>
                      <a:r>
                        <a:rPr lang="en-GB" sz="1600" dirty="0" smtClean="0"/>
                        <a:t>28 days notice in advance of EGM</a:t>
                      </a:r>
                      <a:endParaRPr lang="en-GB" sz="1600" dirty="0"/>
                    </a:p>
                  </a:txBody>
                  <a:tcPr/>
                </a:tc>
              </a:tr>
              <a:tr h="852496">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sz="1600" dirty="0" smtClean="0"/>
                        <a:t>Directors need to have a board meeting to call a shareholder meeting (EGM) and notify them of the proposal </a:t>
                      </a:r>
                      <a:endParaRPr lang="en-GB"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t>DOCUMENTS NEEDED: </a:t>
                      </a:r>
                    </a:p>
                    <a:p>
                      <a:r>
                        <a:rPr lang="en-GB" sz="1600" dirty="0" smtClean="0"/>
                        <a:t>Notice of board meeting (date, time </a:t>
                      </a:r>
                      <a:r>
                        <a:rPr lang="en-GB" sz="1600" dirty="0" err="1" smtClean="0"/>
                        <a:t>etc</a:t>
                      </a:r>
                      <a:r>
                        <a:rPr lang="en-GB" sz="1600" dirty="0" smtClean="0"/>
                        <a:t>) </a:t>
                      </a:r>
                    </a:p>
                    <a:p>
                      <a:r>
                        <a:rPr lang="en-GB" sz="1600" dirty="0" smtClean="0"/>
                        <a:t>Proposed</a:t>
                      </a:r>
                      <a:r>
                        <a:rPr lang="en-GB" sz="1600" baseline="0" dirty="0" smtClean="0"/>
                        <a:t> minutes of meeting and drafts of EGM</a:t>
                      </a:r>
                      <a:endParaRPr lang="en-GB" sz="1600" dirty="0"/>
                    </a:p>
                  </a:txBody>
                  <a:tcPr/>
                </a:tc>
              </a:tr>
              <a:tr h="1363994">
                <a:tc>
                  <a:txBody>
                    <a:bodyPr/>
                    <a:lstStyle/>
                    <a:p>
                      <a:r>
                        <a:rPr lang="en-GB" sz="1600" dirty="0" smtClean="0"/>
                        <a:t>Notify shareholders of EGM</a:t>
                      </a:r>
                      <a:endParaRPr lang="en-GB"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t>Minimum of 14 days notice to shareholders before EGM </a:t>
                      </a:r>
                      <a:r>
                        <a:rPr lang="en-GB" sz="1600" dirty="0" smtClean="0"/>
                        <a:t>(or held on short notice if 90% of shareholders agree)</a:t>
                      </a:r>
                      <a:endParaRPr lang="en-GB" sz="1600" dirty="0" smtClean="0"/>
                    </a:p>
                    <a:p>
                      <a:r>
                        <a:rPr lang="en-GB" sz="1600" dirty="0" smtClean="0"/>
                        <a:t>DOCUMENTS NEEDED: </a:t>
                      </a:r>
                    </a:p>
                    <a:p>
                      <a:r>
                        <a:rPr lang="en-GB" sz="1600" dirty="0" smtClean="0"/>
                        <a:t>Written notice of</a:t>
                      </a:r>
                      <a:r>
                        <a:rPr lang="en-GB" sz="1600" baseline="0" dirty="0" smtClean="0"/>
                        <a:t> meeting (date, time </a:t>
                      </a:r>
                      <a:r>
                        <a:rPr lang="en-GB" sz="1600" baseline="0" dirty="0" err="1" smtClean="0"/>
                        <a:t>etc</a:t>
                      </a:r>
                      <a:r>
                        <a:rPr lang="en-GB" sz="1600" baseline="0" dirty="0" smtClean="0"/>
                        <a:t>)</a:t>
                      </a:r>
                    </a:p>
                    <a:p>
                      <a:r>
                        <a:rPr lang="en-GB" sz="1600" baseline="0" dirty="0" smtClean="0"/>
                        <a:t>Draft resolution</a:t>
                      </a:r>
                      <a:endParaRPr lang="en-GB" sz="1600" dirty="0"/>
                    </a:p>
                  </a:txBody>
                  <a:tcPr/>
                </a:tc>
              </a:tr>
              <a:tr h="852496">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sz="1600" dirty="0" smtClean="0"/>
                        <a:t>Resolution to remove director put to the shareholders. Majority of shareholders (by % shares) need to agree</a:t>
                      </a:r>
                      <a:endParaRPr lang="en-GB" sz="1600" dirty="0"/>
                    </a:p>
                  </a:txBody>
                  <a:tcPr/>
                </a:tc>
                <a:tc>
                  <a:txBody>
                    <a:bodyPr/>
                    <a:lstStyle/>
                    <a:p>
                      <a:r>
                        <a:rPr lang="en-GB" sz="1600" dirty="0" smtClean="0"/>
                        <a:t>DOCUMENTS NEEDED: Minutes of shareholders meeting </a:t>
                      </a:r>
                    </a:p>
                    <a:p>
                      <a:r>
                        <a:rPr lang="en-GB" sz="1600" dirty="0" smtClean="0"/>
                        <a:t>Written record</a:t>
                      </a:r>
                      <a:r>
                        <a:rPr lang="en-GB" sz="1600" baseline="0" dirty="0" smtClean="0"/>
                        <a:t> of resolution passed</a:t>
                      </a:r>
                      <a:endParaRPr lang="en-GB" sz="1600" dirty="0"/>
                    </a:p>
                  </a:txBody>
                  <a:tcPr/>
                </a:tc>
              </a:tr>
              <a:tr h="474314">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sz="1600" dirty="0" smtClean="0"/>
                        <a:t>File form TM01 at Companies House</a:t>
                      </a:r>
                      <a:endParaRPr lang="en-GB" sz="1600"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sz="1600" dirty="0" smtClean="0"/>
                        <a:t>File</a:t>
                      </a:r>
                      <a:r>
                        <a:rPr lang="en-GB" sz="1600" baseline="0" dirty="0" smtClean="0"/>
                        <a:t> </a:t>
                      </a:r>
                      <a:r>
                        <a:rPr lang="en-GB" sz="1600" dirty="0" smtClean="0"/>
                        <a:t>within 14 days</a:t>
                      </a:r>
                    </a:p>
                    <a:p>
                      <a:endParaRPr lang="en-GB" sz="1600" dirty="0"/>
                    </a:p>
                  </a:txBody>
                  <a:tcPr/>
                </a:tc>
              </a:tr>
              <a:tr h="340998">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sz="1600" dirty="0" smtClean="0"/>
                        <a:t>Update the company’s register of directors</a:t>
                      </a:r>
                    </a:p>
                  </a:txBody>
                  <a:tcPr/>
                </a:tc>
                <a:tc>
                  <a:txBody>
                    <a:bodyPr/>
                    <a:lstStyle/>
                    <a:p>
                      <a:r>
                        <a:rPr lang="en-GB" sz="1600" dirty="0" smtClean="0"/>
                        <a:t>ASAP</a:t>
                      </a:r>
                      <a:endParaRPr lang="en-GB" sz="1600" dirty="0"/>
                    </a:p>
                  </a:txBody>
                  <a:tcPr/>
                </a:tc>
              </a:tr>
            </a:tbl>
          </a:graphicData>
        </a:graphic>
      </p:graphicFrame>
      <p:sp>
        <p:nvSpPr>
          <p:cNvPr id="5" name="TextBox 4"/>
          <p:cNvSpPr txBox="1"/>
          <p:nvPr/>
        </p:nvSpPr>
        <p:spPr>
          <a:xfrm>
            <a:off x="609600" y="5886450"/>
            <a:ext cx="10972800" cy="369332"/>
          </a:xfrm>
          <a:prstGeom prst="rect">
            <a:avLst/>
          </a:prstGeom>
          <a:noFill/>
        </p:spPr>
        <p:txBody>
          <a:bodyPr wrap="square" rtlCol="0">
            <a:spAutoFit/>
          </a:bodyPr>
          <a:lstStyle/>
          <a:p>
            <a:r>
              <a:rPr lang="en-GB" b="1" dirty="0" smtClean="0"/>
              <a:t>Bonus Point: Above is the default legal position. The company’s own rules (articles) may change the process.</a:t>
            </a:r>
            <a:endParaRPr lang="en-GB" b="1" dirty="0"/>
          </a:p>
        </p:txBody>
      </p:sp>
    </p:spTree>
    <p:extLst>
      <p:ext uri="{BB962C8B-B14F-4D97-AF65-F5344CB8AC3E}">
        <p14:creationId xmlns:p14="http://schemas.microsoft.com/office/powerpoint/2010/main" val="4167293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Implications for businesses</a:t>
            </a:r>
            <a:endParaRPr lang="en-GB" dirty="0"/>
          </a:p>
        </p:txBody>
      </p:sp>
      <p:sp>
        <p:nvSpPr>
          <p:cNvPr id="3" name="Content Placeholder 2"/>
          <p:cNvSpPr>
            <a:spLocks noGrp="1"/>
          </p:cNvSpPr>
          <p:nvPr>
            <p:ph idx="1"/>
          </p:nvPr>
        </p:nvSpPr>
        <p:spPr/>
        <p:txBody>
          <a:bodyPr/>
          <a:lstStyle/>
          <a:p>
            <a:r>
              <a:rPr lang="en-GB" dirty="0" smtClean="0"/>
              <a:t>Administration – formalities and forms, need to follow correct procedure</a:t>
            </a:r>
          </a:p>
          <a:p>
            <a:r>
              <a:rPr lang="en-GB" dirty="0" smtClean="0"/>
              <a:t>Start up and ongoing filing - cost and time involved</a:t>
            </a:r>
          </a:p>
          <a:p>
            <a:r>
              <a:rPr lang="en-GB" dirty="0" smtClean="0"/>
              <a:t>For </a:t>
            </a:r>
            <a:r>
              <a:rPr lang="en-GB" dirty="0" err="1" smtClean="0"/>
              <a:t>plcs</a:t>
            </a:r>
            <a:r>
              <a:rPr lang="en-GB" dirty="0" smtClean="0"/>
              <a:t> this means employing a company secretary to ensure compliance</a:t>
            </a:r>
          </a:p>
          <a:p>
            <a:r>
              <a:rPr lang="en-GB" dirty="0" smtClean="0"/>
              <a:t>Transparency – filed documents are public</a:t>
            </a:r>
          </a:p>
          <a:p>
            <a:r>
              <a:rPr lang="en-GB" dirty="0" smtClean="0"/>
              <a:t>If international – different laws will apply</a:t>
            </a:r>
          </a:p>
          <a:p>
            <a:r>
              <a:rPr lang="en-GB" dirty="0" smtClean="0"/>
              <a:t>Risk management as limited liability</a:t>
            </a:r>
          </a:p>
          <a:p>
            <a:endParaRPr lang="en-GB" dirty="0"/>
          </a:p>
        </p:txBody>
      </p:sp>
    </p:spTree>
    <p:extLst>
      <p:ext uri="{BB962C8B-B14F-4D97-AF65-F5344CB8AC3E}">
        <p14:creationId xmlns:p14="http://schemas.microsoft.com/office/powerpoint/2010/main" val="590314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Intellectual property law</a:t>
            </a:r>
            <a:endParaRPr lang="en-GB" dirty="0"/>
          </a:p>
        </p:txBody>
      </p:sp>
      <p:sp>
        <p:nvSpPr>
          <p:cNvPr id="3" name="Content Placeholder 2"/>
          <p:cNvSpPr>
            <a:spLocks noGrp="1"/>
          </p:cNvSpPr>
          <p:nvPr>
            <p:ph idx="1"/>
          </p:nvPr>
        </p:nvSpPr>
        <p:spPr/>
        <p:txBody>
          <a:bodyPr>
            <a:normAutofit lnSpcReduction="10000"/>
          </a:bodyPr>
          <a:lstStyle/>
          <a:p>
            <a:r>
              <a:rPr lang="en-GB" dirty="0"/>
              <a:t>Intellectual property law </a:t>
            </a:r>
            <a:r>
              <a:rPr lang="en-GB" dirty="0" smtClean="0"/>
              <a:t>provides legal </a:t>
            </a:r>
            <a:r>
              <a:rPr lang="en-GB" dirty="0"/>
              <a:t>rights </a:t>
            </a:r>
            <a:r>
              <a:rPr lang="en-GB" dirty="0" smtClean="0"/>
              <a:t>over </a:t>
            </a:r>
            <a:r>
              <a:rPr lang="en-GB" dirty="0"/>
              <a:t>inventions, designs, and artistic </a:t>
            </a:r>
            <a:r>
              <a:rPr lang="en-GB" dirty="0" smtClean="0"/>
              <a:t>works (intangible assets) </a:t>
            </a:r>
          </a:p>
          <a:p>
            <a:r>
              <a:rPr lang="en-GB" dirty="0"/>
              <a:t>Having the right type of intellectual property protection helps you to </a:t>
            </a:r>
            <a:r>
              <a:rPr lang="en-GB" dirty="0" smtClean="0"/>
              <a:t>The </a:t>
            </a:r>
            <a:r>
              <a:rPr lang="en-GB" dirty="0"/>
              <a:t>purpose of these laws is to give an incentive for </a:t>
            </a:r>
            <a:r>
              <a:rPr lang="en-GB" dirty="0" smtClean="0"/>
              <a:t>people / businesses </a:t>
            </a:r>
            <a:r>
              <a:rPr lang="en-GB" dirty="0"/>
              <a:t>to develop creative works that benefit society, by ensuring they can profit from their works </a:t>
            </a:r>
            <a:r>
              <a:rPr lang="en-GB" dirty="0" smtClean="0"/>
              <a:t>by stopping </a:t>
            </a:r>
            <a:r>
              <a:rPr lang="en-GB" dirty="0"/>
              <a:t>people stealing or copying:</a:t>
            </a:r>
          </a:p>
          <a:p>
            <a:r>
              <a:rPr lang="en-GB" dirty="0"/>
              <a:t>the names of </a:t>
            </a:r>
            <a:r>
              <a:rPr lang="en-GB" dirty="0" smtClean="0"/>
              <a:t>products </a:t>
            </a:r>
            <a:r>
              <a:rPr lang="en-GB" dirty="0"/>
              <a:t>or brands</a:t>
            </a:r>
          </a:p>
          <a:p>
            <a:r>
              <a:rPr lang="en-GB" dirty="0" smtClean="0"/>
              <a:t>inventions</a:t>
            </a:r>
            <a:endParaRPr lang="en-GB" dirty="0"/>
          </a:p>
          <a:p>
            <a:r>
              <a:rPr lang="en-GB" dirty="0"/>
              <a:t>the design or look of </a:t>
            </a:r>
            <a:r>
              <a:rPr lang="en-GB" dirty="0" smtClean="0"/>
              <a:t>products</a:t>
            </a:r>
            <a:endParaRPr lang="en-GB" dirty="0"/>
          </a:p>
          <a:p>
            <a:r>
              <a:rPr lang="en-GB" dirty="0"/>
              <a:t>things </a:t>
            </a:r>
            <a:r>
              <a:rPr lang="en-GB" dirty="0" smtClean="0"/>
              <a:t>they </a:t>
            </a:r>
            <a:r>
              <a:rPr lang="en-GB" dirty="0"/>
              <a:t>write, make or produce</a:t>
            </a:r>
          </a:p>
          <a:p>
            <a:pPr marL="0" indent="0">
              <a:buNone/>
            </a:pPr>
            <a:endParaRPr lang="en-GB" dirty="0" smtClean="0"/>
          </a:p>
        </p:txBody>
      </p:sp>
      <p:pic>
        <p:nvPicPr>
          <p:cNvPr id="4" name="Picture 3"/>
          <p:cNvPicPr>
            <a:picLocks noChangeAspect="1"/>
          </p:cNvPicPr>
          <p:nvPr/>
        </p:nvPicPr>
        <p:blipFill>
          <a:blip r:embed="rId2"/>
          <a:stretch>
            <a:fillRect/>
          </a:stretch>
        </p:blipFill>
        <p:spPr>
          <a:xfrm>
            <a:off x="8429799" y="4958715"/>
            <a:ext cx="2669684" cy="1365885"/>
          </a:xfrm>
          <a:prstGeom prst="rect">
            <a:avLst/>
          </a:prstGeom>
        </p:spPr>
      </p:pic>
    </p:spTree>
    <p:extLst>
      <p:ext uri="{BB962C8B-B14F-4D97-AF65-F5344CB8AC3E}">
        <p14:creationId xmlns:p14="http://schemas.microsoft.com/office/powerpoint/2010/main" val="23430697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80110"/>
            <a:ext cx="10972800" cy="5444490"/>
          </a:xfrm>
        </p:spPr>
        <p:txBody>
          <a:bodyPr/>
          <a:lstStyle/>
          <a:p>
            <a:pPr marL="0" indent="0">
              <a:buNone/>
            </a:pPr>
            <a:r>
              <a:rPr lang="en-GB" b="1" i="1" dirty="0" smtClean="0"/>
              <a:t>Trademarks                                                     Copyright </a:t>
            </a:r>
            <a:endParaRPr lang="en-GB" b="1" i="1" dirty="0"/>
          </a:p>
          <a:p>
            <a:endParaRPr lang="en-GB" b="1" i="1" dirty="0" smtClean="0"/>
          </a:p>
          <a:p>
            <a:endParaRPr lang="en-GB" b="1" i="1" dirty="0" smtClean="0"/>
          </a:p>
          <a:p>
            <a:endParaRPr lang="en-GB" b="1" i="1" dirty="0"/>
          </a:p>
          <a:p>
            <a:endParaRPr lang="en-GB" b="1" i="1" dirty="0" smtClean="0"/>
          </a:p>
          <a:p>
            <a:endParaRPr lang="en-GB" b="1" i="1" dirty="0"/>
          </a:p>
          <a:p>
            <a:pPr marL="0" indent="0">
              <a:buNone/>
            </a:pPr>
            <a:r>
              <a:rPr lang="en-GB" b="1" i="1" dirty="0" smtClean="0"/>
              <a:t>Patents (new inventions)                                  Design rights (the look of a design)</a:t>
            </a:r>
            <a:endParaRPr lang="en-GB" b="1" i="1" dirty="0"/>
          </a:p>
        </p:txBody>
      </p:sp>
      <p:pic>
        <p:nvPicPr>
          <p:cNvPr id="4" name="Picture 3"/>
          <p:cNvPicPr>
            <a:picLocks noChangeAspect="1"/>
          </p:cNvPicPr>
          <p:nvPr/>
        </p:nvPicPr>
        <p:blipFill>
          <a:blip r:embed="rId3"/>
          <a:stretch>
            <a:fillRect/>
          </a:stretch>
        </p:blipFill>
        <p:spPr>
          <a:xfrm>
            <a:off x="7395210" y="4554673"/>
            <a:ext cx="2776537" cy="1902801"/>
          </a:xfrm>
          <a:prstGeom prst="rect">
            <a:avLst/>
          </a:prstGeom>
        </p:spPr>
      </p:pic>
      <p:pic>
        <p:nvPicPr>
          <p:cNvPr id="5" name="Picture 4"/>
          <p:cNvPicPr>
            <a:picLocks noChangeAspect="1"/>
          </p:cNvPicPr>
          <p:nvPr/>
        </p:nvPicPr>
        <p:blipFill>
          <a:blip r:embed="rId4"/>
          <a:stretch>
            <a:fillRect/>
          </a:stretch>
        </p:blipFill>
        <p:spPr>
          <a:xfrm>
            <a:off x="137160" y="4296727"/>
            <a:ext cx="2251710" cy="2204055"/>
          </a:xfrm>
          <a:prstGeom prst="rect">
            <a:avLst/>
          </a:prstGeom>
        </p:spPr>
      </p:pic>
      <p:pic>
        <p:nvPicPr>
          <p:cNvPr id="6" name="Picture 5"/>
          <p:cNvPicPr>
            <a:picLocks noChangeAspect="1"/>
          </p:cNvPicPr>
          <p:nvPr/>
        </p:nvPicPr>
        <p:blipFill>
          <a:blip r:embed="rId5"/>
          <a:stretch>
            <a:fillRect/>
          </a:stretch>
        </p:blipFill>
        <p:spPr>
          <a:xfrm>
            <a:off x="2047636" y="5116986"/>
            <a:ext cx="1545194" cy="1512492"/>
          </a:xfrm>
          <a:prstGeom prst="rect">
            <a:avLst/>
          </a:prstGeom>
        </p:spPr>
      </p:pic>
      <p:pic>
        <p:nvPicPr>
          <p:cNvPr id="7" name="Picture 6"/>
          <p:cNvPicPr>
            <a:picLocks noChangeAspect="1"/>
          </p:cNvPicPr>
          <p:nvPr/>
        </p:nvPicPr>
        <p:blipFill>
          <a:blip r:embed="rId6"/>
          <a:stretch>
            <a:fillRect/>
          </a:stretch>
        </p:blipFill>
        <p:spPr>
          <a:xfrm>
            <a:off x="2388870" y="4431108"/>
            <a:ext cx="990600" cy="381000"/>
          </a:xfrm>
          <a:prstGeom prst="rect">
            <a:avLst/>
          </a:prstGeom>
        </p:spPr>
      </p:pic>
      <p:pic>
        <p:nvPicPr>
          <p:cNvPr id="9" name="Picture 8"/>
          <p:cNvPicPr>
            <a:picLocks noChangeAspect="1"/>
          </p:cNvPicPr>
          <p:nvPr/>
        </p:nvPicPr>
        <p:blipFill>
          <a:blip r:embed="rId7"/>
          <a:stretch>
            <a:fillRect/>
          </a:stretch>
        </p:blipFill>
        <p:spPr>
          <a:xfrm>
            <a:off x="2563058" y="880110"/>
            <a:ext cx="1900748" cy="1428750"/>
          </a:xfrm>
          <a:prstGeom prst="rect">
            <a:avLst/>
          </a:prstGeom>
        </p:spPr>
      </p:pic>
      <p:pic>
        <p:nvPicPr>
          <p:cNvPr id="10" name="Picture 9"/>
          <p:cNvPicPr>
            <a:picLocks noChangeAspect="1"/>
          </p:cNvPicPr>
          <p:nvPr/>
        </p:nvPicPr>
        <p:blipFill>
          <a:blip r:embed="rId8"/>
          <a:stretch>
            <a:fillRect/>
          </a:stretch>
        </p:blipFill>
        <p:spPr>
          <a:xfrm>
            <a:off x="3592830" y="4513790"/>
            <a:ext cx="2349461" cy="1769927"/>
          </a:xfrm>
          <a:prstGeom prst="rect">
            <a:avLst/>
          </a:prstGeom>
        </p:spPr>
      </p:pic>
      <p:pic>
        <p:nvPicPr>
          <p:cNvPr id="11" name="Picture 10"/>
          <p:cNvPicPr>
            <a:picLocks noChangeAspect="1"/>
          </p:cNvPicPr>
          <p:nvPr/>
        </p:nvPicPr>
        <p:blipFill>
          <a:blip r:embed="rId9"/>
          <a:stretch>
            <a:fillRect/>
          </a:stretch>
        </p:blipFill>
        <p:spPr>
          <a:xfrm>
            <a:off x="204431" y="1940718"/>
            <a:ext cx="2206544" cy="1145382"/>
          </a:xfrm>
          <a:prstGeom prst="rect">
            <a:avLst/>
          </a:prstGeom>
        </p:spPr>
      </p:pic>
      <p:pic>
        <p:nvPicPr>
          <p:cNvPr id="12" name="Picture 11"/>
          <p:cNvPicPr>
            <a:picLocks noChangeAspect="1"/>
          </p:cNvPicPr>
          <p:nvPr/>
        </p:nvPicPr>
        <p:blipFill>
          <a:blip r:embed="rId10"/>
          <a:stretch>
            <a:fillRect/>
          </a:stretch>
        </p:blipFill>
        <p:spPr>
          <a:xfrm>
            <a:off x="2882105" y="2484158"/>
            <a:ext cx="2045029" cy="990561"/>
          </a:xfrm>
          <a:prstGeom prst="rect">
            <a:avLst/>
          </a:prstGeom>
        </p:spPr>
      </p:pic>
      <p:pic>
        <p:nvPicPr>
          <p:cNvPr id="13" name="Picture 12"/>
          <p:cNvPicPr>
            <a:picLocks noChangeAspect="1"/>
          </p:cNvPicPr>
          <p:nvPr/>
        </p:nvPicPr>
        <p:blipFill>
          <a:blip r:embed="rId11"/>
          <a:stretch>
            <a:fillRect/>
          </a:stretch>
        </p:blipFill>
        <p:spPr>
          <a:xfrm>
            <a:off x="6881495" y="1416470"/>
            <a:ext cx="4852988" cy="720939"/>
          </a:xfrm>
          <a:prstGeom prst="rect">
            <a:avLst/>
          </a:prstGeom>
        </p:spPr>
      </p:pic>
      <p:pic>
        <p:nvPicPr>
          <p:cNvPr id="14" name="Picture 13"/>
          <p:cNvPicPr>
            <a:picLocks noChangeAspect="1"/>
          </p:cNvPicPr>
          <p:nvPr/>
        </p:nvPicPr>
        <p:blipFill>
          <a:blip r:embed="rId12"/>
          <a:stretch>
            <a:fillRect/>
          </a:stretch>
        </p:blipFill>
        <p:spPr>
          <a:xfrm>
            <a:off x="6799707" y="2273054"/>
            <a:ext cx="2101766" cy="1181285"/>
          </a:xfrm>
          <a:prstGeom prst="rect">
            <a:avLst/>
          </a:prstGeom>
        </p:spPr>
      </p:pic>
      <p:pic>
        <p:nvPicPr>
          <p:cNvPr id="2" name="Picture 1"/>
          <p:cNvPicPr>
            <a:picLocks noChangeAspect="1"/>
          </p:cNvPicPr>
          <p:nvPr/>
        </p:nvPicPr>
        <p:blipFill>
          <a:blip r:embed="rId13"/>
          <a:stretch>
            <a:fillRect/>
          </a:stretch>
        </p:blipFill>
        <p:spPr>
          <a:xfrm>
            <a:off x="9649619" y="2180311"/>
            <a:ext cx="1817666" cy="1366772"/>
          </a:xfrm>
          <a:prstGeom prst="rect">
            <a:avLst/>
          </a:prstGeom>
        </p:spPr>
      </p:pic>
    </p:spTree>
    <p:extLst>
      <p:ext uri="{BB962C8B-B14F-4D97-AF65-F5344CB8AC3E}">
        <p14:creationId xmlns:p14="http://schemas.microsoft.com/office/powerpoint/2010/main" val="41630646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Implications for businesses</a:t>
            </a:r>
            <a:endParaRPr lang="en-GB" dirty="0"/>
          </a:p>
        </p:txBody>
      </p:sp>
      <p:sp>
        <p:nvSpPr>
          <p:cNvPr id="3" name="Content Placeholder 2"/>
          <p:cNvSpPr>
            <a:spLocks noGrp="1"/>
          </p:cNvSpPr>
          <p:nvPr>
            <p:ph idx="1"/>
          </p:nvPr>
        </p:nvSpPr>
        <p:spPr/>
        <p:txBody>
          <a:bodyPr/>
          <a:lstStyle/>
          <a:p>
            <a:r>
              <a:rPr lang="en-GB" dirty="0">
                <a:hlinkClick r:id="rId2"/>
              </a:rPr>
              <a:t>https://</a:t>
            </a:r>
            <a:r>
              <a:rPr lang="en-GB" dirty="0" smtClean="0">
                <a:hlinkClick r:id="rId2"/>
              </a:rPr>
              <a:t>www.ted.com/talks/johanna_blakley_lessons_from_fashion_s_free_culture?language=en</a:t>
            </a:r>
            <a:r>
              <a:rPr lang="en-GB" dirty="0" smtClean="0"/>
              <a:t> </a:t>
            </a:r>
          </a:p>
          <a:p>
            <a:r>
              <a:rPr lang="en-GB" dirty="0" smtClean="0"/>
              <a:t>Protect rights to new designs, trademarks </a:t>
            </a:r>
            <a:r>
              <a:rPr lang="en-GB" dirty="0" err="1" smtClean="0"/>
              <a:t>etc</a:t>
            </a:r>
            <a:r>
              <a:rPr lang="en-GB" dirty="0" smtClean="0"/>
              <a:t> – exclusivity</a:t>
            </a:r>
          </a:p>
          <a:p>
            <a:r>
              <a:rPr lang="en-GB" dirty="0"/>
              <a:t>Prevent competition from copying</a:t>
            </a:r>
          </a:p>
          <a:p>
            <a:r>
              <a:rPr lang="en-GB" dirty="0" smtClean="0"/>
              <a:t>Customer dependence on a brand</a:t>
            </a:r>
          </a:p>
          <a:p>
            <a:r>
              <a:rPr lang="en-GB" dirty="0" smtClean="0"/>
              <a:t>Filing requirements for some intellectual property</a:t>
            </a:r>
          </a:p>
          <a:p>
            <a:r>
              <a:rPr lang="en-GB" dirty="0" smtClean="0"/>
              <a:t>Time and cost of legal enforcement</a:t>
            </a:r>
            <a:endParaRPr lang="en-GB" dirty="0"/>
          </a:p>
        </p:txBody>
      </p:sp>
    </p:spTree>
    <p:extLst>
      <p:ext uri="{BB962C8B-B14F-4D97-AF65-F5344CB8AC3E}">
        <p14:creationId xmlns:p14="http://schemas.microsoft.com/office/powerpoint/2010/main" val="8669804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B50FD9C82C27343B0FF0DDB522586CE" ma:contentTypeVersion="1" ma:contentTypeDescription="Create a new document." ma:contentTypeScope="" ma:versionID="8a41fbb90c1d8aef20dd7e9b54020906">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07297585-0710-4B05-A04E-C5855EF941AC}">
  <ds:schemaRefs>
    <ds:schemaRef ds:uri="http://schemas.microsoft.com/sharepoint/v3/contenttype/forms"/>
  </ds:schemaRefs>
</ds:datastoreItem>
</file>

<file path=customXml/itemProps2.xml><?xml version="1.0" encoding="utf-8"?>
<ds:datastoreItem xmlns:ds="http://schemas.openxmlformats.org/officeDocument/2006/customXml" ds:itemID="{CE465194-230B-4169-9DA9-F4DF86E98D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8F88E8A-6B7C-415F-8245-3761DBD97DCF}">
  <ds:schemaRefs>
    <ds:schemaRef ds:uri="http://schemas.openxmlformats.org/package/2006/metadata/core-properties"/>
    <ds:schemaRef ds:uri="http://purl.org/dc/elements/1.1/"/>
    <ds:schemaRef ds:uri="http://purl.org/dc/terms/"/>
    <ds:schemaRef ds:uri="http://purl.org/dc/dcmitype/"/>
    <ds:schemaRef ds:uri="http://schemas.microsoft.com/sharepoint/v3"/>
    <ds:schemaRef ds:uri="http://www.w3.org/XML/1998/namespace"/>
    <ds:schemaRef ds:uri="http://schemas.microsoft.com/office/2006/documentManagement/types"/>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326</TotalTime>
  <Words>816</Words>
  <Application>Microsoft Office PowerPoint</Application>
  <PresentationFormat>Widescreen</PresentationFormat>
  <Paragraphs>112</Paragraphs>
  <Slides>11</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Wingdings 2</vt:lpstr>
      <vt:lpstr>Flow</vt:lpstr>
      <vt:lpstr>Legal Factors Affecting Business</vt:lpstr>
      <vt:lpstr>Company law</vt:lpstr>
      <vt:lpstr>Company law</vt:lpstr>
      <vt:lpstr>Task – removal of a director by a shareholder</vt:lpstr>
      <vt:lpstr>Task – removal of a director by a shareholder</vt:lpstr>
      <vt:lpstr>Implications for businesses</vt:lpstr>
      <vt:lpstr>Intellectual property law</vt:lpstr>
      <vt:lpstr>PowerPoint Presentation</vt:lpstr>
      <vt:lpstr>Implications for businesses</vt:lpstr>
      <vt:lpstr>Just the tip...</vt:lpstr>
      <vt:lpstr>PowerPoint Presentation</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Factors Affecting Business</dc:title>
  <dc:creator>Emily Blake</dc:creator>
  <cp:lastModifiedBy>Emily Blake</cp:lastModifiedBy>
  <cp:revision>29</cp:revision>
  <dcterms:created xsi:type="dcterms:W3CDTF">2016-05-25T08:54:04Z</dcterms:created>
  <dcterms:modified xsi:type="dcterms:W3CDTF">2016-06-15T11:07:56Z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0x010100CB50FD9C82C27343B0FF0DDB522586CE</vt:lpwstr>
  </property>
</Properties>
</file>