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70" r:id="rId7"/>
    <p:sldId id="271" r:id="rId8"/>
    <p:sldId id="276" r:id="rId9"/>
    <p:sldId id="277" r:id="rId10"/>
    <p:sldId id="278" r:id="rId11"/>
    <p:sldId id="261" r:id="rId12"/>
    <p:sldId id="262" r:id="rId13"/>
    <p:sldId id="263" r:id="rId14"/>
    <p:sldId id="264" r:id="rId15"/>
    <p:sldId id="272" r:id="rId16"/>
    <p:sldId id="273" r:id="rId17"/>
    <p:sldId id="274" r:id="rId18"/>
    <p:sldId id="275" r:id="rId19"/>
    <p:sldId id="279" r:id="rId20"/>
    <p:sldId id="266" r:id="rId21"/>
    <p:sldId id="267" r:id="rId22"/>
    <p:sldId id="268" r:id="rId23"/>
    <p:sldId id="269" r:id="rId24"/>
    <p:sldId id="265" r:id="rId2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176" autoAdjust="0"/>
    <p:restoredTop sz="94660"/>
  </p:normalViewPr>
  <p:slideViewPr>
    <p:cSldViewPr snapToGrid="0">
      <p:cViewPr varScale="1">
        <p:scale>
          <a:sx n="58" d="100"/>
          <a:sy n="58" d="100"/>
        </p:scale>
        <p:origin x="51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BA103-ACDC-4DD8-AF70-87D659774AAD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93B62-CFF5-474F-84CD-E16A8CD13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143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BB16F-D480-4B80-85F0-2F269A928BF2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32144-3B01-4694-8FC5-1AF1C4721D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683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See hyperlink</a:t>
            </a:r>
            <a:r>
              <a:rPr lang="en-GB" baseline="0" dirty="0"/>
              <a:t> news story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92510-F690-458E-9284-3F777C33C03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012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Competition Commission:</a:t>
            </a:r>
            <a:r>
              <a:rPr lang="en-GB" baseline="0" dirty="0"/>
              <a:t> recommends whether a monopoly or a proposed merger is in the public interest.</a:t>
            </a:r>
          </a:p>
          <a:p>
            <a:r>
              <a:rPr lang="en-GB" baseline="0" dirty="0"/>
              <a:t>The Director of the CMA can fine companies for anti competitive behaviour – can be up to 10% of turnover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5D11-0A49-4ADF-B514-33F9E14F6786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866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5D11-0A49-4ADF-B514-33F9E14F6786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937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Blurred Lines similarity to Marvin Gaye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92510-F690-458E-9284-3F777C33C03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694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5D11-0A49-4ADF-B514-33F9E14F6786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07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Sports </a:t>
            </a:r>
            <a:r>
              <a:rPr lang="en-GB" dirty="0" err="1"/>
              <a:t>Direct's</a:t>
            </a:r>
            <a:r>
              <a:rPr lang="en-GB" dirty="0"/>
              <a:t> founder Mike Ashley has admitted workers at its Derbyshire warehouse were paid below the minimum wage and its policy of fining staff for being late was unacceptable. </a:t>
            </a:r>
          </a:p>
          <a:p>
            <a:r>
              <a:rPr lang="en-GB" dirty="0"/>
              <a:t>HMRC is investigating the firm over the minimum wage issue, Mr Ashley told MPs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92510-F690-458E-9284-3F777C33C03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192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Consumers (Consumer law)</a:t>
            </a:r>
          </a:p>
          <a:p>
            <a:r>
              <a:rPr lang="en-GB" dirty="0"/>
              <a:t>Employees (Employment law)</a:t>
            </a:r>
          </a:p>
          <a:p>
            <a:r>
              <a:rPr lang="en-GB" dirty="0"/>
              <a:t>Other Firms (Competition</a:t>
            </a:r>
            <a:r>
              <a:rPr lang="en-GB" baseline="0" dirty="0"/>
              <a:t> policy)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5D11-0A49-4ADF-B514-33F9E14F6786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298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johanna_blakley_lessons_from_fashion_s_free_culture?language=e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news/uk-scotland-36479939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technology-3603732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hyperlink" Target="http://www.bbc.co.uk/news/uk-34611857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world-3595422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582769"/>
            <a:ext cx="8915399" cy="2262781"/>
          </a:xfrm>
        </p:spPr>
        <p:txBody>
          <a:bodyPr/>
          <a:lstStyle/>
          <a:p>
            <a:r>
              <a:rPr lang="en-GB" dirty="0"/>
              <a:t>Legal Factors Re-cap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2" y="3322067"/>
            <a:ext cx="8915399" cy="1126283"/>
          </a:xfrm>
        </p:spPr>
        <p:txBody>
          <a:bodyPr>
            <a:noAutofit/>
          </a:bodyPr>
          <a:lstStyle/>
          <a:p>
            <a:r>
              <a:rPr lang="en-GB" sz="3200" b="1" i="1" dirty="0"/>
              <a:t>What do you remember?</a:t>
            </a:r>
          </a:p>
          <a:p>
            <a:r>
              <a:rPr lang="en-GB" sz="3200" dirty="0"/>
              <a:t>List the main laws that concern businesses.</a:t>
            </a:r>
          </a:p>
        </p:txBody>
      </p:sp>
    </p:spTree>
    <p:extLst>
      <p:ext uri="{BB962C8B-B14F-4D97-AF65-F5344CB8AC3E}">
        <p14:creationId xmlns:p14="http://schemas.microsoft.com/office/powerpoint/2010/main" val="48013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Implications for businesses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>
            <a:normAutofit/>
          </a:bodyPr>
          <a:lstStyle/>
          <a:p>
            <a:r>
              <a:rPr lang="en-GB" sz="2400" dirty="0">
                <a:hlinkClick r:id="rId2"/>
              </a:rPr>
              <a:t>https://www.ted.com/talks/johanna_blakley_lessons_from_fashion_s_free_culture?language=en</a:t>
            </a:r>
            <a:r>
              <a:rPr lang="en-GB" sz="2400" dirty="0"/>
              <a:t> </a:t>
            </a:r>
          </a:p>
          <a:p>
            <a:r>
              <a:rPr lang="en-GB" sz="2400" dirty="0"/>
              <a:t>Protect rights to new designs, trademarks </a:t>
            </a:r>
            <a:r>
              <a:rPr lang="en-GB" sz="2400" dirty="0" err="1"/>
              <a:t>etc</a:t>
            </a:r>
            <a:r>
              <a:rPr lang="en-GB" sz="2400" dirty="0"/>
              <a:t> – exclusivity</a:t>
            </a:r>
          </a:p>
          <a:p>
            <a:r>
              <a:rPr lang="en-GB" sz="2400" dirty="0"/>
              <a:t>Prevent competition from copying</a:t>
            </a:r>
          </a:p>
          <a:p>
            <a:r>
              <a:rPr lang="en-GB" sz="2400" dirty="0"/>
              <a:t>Customer dependence on a brand</a:t>
            </a:r>
          </a:p>
          <a:p>
            <a:r>
              <a:rPr lang="en-GB" sz="2400" dirty="0"/>
              <a:t>Filing requirements for some intellectual property</a:t>
            </a:r>
          </a:p>
          <a:p>
            <a:r>
              <a:rPr lang="en-GB" sz="2400" dirty="0"/>
              <a:t>Time and cost of legal enforcement</a:t>
            </a:r>
          </a:p>
        </p:txBody>
      </p:sp>
    </p:spTree>
    <p:extLst>
      <p:ext uri="{BB962C8B-B14F-4D97-AF65-F5344CB8AC3E}">
        <p14:creationId xmlns:p14="http://schemas.microsoft.com/office/powerpoint/2010/main" val="2305074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Employment</a:t>
            </a:r>
            <a:r>
              <a:rPr lang="en-GB" sz="4400" b="1" dirty="0"/>
              <a:t> </a:t>
            </a:r>
            <a:r>
              <a:rPr lang="en-GB" sz="4400" dirty="0"/>
              <a:t>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>
            <a:noAutofit/>
          </a:bodyPr>
          <a:lstStyle/>
          <a:p>
            <a:r>
              <a:rPr lang="en-GB" sz="2800" dirty="0"/>
              <a:t>These are designed to ensure that employees are protected at work, and that employers and employees are fairly dealt with.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Main Acts:</a:t>
            </a:r>
          </a:p>
          <a:p>
            <a:pPr lvl="1"/>
            <a:r>
              <a:rPr lang="en-GB" sz="1800" dirty="0"/>
              <a:t>The Equality Act </a:t>
            </a:r>
          </a:p>
          <a:p>
            <a:pPr lvl="1"/>
            <a:r>
              <a:rPr lang="en-GB" sz="1800" dirty="0"/>
              <a:t>The Employment Rights Act</a:t>
            </a:r>
          </a:p>
          <a:p>
            <a:pPr lvl="1"/>
            <a:r>
              <a:rPr lang="en-GB" sz="1800" dirty="0"/>
              <a:t>Minimum Wage</a:t>
            </a:r>
          </a:p>
          <a:p>
            <a:pPr lvl="1"/>
            <a:endParaRPr lang="en-GB" dirty="0"/>
          </a:p>
          <a:p>
            <a:r>
              <a:rPr lang="en-GB" sz="2800" dirty="0"/>
              <a:t>Employment Tribunals</a:t>
            </a:r>
          </a:p>
        </p:txBody>
      </p:sp>
    </p:spTree>
    <p:extLst>
      <p:ext uri="{BB962C8B-B14F-4D97-AF65-F5344CB8AC3E}">
        <p14:creationId xmlns:p14="http://schemas.microsoft.com/office/powerpoint/2010/main" val="1198230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Equality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34355"/>
            <a:ext cx="8915400" cy="3777622"/>
          </a:xfrm>
        </p:spPr>
        <p:txBody>
          <a:bodyPr>
            <a:noAutofit/>
          </a:bodyPr>
          <a:lstStyle/>
          <a:p>
            <a:r>
              <a:rPr lang="en-GB" sz="2400" dirty="0"/>
              <a:t>Protection from discrimination against anyone for any of the protected characteristics:</a:t>
            </a:r>
          </a:p>
          <a:p>
            <a:pPr lvl="1"/>
            <a:r>
              <a:rPr lang="en-GB" sz="2000" dirty="0"/>
              <a:t>Age</a:t>
            </a:r>
          </a:p>
          <a:p>
            <a:pPr lvl="1"/>
            <a:r>
              <a:rPr lang="en-GB" sz="2000" dirty="0"/>
              <a:t>Disability </a:t>
            </a:r>
          </a:p>
          <a:p>
            <a:pPr lvl="1"/>
            <a:r>
              <a:rPr lang="en-GB" sz="2000" dirty="0"/>
              <a:t>Gender Reassignment</a:t>
            </a:r>
          </a:p>
          <a:p>
            <a:pPr lvl="1"/>
            <a:r>
              <a:rPr lang="en-GB" sz="2000" dirty="0"/>
              <a:t>Marriage and Civil Partnership</a:t>
            </a:r>
          </a:p>
          <a:p>
            <a:pPr lvl="1"/>
            <a:r>
              <a:rPr lang="en-GB" sz="2000" dirty="0"/>
              <a:t>Pregnancy and Maternity</a:t>
            </a:r>
          </a:p>
          <a:p>
            <a:pPr lvl="1"/>
            <a:r>
              <a:rPr lang="en-GB" sz="2000" dirty="0"/>
              <a:t>Race</a:t>
            </a:r>
          </a:p>
          <a:p>
            <a:pPr lvl="1"/>
            <a:r>
              <a:rPr lang="en-GB" sz="2000" dirty="0"/>
              <a:t>Religion or belief</a:t>
            </a:r>
          </a:p>
          <a:p>
            <a:pPr lvl="1"/>
            <a:r>
              <a:rPr lang="en-GB" sz="2000" dirty="0"/>
              <a:t>Sex</a:t>
            </a:r>
          </a:p>
          <a:p>
            <a:pPr lvl="1"/>
            <a:r>
              <a:rPr lang="en-GB" sz="2000" dirty="0"/>
              <a:t>Sexual Orientation</a:t>
            </a:r>
          </a:p>
          <a:p>
            <a:endParaRPr lang="en-GB" sz="2400" dirty="0"/>
          </a:p>
        </p:txBody>
      </p:sp>
      <p:pic>
        <p:nvPicPr>
          <p:cNvPr id="4" name="Picture 4" descr="http://www.kosicorp.com/img/equal_opportun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12439" y="2859647"/>
            <a:ext cx="2920833" cy="35869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108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Employment Rights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811629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Give employees rights to:</a:t>
            </a:r>
          </a:p>
          <a:p>
            <a:r>
              <a:rPr lang="en-GB" sz="2000" dirty="0"/>
              <a:t>a written statement of employment, setting out the main terms of their employment for example who they are employed by, where and when they work, what they will be paid</a:t>
            </a:r>
          </a:p>
          <a:p>
            <a:r>
              <a:rPr lang="en-GB" sz="2000" dirty="0"/>
              <a:t>receiving pay including minimum wage, </a:t>
            </a:r>
          </a:p>
          <a:p>
            <a:r>
              <a:rPr lang="en-GB" sz="2000" dirty="0"/>
              <a:t>maternity/paternity leave and pay, </a:t>
            </a:r>
          </a:p>
          <a:p>
            <a:r>
              <a:rPr lang="en-GB" sz="2000" dirty="0"/>
              <a:t>flexible working, </a:t>
            </a:r>
          </a:p>
          <a:p>
            <a:r>
              <a:rPr lang="en-GB" sz="2000" dirty="0"/>
              <a:t>fair notice periods </a:t>
            </a:r>
          </a:p>
          <a:p>
            <a:r>
              <a:rPr lang="en-GB" sz="2000" dirty="0"/>
              <a:t>protection against unfair dismissal </a:t>
            </a:r>
          </a:p>
          <a:p>
            <a:r>
              <a:rPr lang="en-GB" sz="2000" dirty="0"/>
              <a:t>Redundancy rights, including payment</a:t>
            </a:r>
          </a:p>
          <a:p>
            <a:pPr marL="0" indent="0">
              <a:buNone/>
            </a:pPr>
            <a:r>
              <a:rPr lang="en-GB" sz="2000" dirty="0">
                <a:hlinkClick r:id="rId2"/>
              </a:rPr>
              <a:t>http://www.bbc.co.uk/news/uk-scotland-36479939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8222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Implications for businesses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>
            <a:normAutofit/>
          </a:bodyPr>
          <a:lstStyle/>
          <a:p>
            <a:r>
              <a:rPr lang="en-GB" sz="2800" dirty="0"/>
              <a:t>Increased motivation of staff</a:t>
            </a:r>
          </a:p>
          <a:p>
            <a:r>
              <a:rPr lang="en-GB" sz="2800" dirty="0"/>
              <a:t>Increased productivity of staff</a:t>
            </a:r>
          </a:p>
          <a:p>
            <a:r>
              <a:rPr lang="en-GB" sz="2800" dirty="0"/>
              <a:t>Burden on smaller businesses (complying with employee rights and admin)</a:t>
            </a:r>
          </a:p>
        </p:txBody>
      </p:sp>
    </p:spTree>
    <p:extLst>
      <p:ext uri="{BB962C8B-B14F-4D97-AF65-F5344CB8AC3E}">
        <p14:creationId xmlns:p14="http://schemas.microsoft.com/office/powerpoint/2010/main" val="2377344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Health and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8153" y="2004812"/>
            <a:ext cx="8915400" cy="3777622"/>
          </a:xfrm>
        </p:spPr>
        <p:txBody>
          <a:bodyPr>
            <a:normAutofit/>
          </a:bodyPr>
          <a:lstStyle/>
          <a:p>
            <a:r>
              <a:rPr lang="en-GB" sz="2800" dirty="0"/>
              <a:t>Aims to provide a safe working environment for employees and customers on the premises</a:t>
            </a:r>
          </a:p>
          <a:p>
            <a:endParaRPr lang="en-GB" sz="2800" dirty="0"/>
          </a:p>
          <a:p>
            <a:r>
              <a:rPr lang="en-GB" sz="2800" dirty="0"/>
              <a:t>Main Act:</a:t>
            </a:r>
          </a:p>
          <a:p>
            <a:pPr lvl="1"/>
            <a:r>
              <a:rPr lang="en-GB" sz="2400" dirty="0"/>
              <a:t>Health and Safety at Work Act 1974 – this controls things such as working hours, working practices, lifting and handling, use of computers and rights of pregnant workers.</a:t>
            </a:r>
          </a:p>
        </p:txBody>
      </p:sp>
    </p:spTree>
    <p:extLst>
      <p:ext uri="{BB962C8B-B14F-4D97-AF65-F5344CB8AC3E}">
        <p14:creationId xmlns:p14="http://schemas.microsoft.com/office/powerpoint/2010/main" val="2109176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Implications for businesses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760113"/>
            <a:ext cx="8915400" cy="3777622"/>
          </a:xfrm>
        </p:spPr>
        <p:txBody>
          <a:bodyPr>
            <a:normAutofit/>
          </a:bodyPr>
          <a:lstStyle/>
          <a:p>
            <a:endParaRPr lang="en-GB" sz="2800" dirty="0"/>
          </a:p>
          <a:p>
            <a:r>
              <a:rPr lang="en-GB" sz="2800" dirty="0"/>
              <a:t>Additional costs – advice and compliance</a:t>
            </a:r>
          </a:p>
          <a:p>
            <a:r>
              <a:rPr lang="en-GB" sz="2800" dirty="0"/>
              <a:t>Influence on firms reputation</a:t>
            </a:r>
          </a:p>
          <a:p>
            <a:r>
              <a:rPr lang="en-GB" sz="2800" dirty="0"/>
              <a:t>Influence on employees motivation – benefits them</a:t>
            </a:r>
          </a:p>
        </p:txBody>
      </p:sp>
    </p:spTree>
    <p:extLst>
      <p:ext uri="{BB962C8B-B14F-4D97-AF65-F5344CB8AC3E}">
        <p14:creationId xmlns:p14="http://schemas.microsoft.com/office/powerpoint/2010/main" val="21600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Protection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4" y="1756936"/>
            <a:ext cx="9294275" cy="43891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Aims to protect how and where information can be stored and used.  It says data must be: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Fairly and lawfully processed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Adequate, relevant and not excessive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Accurate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Not kept for longer than necessary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Processed in line with employees rights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Secure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Not transferred to other countries without adequate protection</a:t>
            </a:r>
          </a:p>
          <a:p>
            <a:pPr marL="880110" lvl="1" indent="-514350">
              <a:buFont typeface="+mj-lt"/>
              <a:buAutoNum type="arabicPeriod"/>
            </a:pPr>
            <a:endParaRPr lang="en-GB" sz="2000" dirty="0"/>
          </a:p>
          <a:p>
            <a:pPr marL="365760" lvl="1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76643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Implications for businesses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695718"/>
            <a:ext cx="8915400" cy="3777622"/>
          </a:xfrm>
        </p:spPr>
        <p:txBody>
          <a:bodyPr>
            <a:noAutofit/>
          </a:bodyPr>
          <a:lstStyle/>
          <a:p>
            <a:endParaRPr lang="en-GB" sz="2400" dirty="0"/>
          </a:p>
          <a:p>
            <a:r>
              <a:rPr lang="en-GB" sz="2400" dirty="0"/>
              <a:t>Risk of fines / imprisonment</a:t>
            </a:r>
          </a:p>
          <a:p>
            <a:r>
              <a:rPr lang="en-GB" sz="2400" dirty="0"/>
              <a:t>Employ ‘data protection officer’</a:t>
            </a:r>
          </a:p>
          <a:p>
            <a:r>
              <a:rPr lang="en-GB" sz="2400" dirty="0"/>
              <a:t>IT systems, continuously manage and update</a:t>
            </a:r>
          </a:p>
          <a:p>
            <a:r>
              <a:rPr lang="en-GB" sz="2400" dirty="0"/>
              <a:t>Clear communications with consumers and staff</a:t>
            </a:r>
          </a:p>
          <a:p>
            <a:r>
              <a:rPr lang="en-GB" sz="2400" dirty="0"/>
              <a:t>Internal compliance / legal advice</a:t>
            </a:r>
          </a:p>
          <a:p>
            <a:r>
              <a:rPr lang="en-GB" sz="2400" dirty="0"/>
              <a:t>Reputational risk</a:t>
            </a:r>
          </a:p>
          <a:p>
            <a:pPr marL="0" indent="0">
              <a:buNone/>
            </a:pPr>
            <a:r>
              <a:rPr lang="en-GB" sz="2000" dirty="0">
                <a:hlinkClick r:id="rId3"/>
              </a:rPr>
              <a:t>http://www.bbc.co.uk/news/technology-36037324</a:t>
            </a:r>
            <a:endParaRPr lang="en-GB" sz="2000" dirty="0"/>
          </a:p>
          <a:p>
            <a:pPr marL="0" indent="0">
              <a:buNone/>
            </a:pPr>
            <a:r>
              <a:rPr lang="en-GB" sz="2000" dirty="0">
                <a:hlinkClick r:id="rId4"/>
              </a:rPr>
              <a:t>http://www.bbc.co.uk/news/uk-34611857</a:t>
            </a:r>
            <a:r>
              <a:rPr lang="en-GB" sz="2000" dirty="0"/>
              <a:t>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531" y="4743289"/>
            <a:ext cx="2847089" cy="187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09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563880"/>
            <a:ext cx="10972800" cy="1143000"/>
          </a:xfrm>
        </p:spPr>
        <p:txBody>
          <a:bodyPr/>
          <a:lstStyle/>
          <a:p>
            <a:r>
              <a:rPr lang="en-GB" dirty="0"/>
              <a:t>Minimum Wage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06880"/>
            <a:ext cx="8915400" cy="3777622"/>
          </a:xfrm>
        </p:spPr>
        <p:txBody>
          <a:bodyPr>
            <a:normAutofit/>
          </a:bodyPr>
          <a:lstStyle/>
          <a:p>
            <a:r>
              <a:rPr lang="en-GB" sz="2400" dirty="0"/>
              <a:t>The National Minimum Wage is the minimum pay per hour almost all workers are entitled to. The National Living Wage is higher than the National Minimum Wage - workers get it if they’re over 25.</a:t>
            </a:r>
          </a:p>
          <a:p>
            <a:r>
              <a:rPr lang="en-GB" sz="2400" dirty="0"/>
              <a:t>It doesn’t matter how small an employer is, they still have to pay the correct minimum wage.</a:t>
            </a: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1602" y="4115672"/>
            <a:ext cx="4448175" cy="266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69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44203"/>
            <a:ext cx="8915400" cy="3777622"/>
          </a:xfrm>
        </p:spPr>
        <p:txBody>
          <a:bodyPr>
            <a:noAutofit/>
          </a:bodyPr>
          <a:lstStyle/>
          <a:p>
            <a:r>
              <a:rPr lang="en-GB" sz="2000" dirty="0"/>
              <a:t>Explain the main laws that concern businesses, including:</a:t>
            </a:r>
          </a:p>
          <a:p>
            <a:pPr lvl="1"/>
            <a:r>
              <a:rPr lang="en-GB" sz="1800" dirty="0"/>
              <a:t>Company law</a:t>
            </a:r>
          </a:p>
          <a:p>
            <a:pPr lvl="1"/>
            <a:r>
              <a:rPr lang="en-GB" sz="1800" dirty="0"/>
              <a:t>Employment and anti-discrimination law</a:t>
            </a:r>
          </a:p>
          <a:p>
            <a:pPr lvl="1"/>
            <a:r>
              <a:rPr lang="en-GB" sz="1800" dirty="0"/>
              <a:t>Consumer protection</a:t>
            </a:r>
          </a:p>
          <a:p>
            <a:pPr lvl="1"/>
            <a:r>
              <a:rPr lang="en-GB" sz="1800" dirty="0"/>
              <a:t>Competition policy</a:t>
            </a:r>
          </a:p>
          <a:p>
            <a:pPr lvl="1"/>
            <a:r>
              <a:rPr lang="en-GB" sz="1800" dirty="0"/>
              <a:t>Health and Safety legislation</a:t>
            </a:r>
          </a:p>
          <a:p>
            <a:pPr lvl="1"/>
            <a:r>
              <a:rPr lang="en-GB" sz="1800" dirty="0"/>
              <a:t>Data Protection</a:t>
            </a:r>
          </a:p>
          <a:p>
            <a:pPr lvl="1"/>
            <a:r>
              <a:rPr lang="en-GB" sz="1800" dirty="0"/>
              <a:t>Intellectual property</a:t>
            </a:r>
          </a:p>
          <a:p>
            <a:pPr lvl="1"/>
            <a:r>
              <a:rPr lang="en-GB" sz="1800" dirty="0"/>
              <a:t>Minimum wage (living wage)</a:t>
            </a:r>
          </a:p>
          <a:p>
            <a:pPr lvl="1"/>
            <a:endParaRPr lang="en-GB" sz="1800" dirty="0"/>
          </a:p>
          <a:p>
            <a:pPr marL="342900" lvl="1" indent="-342900"/>
            <a:r>
              <a:rPr lang="en-GB" sz="2000" dirty="0"/>
              <a:t>Evaluate the impact of legislation on businesses and their stakeholders</a:t>
            </a:r>
          </a:p>
        </p:txBody>
      </p:sp>
    </p:spTree>
    <p:extLst>
      <p:ext uri="{BB962C8B-B14F-4D97-AF65-F5344CB8AC3E}">
        <p14:creationId xmlns:p14="http://schemas.microsoft.com/office/powerpoint/2010/main" val="3756756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Consumer Laws: What it’s about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905000"/>
            <a:ext cx="8229600" cy="4389120"/>
          </a:xfrm>
        </p:spPr>
        <p:txBody>
          <a:bodyPr>
            <a:normAutofit/>
          </a:bodyPr>
          <a:lstStyle/>
          <a:p>
            <a:r>
              <a:rPr lang="en-GB" sz="2400" dirty="0"/>
              <a:t>This is about the government’s role in </a:t>
            </a:r>
            <a:r>
              <a:rPr lang="en-GB" sz="2400" b="1" dirty="0"/>
              <a:t>safeguarding the interests of various groups</a:t>
            </a:r>
            <a:r>
              <a:rPr lang="en-GB" sz="2400" dirty="0"/>
              <a:t> which might be exploited by firms in a free market.</a:t>
            </a:r>
          </a:p>
          <a:p>
            <a:endParaRPr lang="en-GB" sz="2400" dirty="0"/>
          </a:p>
          <a:p>
            <a:r>
              <a:rPr lang="en-GB" sz="2400" dirty="0"/>
              <a:t>Changes to the law can restrict business behaviour and increase costs, however, it can also create business opportunities.</a:t>
            </a:r>
          </a:p>
        </p:txBody>
      </p:sp>
    </p:spTree>
    <p:extLst>
      <p:ext uri="{BB962C8B-B14F-4D97-AF65-F5344CB8AC3E}">
        <p14:creationId xmlns:p14="http://schemas.microsoft.com/office/powerpoint/2010/main" val="4176222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Consumer 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9516" y="1389845"/>
            <a:ext cx="8915400" cy="3777622"/>
          </a:xfrm>
        </p:spPr>
        <p:txBody>
          <a:bodyPr>
            <a:noAutofit/>
          </a:bodyPr>
          <a:lstStyle/>
          <a:p>
            <a:r>
              <a:rPr lang="en-GB" sz="2800" dirty="0"/>
              <a:t>These are designed to protect the consumer from unscrupulous firms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Main laws:</a:t>
            </a:r>
          </a:p>
          <a:p>
            <a:pPr lvl="1"/>
            <a:r>
              <a:rPr lang="en-GB" sz="2000" dirty="0"/>
              <a:t>Consumer Rights Act (supersedes Sale of Goods Act)</a:t>
            </a:r>
          </a:p>
          <a:p>
            <a:pPr lvl="1"/>
            <a:r>
              <a:rPr lang="en-GB" sz="2000" dirty="0"/>
              <a:t>Consumer Protection from Unfair Trading Regulations </a:t>
            </a:r>
          </a:p>
          <a:p>
            <a:pPr lvl="1"/>
            <a:r>
              <a:rPr lang="en-GB" sz="2000" dirty="0"/>
              <a:t>Consumer Contracts Regulations (supersedes Distance Selling </a:t>
            </a:r>
            <a:r>
              <a:rPr lang="en-GB" sz="2000" dirty="0" err="1"/>
              <a:t>Regs</a:t>
            </a:r>
            <a:r>
              <a:rPr lang="en-GB" sz="2000" dirty="0"/>
              <a:t>)</a:t>
            </a:r>
          </a:p>
          <a:p>
            <a:pPr lvl="1"/>
            <a:r>
              <a:rPr lang="en-GB" sz="2000" dirty="0"/>
              <a:t>Weights and Measures Act</a:t>
            </a:r>
          </a:p>
          <a:p>
            <a:pPr lvl="1"/>
            <a:r>
              <a:rPr lang="en-GB" sz="2000" dirty="0"/>
              <a:t>Trade Descriptions Act</a:t>
            </a:r>
          </a:p>
          <a:p>
            <a:pPr lvl="1"/>
            <a:r>
              <a:rPr lang="en-GB" sz="2000" dirty="0"/>
              <a:t>Food Safety Act</a:t>
            </a:r>
          </a:p>
          <a:p>
            <a:pPr lvl="1"/>
            <a:r>
              <a:rPr lang="en-GB" sz="2000" dirty="0"/>
              <a:t>...to name a few</a:t>
            </a:r>
          </a:p>
        </p:txBody>
      </p:sp>
    </p:spTree>
    <p:extLst>
      <p:ext uri="{BB962C8B-B14F-4D97-AF65-F5344CB8AC3E}">
        <p14:creationId xmlns:p14="http://schemas.microsoft.com/office/powerpoint/2010/main" val="1957364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Consumer Rights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2243" y="1644203"/>
            <a:ext cx="8915400" cy="3777622"/>
          </a:xfrm>
        </p:spPr>
        <p:txBody>
          <a:bodyPr>
            <a:noAutofit/>
          </a:bodyPr>
          <a:lstStyle/>
          <a:p>
            <a:r>
              <a:rPr lang="en-GB" sz="2800" b="1" dirty="0"/>
              <a:t>Goods</a:t>
            </a:r>
            <a:r>
              <a:rPr lang="en-GB" sz="2800" dirty="0"/>
              <a:t>: all products must be of satisfactory quality, fit for purpose and as described. </a:t>
            </a:r>
          </a:p>
          <a:p>
            <a:pPr marL="0" indent="0">
              <a:buNone/>
            </a:pPr>
            <a:r>
              <a:rPr lang="en-GB" sz="2800" dirty="0"/>
              <a:t>If not, consumers have rights to reject / repairs / replacement </a:t>
            </a:r>
          </a:p>
          <a:p>
            <a:r>
              <a:rPr lang="en-GB" sz="2800" b="1" dirty="0"/>
              <a:t>Services</a:t>
            </a:r>
            <a:r>
              <a:rPr lang="en-GB" sz="2800" dirty="0"/>
              <a:t>: the service must be performed with reasonable care and skill, and any information said or written can be relied on by the consumer. </a:t>
            </a:r>
          </a:p>
          <a:p>
            <a:pPr marL="0" indent="0">
              <a:buNone/>
            </a:pPr>
            <a:r>
              <a:rPr lang="en-GB" sz="2800" dirty="0"/>
              <a:t>If not, the services must be re-done or the consumer can claim a price reduction.</a:t>
            </a:r>
          </a:p>
        </p:txBody>
      </p:sp>
    </p:spTree>
    <p:extLst>
      <p:ext uri="{BB962C8B-B14F-4D97-AF65-F5344CB8AC3E}">
        <p14:creationId xmlns:p14="http://schemas.microsoft.com/office/powerpoint/2010/main" val="32113714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Implications for businesses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98749"/>
            <a:ext cx="8915400" cy="3777622"/>
          </a:xfrm>
        </p:spPr>
        <p:txBody>
          <a:bodyPr>
            <a:noAutofit/>
          </a:bodyPr>
          <a:lstStyle/>
          <a:p>
            <a:r>
              <a:rPr lang="en-GB" sz="2400" dirty="0"/>
              <a:t>Improved quality</a:t>
            </a:r>
          </a:p>
          <a:p>
            <a:r>
              <a:rPr lang="en-GB" sz="2400" dirty="0"/>
              <a:t>Less waste</a:t>
            </a:r>
          </a:p>
          <a:p>
            <a:r>
              <a:rPr lang="en-GB" sz="2400" dirty="0"/>
              <a:t>Builds consumer relations and trust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/>
              <a:t>BUT</a:t>
            </a:r>
          </a:p>
          <a:p>
            <a:r>
              <a:rPr lang="en-GB" sz="2400" dirty="0"/>
              <a:t>Increased costs of production</a:t>
            </a:r>
          </a:p>
          <a:p>
            <a:r>
              <a:rPr lang="en-GB" sz="2400" dirty="0"/>
              <a:t>Increased time on legal scrutiny for compliance</a:t>
            </a:r>
          </a:p>
          <a:p>
            <a:r>
              <a:rPr lang="en-GB" sz="2400" dirty="0"/>
              <a:t>Risk of claims / contingency planning</a:t>
            </a:r>
          </a:p>
          <a:p>
            <a:r>
              <a:rPr lang="en-GB" sz="2400" dirty="0"/>
              <a:t>Impact on UK competitiveness</a:t>
            </a:r>
          </a:p>
        </p:txBody>
      </p:sp>
    </p:spTree>
    <p:extLst>
      <p:ext uri="{BB962C8B-B14F-4D97-AF65-F5344CB8AC3E}">
        <p14:creationId xmlns:p14="http://schemas.microsoft.com/office/powerpoint/2010/main" val="308494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22585"/>
            <a:ext cx="9215610" cy="4844118"/>
          </a:xfrm>
        </p:spPr>
        <p:txBody>
          <a:bodyPr>
            <a:normAutofit/>
          </a:bodyPr>
          <a:lstStyle/>
          <a:p>
            <a:r>
              <a:rPr lang="en-GB" sz="2400" dirty="0"/>
              <a:t>Use the exam board note, the lesson slides and the textbook to revise the topic and complete the recap workbook.</a:t>
            </a:r>
          </a:p>
          <a:p>
            <a:r>
              <a:rPr lang="en-GB" sz="2400" dirty="0"/>
              <a:t>For each law you should</a:t>
            </a:r>
          </a:p>
          <a:p>
            <a:pPr lvl="1"/>
            <a:r>
              <a:rPr lang="en-GB" sz="2200" dirty="0"/>
              <a:t>Describe the purpose of the law</a:t>
            </a:r>
          </a:p>
          <a:p>
            <a:pPr lvl="1"/>
            <a:r>
              <a:rPr lang="en-GB" sz="2200" dirty="0"/>
              <a:t>Explain the implications of each of the laws on businesses </a:t>
            </a:r>
            <a:r>
              <a:rPr lang="en-GB" dirty="0"/>
              <a:t>(consider SMEs and large organisation)</a:t>
            </a:r>
          </a:p>
          <a:p>
            <a:r>
              <a:rPr lang="en-GB" sz="2400" dirty="0"/>
              <a:t>Carry out research to create a small case study on a firm which has either been in breach of a law / regulation or has had to adapt its operations to better abide by a law / regulation.</a:t>
            </a:r>
          </a:p>
        </p:txBody>
      </p:sp>
    </p:spTree>
    <p:extLst>
      <p:ext uri="{BB962C8B-B14F-4D97-AF65-F5344CB8AC3E}">
        <p14:creationId xmlns:p14="http://schemas.microsoft.com/office/powerpoint/2010/main" val="365347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Company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1787" y="1631324"/>
            <a:ext cx="8915400" cy="3777622"/>
          </a:xfrm>
        </p:spPr>
        <p:txBody>
          <a:bodyPr>
            <a:normAutofit/>
          </a:bodyPr>
          <a:lstStyle/>
          <a:p>
            <a:r>
              <a:rPr lang="en-GB" sz="2400" dirty="0"/>
              <a:t>Companies are a separate legal entity to their owners. </a:t>
            </a:r>
          </a:p>
          <a:p>
            <a:r>
              <a:rPr lang="en-GB" sz="2400" dirty="0"/>
              <a:t>Company law gives:</a:t>
            </a:r>
          </a:p>
          <a:p>
            <a:pPr lvl="1"/>
            <a:r>
              <a:rPr lang="en-GB" sz="2000" dirty="0"/>
              <a:t>Clear rules and procedures for running a business</a:t>
            </a:r>
          </a:p>
          <a:p>
            <a:pPr lvl="1"/>
            <a:r>
              <a:rPr lang="en-GB" sz="2000" dirty="0"/>
              <a:t>Rights for shareholders</a:t>
            </a:r>
          </a:p>
          <a:p>
            <a:pPr lvl="1"/>
            <a:r>
              <a:rPr lang="en-GB" sz="2000" dirty="0"/>
              <a:t>Transparency and accountability of owners</a:t>
            </a:r>
          </a:p>
          <a:p>
            <a:pPr marL="457200" lvl="1" indent="0">
              <a:buNone/>
            </a:pPr>
            <a:endParaRPr lang="en-GB" sz="2000" dirty="0"/>
          </a:p>
          <a:p>
            <a:pPr marL="393192" lvl="1" indent="0">
              <a:buNone/>
            </a:pPr>
            <a:r>
              <a:rPr lang="en-GB" sz="2400" dirty="0">
                <a:hlinkClick r:id="rId3"/>
              </a:rPr>
              <a:t>http://www.bbc.co.uk/news/world-35954224</a:t>
            </a:r>
            <a:r>
              <a:rPr lang="en-GB" sz="2400" dirty="0"/>
              <a:t> </a:t>
            </a:r>
          </a:p>
          <a:p>
            <a:endParaRPr lang="en-GB" sz="2400" dirty="0"/>
          </a:p>
        </p:txBody>
      </p:sp>
      <p:pic>
        <p:nvPicPr>
          <p:cNvPr id="4" name="Picture 3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7487" y="5408946"/>
            <a:ext cx="2481330" cy="140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514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Company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2243" y="1566930"/>
            <a:ext cx="8915400" cy="3777622"/>
          </a:xfrm>
        </p:spPr>
        <p:txBody>
          <a:bodyPr>
            <a:noAutofit/>
          </a:bodyPr>
          <a:lstStyle/>
          <a:p>
            <a:r>
              <a:rPr lang="en-GB" sz="2400" dirty="0"/>
              <a:t>The Companies Act sets out rules on how companies (ltd and plc) are run. </a:t>
            </a:r>
          </a:p>
          <a:p>
            <a:r>
              <a:rPr lang="en-GB" sz="2400" dirty="0"/>
              <a:t>Companies must file at Companies House (public register):</a:t>
            </a:r>
          </a:p>
          <a:p>
            <a:pPr lvl="1"/>
            <a:r>
              <a:rPr lang="en-GB" sz="2400" dirty="0"/>
              <a:t>Memorandum of Association – name, address and purpose of company (at start)</a:t>
            </a:r>
          </a:p>
          <a:p>
            <a:pPr lvl="1"/>
            <a:r>
              <a:rPr lang="en-GB" sz="2400" dirty="0"/>
              <a:t>Articles of Association – internal rules and procedures e.g. board meetings, shareholder meetings (at start)</a:t>
            </a:r>
          </a:p>
          <a:p>
            <a:pPr lvl="1"/>
            <a:r>
              <a:rPr lang="en-GB" sz="2400" dirty="0"/>
              <a:t>Annual Report – names the directors and shareholders (every year)</a:t>
            </a:r>
          </a:p>
          <a:p>
            <a:pPr lvl="1"/>
            <a:r>
              <a:rPr lang="en-GB" sz="2400" dirty="0"/>
              <a:t>Annual Accounts – financial reporting – e.g. balance sheet and income statement (every year)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63470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Implications for businesses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Administration – formalities and forms, need to follow correct procedure</a:t>
            </a:r>
          </a:p>
          <a:p>
            <a:r>
              <a:rPr lang="en-GB" sz="2400" dirty="0"/>
              <a:t>Start up and ongoing filing - cost and time involved</a:t>
            </a:r>
          </a:p>
          <a:p>
            <a:r>
              <a:rPr lang="en-GB" sz="2400" dirty="0"/>
              <a:t>For </a:t>
            </a:r>
            <a:r>
              <a:rPr lang="en-GB" sz="2400" dirty="0" err="1"/>
              <a:t>plcs</a:t>
            </a:r>
            <a:r>
              <a:rPr lang="en-GB" sz="2400" dirty="0"/>
              <a:t> this means employing a company secretary to ensure compliance</a:t>
            </a:r>
          </a:p>
          <a:p>
            <a:r>
              <a:rPr lang="en-GB" sz="2400" dirty="0"/>
              <a:t>Transparency – filed documents are public</a:t>
            </a:r>
          </a:p>
          <a:p>
            <a:r>
              <a:rPr lang="en-GB" sz="2400" dirty="0"/>
              <a:t>If international – different laws will apply</a:t>
            </a:r>
          </a:p>
          <a:p>
            <a:r>
              <a:rPr lang="en-GB" sz="2400" dirty="0"/>
              <a:t>Risk management as limited liability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04913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Competition 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8001" y="1905000"/>
            <a:ext cx="8915400" cy="3777622"/>
          </a:xfrm>
        </p:spPr>
        <p:txBody>
          <a:bodyPr>
            <a:noAutofit/>
          </a:bodyPr>
          <a:lstStyle/>
          <a:p>
            <a:r>
              <a:rPr lang="en-GB" sz="2400" dirty="0"/>
              <a:t>This regulates the way in which firms compete in the market</a:t>
            </a:r>
          </a:p>
          <a:p>
            <a:r>
              <a:rPr lang="en-GB" sz="2400" dirty="0"/>
              <a:t>Rationale: to make sure consumers get a fair deal by making sure businesses in the market act fairly</a:t>
            </a:r>
          </a:p>
          <a:p>
            <a:endParaRPr lang="en-GB" sz="2400" dirty="0"/>
          </a:p>
          <a:p>
            <a:r>
              <a:rPr lang="en-GB" sz="2400" dirty="0"/>
              <a:t>Main laws</a:t>
            </a:r>
          </a:p>
          <a:p>
            <a:pPr lvl="1"/>
            <a:r>
              <a:rPr lang="en-GB" sz="2000" dirty="0"/>
              <a:t>Competition Act (unfair dealing)</a:t>
            </a:r>
          </a:p>
          <a:p>
            <a:pPr lvl="1"/>
            <a:r>
              <a:rPr lang="en-GB" sz="2000" dirty="0"/>
              <a:t>Enterprise Act (control of mergers and takeovers)</a:t>
            </a:r>
          </a:p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en-GB" sz="2000" dirty="0"/>
              <a:t>Enforced by: The Competition and Markets Authority (CMA)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29122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Implications for businesses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7471" y="1789091"/>
            <a:ext cx="8915400" cy="3777622"/>
          </a:xfrm>
        </p:spPr>
        <p:txBody>
          <a:bodyPr>
            <a:normAutofit/>
          </a:bodyPr>
          <a:lstStyle/>
          <a:p>
            <a:r>
              <a:rPr lang="en-GB" sz="2400" dirty="0"/>
              <a:t>Lower prices (benefits consumers)</a:t>
            </a:r>
          </a:p>
          <a:p>
            <a:r>
              <a:rPr lang="en-GB" sz="2400" dirty="0"/>
              <a:t>Lower profit margins</a:t>
            </a:r>
          </a:p>
          <a:p>
            <a:r>
              <a:rPr lang="en-GB" sz="2400" dirty="0"/>
              <a:t>‘Fair’ competition – risk of fines / imprisonment</a:t>
            </a:r>
          </a:p>
          <a:p>
            <a:r>
              <a:rPr lang="en-GB" sz="2400" dirty="0"/>
              <a:t>Market leaders especially need to take care</a:t>
            </a:r>
          </a:p>
          <a:p>
            <a:r>
              <a:rPr lang="en-GB" sz="2400" dirty="0"/>
              <a:t>Internal compliance / legal advice</a:t>
            </a:r>
          </a:p>
          <a:p>
            <a:r>
              <a:rPr lang="en-GB" sz="2400" dirty="0"/>
              <a:t>Benefits to small firms – levels the playing field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9931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Intellectual property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60113"/>
            <a:ext cx="8915400" cy="3777622"/>
          </a:xfrm>
        </p:spPr>
        <p:txBody>
          <a:bodyPr>
            <a:noAutofit/>
          </a:bodyPr>
          <a:lstStyle/>
          <a:p>
            <a:r>
              <a:rPr lang="en-GB" sz="2000" dirty="0"/>
              <a:t>Intellectual property law provides legal rights over inventions, designs, and artistic works (intangible assets) </a:t>
            </a:r>
          </a:p>
          <a:p>
            <a:r>
              <a:rPr lang="en-GB" sz="2000" dirty="0"/>
              <a:t>Having the right type of intellectual property protection helps you to The purpose of these laws is to give an incentive for people / businesses to develop creative works that benefit society, by ensuring they can profit from their works by stopping people stealing or copying:</a:t>
            </a:r>
          </a:p>
          <a:p>
            <a:r>
              <a:rPr lang="en-GB" sz="2000" dirty="0"/>
              <a:t>the names of products or brands</a:t>
            </a:r>
          </a:p>
          <a:p>
            <a:r>
              <a:rPr lang="en-GB" sz="2000" dirty="0"/>
              <a:t>inventions</a:t>
            </a:r>
          </a:p>
          <a:p>
            <a:r>
              <a:rPr lang="en-GB" sz="2000" dirty="0"/>
              <a:t>the design or look of products</a:t>
            </a:r>
          </a:p>
          <a:p>
            <a:r>
              <a:rPr lang="en-GB" sz="2000" dirty="0"/>
              <a:t>things they write, make or produce</a:t>
            </a:r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9805" y="5307853"/>
            <a:ext cx="2669684" cy="136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235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638" y="1184988"/>
            <a:ext cx="10972800" cy="5444490"/>
          </a:xfrm>
        </p:spPr>
        <p:txBody>
          <a:bodyPr/>
          <a:lstStyle/>
          <a:p>
            <a:pPr marL="0" indent="0">
              <a:buNone/>
            </a:pPr>
            <a:r>
              <a:rPr lang="en-GB" b="1" i="1" dirty="0"/>
              <a:t>Trademarks                                                     Copyright </a:t>
            </a:r>
          </a:p>
          <a:p>
            <a:endParaRPr lang="en-GB" b="1" i="1" dirty="0"/>
          </a:p>
          <a:p>
            <a:endParaRPr lang="en-GB" b="1" i="1" dirty="0"/>
          </a:p>
          <a:p>
            <a:endParaRPr lang="en-GB" b="1" i="1" dirty="0"/>
          </a:p>
          <a:p>
            <a:endParaRPr lang="en-GB" b="1" i="1" dirty="0"/>
          </a:p>
          <a:p>
            <a:endParaRPr lang="en-GB" b="1" i="1" dirty="0"/>
          </a:p>
          <a:p>
            <a:pPr marL="0" indent="0">
              <a:buNone/>
            </a:pPr>
            <a:r>
              <a:rPr lang="en-GB" b="1" i="1" dirty="0"/>
              <a:t>Patents (new inventions)                                  Design rights (the look of a design)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9356" y="4296727"/>
            <a:ext cx="2776537" cy="19028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" y="4296727"/>
            <a:ext cx="2251710" cy="22040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7636" y="5116986"/>
            <a:ext cx="1545194" cy="15124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88870" y="4431108"/>
            <a:ext cx="990600" cy="381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63058" y="880110"/>
            <a:ext cx="1900748" cy="14287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92830" y="4513790"/>
            <a:ext cx="2349461" cy="176992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4431" y="1940718"/>
            <a:ext cx="2206544" cy="114538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79470" y="2633838"/>
            <a:ext cx="2045029" cy="99056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99450" y="1107749"/>
            <a:ext cx="4852988" cy="72093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72220" y="1828688"/>
            <a:ext cx="2101766" cy="118128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02845" y="1828688"/>
            <a:ext cx="1817666" cy="136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39371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240</TotalTime>
  <Words>1368</Words>
  <Application>Microsoft Office PowerPoint</Application>
  <PresentationFormat>Widescreen</PresentationFormat>
  <Paragraphs>194</Paragraphs>
  <Slides>24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Century Gothic</vt:lpstr>
      <vt:lpstr>Wingdings 3</vt:lpstr>
      <vt:lpstr>Wisp</vt:lpstr>
      <vt:lpstr>Legal Factors Re-cap</vt:lpstr>
      <vt:lpstr>Learning Objectives</vt:lpstr>
      <vt:lpstr>Company law</vt:lpstr>
      <vt:lpstr>Company law</vt:lpstr>
      <vt:lpstr>Implications for businesses</vt:lpstr>
      <vt:lpstr>Competition laws</vt:lpstr>
      <vt:lpstr>Implications for businesses</vt:lpstr>
      <vt:lpstr>Intellectual property law</vt:lpstr>
      <vt:lpstr>PowerPoint Presentation</vt:lpstr>
      <vt:lpstr>Implications for businesses</vt:lpstr>
      <vt:lpstr>Employment laws</vt:lpstr>
      <vt:lpstr>Equality Act</vt:lpstr>
      <vt:lpstr>Employment Rights Act</vt:lpstr>
      <vt:lpstr>Implications for businesses</vt:lpstr>
      <vt:lpstr>Health and Safety</vt:lpstr>
      <vt:lpstr>Implications for businesses</vt:lpstr>
      <vt:lpstr>Data Protection Act</vt:lpstr>
      <vt:lpstr>Implications for businesses</vt:lpstr>
      <vt:lpstr>Minimum Wage</vt:lpstr>
      <vt:lpstr>Consumer Laws: What it’s about</vt:lpstr>
      <vt:lpstr>Consumer laws</vt:lpstr>
      <vt:lpstr>Consumer Rights Act</vt:lpstr>
      <vt:lpstr>Implications for businesses</vt:lpstr>
      <vt:lpstr>Activity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Factors Re-cap</dc:title>
  <dc:creator>Rebecca Crumpton</dc:creator>
  <cp:lastModifiedBy>Rebecca Crumpton</cp:lastModifiedBy>
  <cp:revision>12</cp:revision>
  <cp:lastPrinted>2017-02-02T15:36:30Z</cp:lastPrinted>
  <dcterms:created xsi:type="dcterms:W3CDTF">2017-02-02T14:53:05Z</dcterms:created>
  <dcterms:modified xsi:type="dcterms:W3CDTF">2021-03-01T10:22:10Z</dcterms:modified>
</cp:coreProperties>
</file>