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72" r:id="rId5"/>
    <p:sldId id="270" r:id="rId6"/>
    <p:sldId id="273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2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40" autoAdjust="0"/>
  </p:normalViewPr>
  <p:slideViewPr>
    <p:cSldViewPr>
      <p:cViewPr varScale="1">
        <p:scale>
          <a:sx n="86" d="100"/>
          <a:sy n="86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45492-657B-4CE3-97AD-3D638B60405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D8C24-AFA3-45DA-A3E1-C67F17907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Promote class discussion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8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Audit includes a check on emission levels,</a:t>
            </a:r>
            <a:r>
              <a:rPr lang="en-GB" baseline="0" dirty="0" smtClean="0"/>
              <a:t> wastage rates, pollution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4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</a:t>
            </a:r>
            <a:r>
              <a:rPr lang="en-GB" baseline="0" dirty="0" smtClean="0"/>
              <a:t> this point you could direct students to computers to read through the rest of the slides on pressure groups, watch videos then get straight </a:t>
            </a:r>
            <a:r>
              <a:rPr lang="en-GB" baseline="0" smtClean="0"/>
              <a:t>on with task.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7359B-077D-4547-AFC1-64C6DE0DCC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1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5C3A06-04C1-4840-866F-1042609A320C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youtube.com/watch?v=CM_HFLIsaK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youtube.com/watch?v=vHakVxxxU3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92696"/>
            <a:ext cx="7024744" cy="864096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800" i="1" dirty="0" smtClean="0"/>
              <a:t>Think – Pair – Share</a:t>
            </a:r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r>
              <a:rPr lang="en-GB" sz="2800" dirty="0" smtClean="0"/>
              <a:t>What can be done (and by whom) to try to control environmental damage caused by businesses?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992263"/>
            <a:ext cx="1756189" cy="131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Protective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930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Seeking to protect the interest of members: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AA</a:t>
            </a:r>
            <a:r>
              <a:rPr lang="en-GB" altLang="en-US" sz="2000" smtClean="0"/>
              <a:t> – Automobile Association – car owners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RICS </a:t>
            </a:r>
            <a:r>
              <a:rPr lang="en-GB" altLang="en-US" sz="2000" smtClean="0"/>
              <a:t>– Royal Institution of Chartered Surveyors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CBI</a:t>
            </a:r>
            <a:r>
              <a:rPr lang="en-GB" altLang="en-US" sz="2000" smtClean="0"/>
              <a:t> – (formerly known as the Confederation of British Industry) represents interest of business leaders and entrepreneurs</a:t>
            </a:r>
          </a:p>
        </p:txBody>
      </p:sp>
      <p:pic>
        <p:nvPicPr>
          <p:cNvPr id="7172" name="Picture 7" descr="http://www.sxc.hu/pic/2/m/s/so/sokalo/266218_275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3810000" cy="283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38862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The AA may contribute to the debate on road maintenance and road construction to represent the views of motorists.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Oscar Falcon Lara,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3071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Promotional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275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Seeking to promote issues of interest to its members and supporters in relation to the particular topic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Greenpeace</a:t>
            </a:r>
            <a:r>
              <a:rPr lang="en-GB" altLang="en-US" sz="2400" smtClean="0"/>
              <a:t> – seeks to promote environmental issues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Football Supporters' Federation</a:t>
            </a:r>
            <a:r>
              <a:rPr lang="en-GB" altLang="en-US" sz="2400" smtClean="0"/>
              <a:t> – promoting issues relating to football supporters – crowd control, ticketing, stadium access, safety, etc.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Voluntary Euthanasia Society</a:t>
            </a:r>
            <a:r>
              <a:rPr lang="en-GB" altLang="en-US" sz="2400" smtClean="0"/>
              <a:t> – promoting the rights of individuals to end their lives</a:t>
            </a:r>
          </a:p>
        </p:txBody>
      </p:sp>
    </p:spTree>
    <p:extLst>
      <p:ext uri="{BB962C8B-B14F-4D97-AF65-F5344CB8AC3E}">
        <p14:creationId xmlns:p14="http://schemas.microsoft.com/office/powerpoint/2010/main" val="4202980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Action</a:t>
            </a:r>
          </a:p>
        </p:txBody>
      </p:sp>
      <p:pic>
        <p:nvPicPr>
          <p:cNvPr id="9219" name="Picture 6" descr="C:\Documents and Settings\cmfkw\Desktop\ppt\p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9" y="2132856"/>
            <a:ext cx="7665082" cy="337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41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8662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Direct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67030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Illegal Direct Action</a:t>
            </a:r>
          </a:p>
          <a:p>
            <a:pPr eaLnBrk="1" hangingPunct="1"/>
            <a:r>
              <a:rPr lang="en-GB" altLang="en-US" sz="2400" smtClean="0"/>
              <a:t>Lobbying</a:t>
            </a:r>
          </a:p>
          <a:p>
            <a:pPr eaLnBrk="1" hangingPunct="1"/>
            <a:r>
              <a:rPr lang="en-GB" altLang="en-US" sz="2400" smtClean="0"/>
              <a:t>Protest</a:t>
            </a:r>
          </a:p>
          <a:p>
            <a:pPr eaLnBrk="1" hangingPunct="1"/>
            <a:r>
              <a:rPr lang="en-GB" altLang="en-US" sz="2400" smtClean="0"/>
              <a:t>Boycotts</a:t>
            </a:r>
          </a:p>
          <a:p>
            <a:pPr eaLnBrk="1" hangingPunct="1"/>
            <a:r>
              <a:rPr lang="en-GB" altLang="en-US" sz="2400" smtClean="0"/>
              <a:t>Civil disobedience – e.g. causing obstruction – sit ins, lie downs, making noises, etc.</a:t>
            </a:r>
          </a:p>
        </p:txBody>
      </p:sp>
      <p:pic>
        <p:nvPicPr>
          <p:cNvPr id="10244" name="Picture 7" descr="http://www.sxc.hu/pic/1/m/t/th/theliberat/225674_281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600200"/>
            <a:ext cx="257175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39552" y="5445224"/>
            <a:ext cx="441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from the group, Protestors for the Ethical treatment of Animals (PETA) demonstrate their objections to the fur trade.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Robert </a:t>
            </a:r>
            <a:r>
              <a:rPr lang="en-GB" altLang="en-US" sz="1200" dirty="0" err="1">
                <a:latin typeface="Verdana" panose="020B0604030504040204" pitchFamily="34" charset="0"/>
              </a:rPr>
              <a:t>Bredvad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389134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Illegal Direct 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870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Terrorism – intimidation of workers or owners/management of a business, for example </a:t>
            </a:r>
          </a:p>
          <a:p>
            <a:pPr eaLnBrk="1" hangingPunct="1"/>
            <a:r>
              <a:rPr lang="en-GB" altLang="en-US" sz="2000" smtClean="0"/>
              <a:t>Violence – bombings, shootings, threats, attacks</a:t>
            </a:r>
          </a:p>
          <a:p>
            <a:pPr eaLnBrk="1" hangingPunct="1"/>
            <a:r>
              <a:rPr lang="en-GB" altLang="en-US" sz="2000" smtClean="0"/>
              <a:t>Criminal damage – damage to property, releasing animals into the wild – Animal Liberation Front</a:t>
            </a:r>
          </a:p>
        </p:txBody>
      </p:sp>
      <p:pic>
        <p:nvPicPr>
          <p:cNvPr id="11268" name="Picture 7" descr="http://www.sxc.hu/pic/1/m/w/wi/wignstar/69466_593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26289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628246" y="5585793"/>
            <a:ext cx="4038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Criminal damage can be one way in which pressure groups make their views known but is illegal.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Image copyright: Ricardo Silva,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94739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293" y="744376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Lobbying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103688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 smtClean="0"/>
              <a:t>Parliament – seeking interviews and discussions with ministers in parliament to secure their support</a:t>
            </a:r>
          </a:p>
          <a:p>
            <a:pPr eaLnBrk="1" hangingPunct="1"/>
            <a:r>
              <a:rPr lang="en-GB" altLang="en-US" sz="1800" smtClean="0"/>
              <a:t>Companies – making contact with companies to make them aware of concerns, e.g. at Board level</a:t>
            </a:r>
          </a:p>
          <a:p>
            <a:pPr eaLnBrk="1" hangingPunct="1"/>
            <a:r>
              <a:rPr lang="en-GB" altLang="en-US" sz="1800" smtClean="0"/>
              <a:t>Local Government – contacting local councillors</a:t>
            </a:r>
          </a:p>
          <a:p>
            <a:pPr eaLnBrk="1" hangingPunct="1"/>
            <a:r>
              <a:rPr lang="en-GB" altLang="en-US" sz="1800" smtClean="0"/>
              <a:t>Legal system – contacting judges, legal representatives, etc.</a:t>
            </a:r>
          </a:p>
        </p:txBody>
      </p:sp>
      <p:pic>
        <p:nvPicPr>
          <p:cNvPr id="12292" name="Picture 5" descr="http://www.sxc.hu/pic/1/m/c/ch/chelle2008/6686_411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86719"/>
            <a:ext cx="4114800" cy="332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20245" y="5349081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against the IMF and the World Bank inflate a giant pig to represent corporate gluttony in Washington DC, USA.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Michelle </a:t>
            </a:r>
            <a:r>
              <a:rPr lang="en-GB" altLang="en-US" sz="1200" dirty="0" err="1">
                <a:latin typeface="Verdana" panose="020B0604030504040204" pitchFamily="34" charset="0"/>
              </a:rPr>
              <a:t>Kwajafa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522581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0728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Indirect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81200"/>
            <a:ext cx="7558087" cy="1771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Publicity </a:t>
            </a:r>
          </a:p>
          <a:p>
            <a:pPr eaLnBrk="1" hangingPunct="1"/>
            <a:r>
              <a:rPr lang="en-GB" altLang="en-US" sz="2400" smtClean="0"/>
              <a:t>Leaflets/adverts</a:t>
            </a:r>
          </a:p>
          <a:p>
            <a:pPr eaLnBrk="1" hangingPunct="1"/>
            <a:r>
              <a:rPr lang="en-GB" altLang="en-US" sz="2400" smtClean="0"/>
              <a:t>Petitions</a:t>
            </a:r>
          </a:p>
          <a:p>
            <a:pPr eaLnBrk="1" hangingPunct="1"/>
            <a:r>
              <a:rPr lang="en-GB" altLang="en-US" sz="2400" smtClean="0"/>
              <a:t>Providing research</a:t>
            </a:r>
          </a:p>
        </p:txBody>
      </p:sp>
    </p:spTree>
    <p:extLst>
      <p:ext uri="{BB962C8B-B14F-4D97-AF65-F5344CB8AC3E}">
        <p14:creationId xmlns:p14="http://schemas.microsoft.com/office/powerpoint/2010/main" val="79891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51811"/>
            <a:ext cx="3672408" cy="2056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410" y="3852264"/>
            <a:ext cx="780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Greenpeace campaign against Shell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8085" y="1613372"/>
            <a:ext cx="3744416" cy="213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Influence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Success determined by the extent to which the group can capture the popular imagination and keep the issue alive while it is still relevant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Contacts with media, politicians, etc. are crucial to get the issue into the public domain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Reputation of the group as reliable and having integrity may be important in its success but the reputation could be a bad one, e.g. Animal Liberation Front</a:t>
            </a:r>
          </a:p>
        </p:txBody>
      </p:sp>
    </p:spTree>
    <p:extLst>
      <p:ext uri="{BB962C8B-B14F-4D97-AF65-F5344CB8AC3E}">
        <p14:creationId xmlns:p14="http://schemas.microsoft.com/office/powerpoint/2010/main" val="68196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Effects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642003" cy="4104456"/>
          </a:xfrm>
        </p:spPr>
        <p:txBody>
          <a:bodyPr/>
          <a:lstStyle/>
          <a:p>
            <a:pPr marL="68580" indent="0" eaLnBrk="1" hangingPunct="1">
              <a:lnSpc>
                <a:spcPct val="90000"/>
              </a:lnSpc>
              <a:buNone/>
            </a:pPr>
            <a:r>
              <a:rPr lang="en-GB" altLang="en-US" dirty="0" smtClean="0"/>
              <a:t>Successful campaigns can lead to legal and ethical changes in business practice e.g.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increasing practice of environmental audits by businesses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movement to the use of synthetic fur in the fashion industry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compulsory use of seat belts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decrease in the use of CFCs </a:t>
            </a:r>
          </a:p>
        </p:txBody>
      </p:sp>
    </p:spTree>
    <p:extLst>
      <p:ext uri="{BB962C8B-B14F-4D97-AF65-F5344CB8AC3E}">
        <p14:creationId xmlns:p14="http://schemas.microsoft.com/office/powerpoint/2010/main" val="245061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938" y="332656"/>
            <a:ext cx="7024744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38" y="1700808"/>
            <a:ext cx="6777317" cy="3508977"/>
          </a:xfrm>
        </p:spPr>
        <p:txBody>
          <a:bodyPr/>
          <a:lstStyle/>
          <a:p>
            <a:r>
              <a:rPr lang="en-GB" dirty="0" smtClean="0"/>
              <a:t>Explain how potential environmental costs can be controlled by government intervention, the influence of pressure groups and education</a:t>
            </a:r>
          </a:p>
          <a:p>
            <a:endParaRPr lang="en-GB" dirty="0"/>
          </a:p>
          <a:p>
            <a:r>
              <a:rPr lang="en-GB" dirty="0"/>
              <a:t>Explain how businesses can respond to environmental issues.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9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96065" y="620688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Response of 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778" y="2060848"/>
            <a:ext cx="7324630" cy="3816424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</a:pPr>
            <a:r>
              <a:rPr lang="en-GB" altLang="en-US" dirty="0" smtClean="0"/>
              <a:t>Business might:</a:t>
            </a:r>
          </a:p>
          <a:p>
            <a:pPr eaLnBrk="1" hangingPunct="1"/>
            <a:r>
              <a:rPr lang="en-GB" altLang="en-US" dirty="0" smtClean="0"/>
              <a:t>Accept the arguments and change its practice</a:t>
            </a:r>
          </a:p>
          <a:p>
            <a:pPr eaLnBrk="1" hangingPunct="1"/>
            <a:r>
              <a:rPr lang="en-GB" altLang="en-US" dirty="0" smtClean="0"/>
              <a:t>Present its own arguments on the issue</a:t>
            </a:r>
          </a:p>
          <a:p>
            <a:pPr eaLnBrk="1" hangingPunct="1"/>
            <a:r>
              <a:rPr lang="en-GB" altLang="en-US" dirty="0" smtClean="0"/>
              <a:t>Take legal redress</a:t>
            </a:r>
          </a:p>
          <a:p>
            <a:pPr eaLnBrk="1" hangingPunct="1"/>
            <a:r>
              <a:rPr lang="en-GB" altLang="en-US" dirty="0" smtClean="0"/>
              <a:t>Seek to publicise its image and what it is doing to counter the damage pressure groups could cause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82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Government intervention:</a:t>
            </a:r>
          </a:p>
          <a:p>
            <a:pPr lvl="1"/>
            <a:r>
              <a:rPr lang="en-GB" dirty="0" smtClean="0"/>
              <a:t>Legislation </a:t>
            </a:r>
            <a:r>
              <a:rPr lang="en-GB" sz="1800" dirty="0" smtClean="0"/>
              <a:t>(e.g. mandatory carbon emissions reporting)</a:t>
            </a:r>
            <a:endParaRPr lang="en-GB" dirty="0" smtClean="0"/>
          </a:p>
          <a:p>
            <a:pPr lvl="1"/>
            <a:r>
              <a:rPr lang="en-GB" dirty="0" smtClean="0"/>
              <a:t>Taxation</a:t>
            </a:r>
          </a:p>
          <a:p>
            <a:pPr lvl="1"/>
            <a:r>
              <a:rPr lang="en-GB" dirty="0" smtClean="0"/>
              <a:t>Subsidies </a:t>
            </a:r>
            <a:r>
              <a:rPr lang="en-GB" sz="1800" dirty="0"/>
              <a:t>(e.g. Green Deal)</a:t>
            </a:r>
          </a:p>
          <a:p>
            <a:pPr lvl="1"/>
            <a:r>
              <a:rPr lang="en-GB" dirty="0" smtClean="0"/>
              <a:t>Road charges</a:t>
            </a:r>
          </a:p>
          <a:p>
            <a:pPr lvl="1"/>
            <a:r>
              <a:rPr lang="en-GB" dirty="0" smtClean="0"/>
              <a:t>Park and ride schemes</a:t>
            </a:r>
          </a:p>
          <a:p>
            <a:pPr lvl="1"/>
            <a:r>
              <a:rPr lang="en-GB" dirty="0" smtClean="0"/>
              <a:t>Environmental audit</a:t>
            </a:r>
          </a:p>
          <a:p>
            <a:pPr marL="365760" lvl="1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799" y="4701771"/>
            <a:ext cx="2193394" cy="1457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955" y="3717032"/>
            <a:ext cx="1378477" cy="13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an environmental audit and why have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128792" cy="4032448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An independent check on the firm’s impact on the environment. Measures of performance of a business against environmental criteria, such as levels of CO2 emissions.</a:t>
            </a:r>
          </a:p>
          <a:p>
            <a:endParaRPr lang="en-GB" sz="2000" dirty="0"/>
          </a:p>
          <a:p>
            <a:r>
              <a:rPr lang="en-GB" sz="2000" dirty="0" smtClean="0"/>
              <a:t>Good for PR</a:t>
            </a:r>
          </a:p>
          <a:p>
            <a:r>
              <a:rPr lang="en-GB" sz="2000" dirty="0" smtClean="0"/>
              <a:t>Can be used in marketing – may  attract customers and generate brand loyalty</a:t>
            </a:r>
          </a:p>
          <a:p>
            <a:r>
              <a:rPr lang="en-GB" sz="2000" dirty="0" smtClean="0"/>
              <a:t>Prepare for changes to legislation</a:t>
            </a:r>
          </a:p>
          <a:p>
            <a:r>
              <a:rPr lang="en-GB" sz="2000" dirty="0" smtClean="0"/>
              <a:t>May save money</a:t>
            </a:r>
          </a:p>
          <a:p>
            <a:r>
              <a:rPr lang="en-GB" sz="2000" dirty="0" smtClean="0"/>
              <a:t>May attract and keep staff</a:t>
            </a:r>
          </a:p>
          <a:p>
            <a:r>
              <a:rPr lang="en-GB" sz="2000" dirty="0" smtClean="0"/>
              <a:t>Owners’/managers’ views and values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100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>
                <a:solidFill>
                  <a:schemeClr val="accent1"/>
                </a:solidFill>
              </a:rPr>
              <a:t>Education</a:t>
            </a:r>
            <a:r>
              <a:rPr lang="en-GB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GB" dirty="0"/>
              <a:t>Government and other agencies, such as charities could try to influence consumers and producers through educational and promotional campaigns.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5" y="4193573"/>
            <a:ext cx="1912615" cy="116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905" y="4284072"/>
            <a:ext cx="1442599" cy="1118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249" y="5587483"/>
            <a:ext cx="16383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97" y="4421626"/>
            <a:ext cx="2381250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402086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Pressure groups:</a:t>
            </a:r>
          </a:p>
          <a:p>
            <a:r>
              <a:rPr lang="en-GB" sz="2200" dirty="0"/>
              <a:t>A pressure group is an organised group that seeks to influence government (public) policy or protect or advance a particular cause or interest. </a:t>
            </a:r>
            <a:endParaRPr lang="en-GB" sz="2200" dirty="0" smtClean="0"/>
          </a:p>
          <a:p>
            <a:pPr marL="68580" indent="0">
              <a:buNone/>
            </a:pPr>
            <a:endParaRPr lang="en-GB" sz="2200" dirty="0" smtClean="0"/>
          </a:p>
          <a:p>
            <a:r>
              <a:rPr lang="en-GB" sz="2200" dirty="0" smtClean="0"/>
              <a:t>Groups </a:t>
            </a:r>
            <a:r>
              <a:rPr lang="en-GB" sz="2200" dirty="0"/>
              <a:t>may promote a specific issue and raise it up the political agenda or they may have more general political and ideological objectives in mind when they campaign.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pressure groups</a:t>
            </a:r>
          </a:p>
        </p:txBody>
      </p:sp>
      <p:pic>
        <p:nvPicPr>
          <p:cNvPr id="4099" name="Picture 5" descr="C:\Documents and Settings\cmfkw\Desktop\ppt\p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1658938"/>
            <a:ext cx="67135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3600" dirty="0"/>
              <a:t>Single Cause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378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 b="1" dirty="0" smtClean="0">
                <a:solidFill>
                  <a:schemeClr val="accent2"/>
                </a:solidFill>
              </a:rPr>
              <a:t>Focus on a particular issue:</a:t>
            </a:r>
          </a:p>
          <a:p>
            <a:pPr eaLnBrk="1" hangingPunct="1"/>
            <a:r>
              <a:rPr lang="en-GB" altLang="en-US" sz="1800" dirty="0" smtClean="0"/>
              <a:t>Action on Smoking and Health (ASH) – attempt to reduce smoking and encourage a whole society response against smoking</a:t>
            </a:r>
          </a:p>
          <a:p>
            <a:pPr eaLnBrk="1" hangingPunct="1"/>
            <a:r>
              <a:rPr lang="en-GB" altLang="en-US" sz="1800" dirty="0" smtClean="0"/>
              <a:t>RSPB – Seeking to promote welfare, care and protection of birds</a:t>
            </a:r>
          </a:p>
          <a:p>
            <a:pPr eaLnBrk="1" hangingPunct="1"/>
            <a:r>
              <a:rPr lang="en-GB" altLang="en-US" sz="1800" dirty="0" smtClean="0"/>
              <a:t>London Cycling Campaign – seeking to promote use of cycles in London and the provision of safe cycle lanes and routes</a:t>
            </a:r>
          </a:p>
        </p:txBody>
      </p:sp>
      <p:pic>
        <p:nvPicPr>
          <p:cNvPr id="5124" name="Picture 7" descr="http://www.sxc.hu/pic/1/m/p/pn/pnijhuis/169355_716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057400"/>
            <a:ext cx="3810000" cy="2528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33400" y="4876800"/>
            <a:ext cx="3733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Single cause pressure groups focus their attention on specific issues such as the improvement of facilities for cyclists.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Patrick Nijhuis,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14311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Multi-Cause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258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Focus attention on a wider range of issues often under a generalised heading – e.g. the environment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Trade Unions</a:t>
            </a:r>
            <a:r>
              <a:rPr lang="en-GB" altLang="en-US" sz="2000" smtClean="0"/>
              <a:t> – seek to influence policy in relation to workers – pensions, insurance, salary, maternity, equal opportunities, discrimination, etc.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Friends of the Earth</a:t>
            </a:r>
            <a:r>
              <a:rPr lang="en-GB" altLang="en-US" sz="2000" smtClean="0"/>
              <a:t> – seek to influence decision making on wide range of environmental issues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RAC </a:t>
            </a:r>
            <a:r>
              <a:rPr lang="en-GB" altLang="en-US" sz="2000" smtClean="0"/>
              <a:t>– seek to influence policy in relation to motor transport – petrol taxes, road use, congestion charging, car safety, car insurance, repair and maintenance, fuel efficiency, purchase and sale, etc.</a:t>
            </a:r>
          </a:p>
        </p:txBody>
      </p:sp>
    </p:spTree>
    <p:extLst>
      <p:ext uri="{BB962C8B-B14F-4D97-AF65-F5344CB8AC3E}">
        <p14:creationId xmlns:p14="http://schemas.microsoft.com/office/powerpoint/2010/main" val="27225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50B47F-BB7C-4116-8E38-2A6CEFA787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A62FBC-1DB2-42AC-854C-8218A153803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8F83E7-C46B-450A-AB28-38E6DEC3E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957</TotalTime>
  <Words>1009</Words>
  <Application>Microsoft Office PowerPoint</Application>
  <PresentationFormat>On-screen Show (4:3)</PresentationFormat>
  <Paragraphs>112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Gothic</vt:lpstr>
      <vt:lpstr>Times New Roman</vt:lpstr>
      <vt:lpstr>Verdana</vt:lpstr>
      <vt:lpstr>Wingdings 2</vt:lpstr>
      <vt:lpstr>Austin</vt:lpstr>
      <vt:lpstr>Starter</vt:lpstr>
      <vt:lpstr>Learning Objectives</vt:lpstr>
      <vt:lpstr>Controlling environmental costs</vt:lpstr>
      <vt:lpstr>What is an environmental audit and why have it?</vt:lpstr>
      <vt:lpstr>Controlling environmental costs</vt:lpstr>
      <vt:lpstr>Controlling environmental costs</vt:lpstr>
      <vt:lpstr>Types of pressure groups</vt:lpstr>
      <vt:lpstr>Single Cause</vt:lpstr>
      <vt:lpstr>Multi-Cause</vt:lpstr>
      <vt:lpstr>Protective</vt:lpstr>
      <vt:lpstr>Promotional</vt:lpstr>
      <vt:lpstr>Types of Action</vt:lpstr>
      <vt:lpstr>Direct</vt:lpstr>
      <vt:lpstr>Illegal Direct Action</vt:lpstr>
      <vt:lpstr>Lobbying</vt:lpstr>
      <vt:lpstr>Indirect</vt:lpstr>
      <vt:lpstr>Examples</vt:lpstr>
      <vt:lpstr>Influence</vt:lpstr>
      <vt:lpstr>Effects</vt:lpstr>
      <vt:lpstr>Response of Business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Crumpton</dc:creator>
  <cp:lastModifiedBy>Rebecca Crumpton</cp:lastModifiedBy>
  <cp:revision>44</cp:revision>
  <dcterms:created xsi:type="dcterms:W3CDTF">2015-06-16T14:42:13Z</dcterms:created>
  <dcterms:modified xsi:type="dcterms:W3CDTF">2016-06-20T14:29:13Z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