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handoutMasterIdLst>
    <p:handoutMasterId r:id="rId12"/>
  </p:handoutMasterIdLst>
  <p:sldIdLst>
    <p:sldId id="256" r:id="rId2"/>
    <p:sldId id="257" r:id="rId3"/>
    <p:sldId id="264" r:id="rId4"/>
    <p:sldId id="267" r:id="rId5"/>
    <p:sldId id="268" r:id="rId6"/>
    <p:sldId id="269" r:id="rId7"/>
    <p:sldId id="273" r:id="rId8"/>
    <p:sldId id="274" r:id="rId9"/>
    <p:sldId id="275" r:id="rId1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9265" autoAdjust="0"/>
  </p:normalViewPr>
  <p:slideViewPr>
    <p:cSldViewPr snapToGrid="0">
      <p:cViewPr varScale="1">
        <p:scale>
          <a:sx n="88" d="100"/>
          <a:sy n="88" d="100"/>
        </p:scale>
        <p:origin x="133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323983F-1E9F-40A0-8A4F-E1ECD3C79F66}" type="datetimeFigureOut">
              <a:rPr lang="en-GB" smtClean="0"/>
              <a:t>10/03/2021</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8803066-FEA9-4F8B-B15F-5AD52BFF236A}" type="slidenum">
              <a:rPr lang="en-GB" smtClean="0"/>
              <a:t>‹#›</a:t>
            </a:fld>
            <a:endParaRPr lang="en-GB"/>
          </a:p>
        </p:txBody>
      </p:sp>
    </p:spTree>
    <p:extLst>
      <p:ext uri="{BB962C8B-B14F-4D97-AF65-F5344CB8AC3E}">
        <p14:creationId xmlns:p14="http://schemas.microsoft.com/office/powerpoint/2010/main" val="1725627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EDACB96-46B3-4FAE-A1F0-6F7FE2900E16}" type="datetimeFigureOut">
              <a:rPr lang="en-GB" smtClean="0"/>
              <a:t>10/03/2021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BD790AF1-49C6-4797-B49F-8D5EEF2299E7}" type="slidenum">
              <a:rPr lang="en-GB" smtClean="0"/>
              <a:t>‹#›</a:t>
            </a:fld>
            <a:endParaRPr lang="en-GB"/>
          </a:p>
        </p:txBody>
      </p:sp>
    </p:spTree>
    <p:extLst>
      <p:ext uri="{BB962C8B-B14F-4D97-AF65-F5344CB8AC3E}">
        <p14:creationId xmlns:p14="http://schemas.microsoft.com/office/powerpoint/2010/main" val="3947109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D790AF1-49C6-4797-B49F-8D5EEF2299E7}" type="slidenum">
              <a:rPr lang="en-GB" smtClean="0"/>
              <a:t>2</a:t>
            </a:fld>
            <a:endParaRPr lang="en-GB"/>
          </a:p>
        </p:txBody>
      </p:sp>
    </p:spTree>
    <p:extLst>
      <p:ext uri="{BB962C8B-B14F-4D97-AF65-F5344CB8AC3E}">
        <p14:creationId xmlns:p14="http://schemas.microsoft.com/office/powerpoint/2010/main" val="2761662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VER: A voluntary export restraint (VER) is a trade restriction on the quantity of a good that an exporting country is allowed to export</a:t>
            </a:r>
            <a:r>
              <a:rPr lang="en-GB" baseline="0" dirty="0" smtClean="0"/>
              <a:t> </a:t>
            </a:r>
            <a:r>
              <a:rPr lang="en-GB" dirty="0" smtClean="0"/>
              <a:t>to another country. This limit is self-imposed by the exporting country.</a:t>
            </a:r>
          </a:p>
          <a:p>
            <a:r>
              <a:rPr lang="en-GB" dirty="0" smtClean="0"/>
              <a:t>Non</a:t>
            </a:r>
            <a:r>
              <a:rPr lang="en-GB" baseline="0" dirty="0" smtClean="0"/>
              <a:t> competitive purchasing: </a:t>
            </a:r>
            <a:r>
              <a:rPr lang="en-GB" dirty="0" smtClean="0"/>
              <a:t>This involves a government only buying from domestic producers, even if this means paying higher prices.</a:t>
            </a:r>
            <a:endParaRPr lang="en-GB" dirty="0"/>
          </a:p>
        </p:txBody>
      </p:sp>
      <p:sp>
        <p:nvSpPr>
          <p:cNvPr id="4" name="Slide Number Placeholder 3"/>
          <p:cNvSpPr>
            <a:spLocks noGrp="1"/>
          </p:cNvSpPr>
          <p:nvPr>
            <p:ph type="sldNum" sz="quarter" idx="10"/>
          </p:nvPr>
        </p:nvSpPr>
        <p:spPr/>
        <p:txBody>
          <a:bodyPr/>
          <a:lstStyle/>
          <a:p>
            <a:fld id="{BD790AF1-49C6-4797-B49F-8D5EEF2299E7}" type="slidenum">
              <a:rPr lang="en-GB" smtClean="0"/>
              <a:t>5</a:t>
            </a:fld>
            <a:endParaRPr lang="en-GB"/>
          </a:p>
        </p:txBody>
      </p:sp>
    </p:spTree>
    <p:extLst>
      <p:ext uri="{BB962C8B-B14F-4D97-AF65-F5344CB8AC3E}">
        <p14:creationId xmlns:p14="http://schemas.microsoft.com/office/powerpoint/2010/main" val="1549292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3/10/2021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3/10/2021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3/10/2021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3/10/2021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3/10/2021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3/10/2021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3/10/2021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3/10/2021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3/10/2021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3/10/2021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3/10/2021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3/10/2021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3/10/2021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3/10/2021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3/10/2021</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3/10/2021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3/10/2021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3/10/2021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oogle.co.uk/url?sa=i&amp;rct=j&amp;q=&amp;esrc=s&amp;source=images&amp;cd=&amp;cad=rja&amp;uact=8&amp;ved=0ahUKEwj3jJCKs_vRAhXEWhoKHXdhA88QjRwIBw&amp;url=http://www.ttcwetranslate.com/language-skills/international-trade/&amp;psig=AFQjCNFXGZDLoBlyPdfyiBYwWmXvvr589Q&amp;ust=1486468027220394"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pec.org/About-Us/About-APEC/Member-Economies" TargetMode="External"/><Relationship Id="rId2" Type="http://schemas.openxmlformats.org/officeDocument/2006/relationships/hyperlink" Target="http://www.naftanow.org/" TargetMode="External"/><Relationship Id="rId1" Type="http://schemas.openxmlformats.org/officeDocument/2006/relationships/slideLayout" Target="../slideLayouts/slideLayout2.xml"/><Relationship Id="rId5" Type="http://schemas.openxmlformats.org/officeDocument/2006/relationships/hyperlink" Target="http://news.bbc.co.uk/1/hi/world/americas/5195834.stm" TargetMode="External"/><Relationship Id="rId4" Type="http://schemas.openxmlformats.org/officeDocument/2006/relationships/hyperlink" Target="https://europa.eu/european-union/about-eu/countries_e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news.bbc.co.uk/1/hi/world/americas/5195834.stm" TargetMode="External"/><Relationship Id="rId2" Type="http://schemas.openxmlformats.org/officeDocument/2006/relationships/hyperlink" Target="https://europa.eu/european-union/about-eu/countries_e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8458" y="879160"/>
            <a:ext cx="8825658" cy="2677648"/>
          </a:xfrm>
        </p:spPr>
        <p:txBody>
          <a:bodyPr/>
          <a:lstStyle/>
          <a:p>
            <a:r>
              <a:rPr lang="en-GB" dirty="0" smtClean="0"/>
              <a:t>International Trade</a:t>
            </a:r>
            <a:endParaRPr lang="en-GB" dirty="0"/>
          </a:p>
        </p:txBody>
      </p:sp>
      <p:sp>
        <p:nvSpPr>
          <p:cNvPr id="4" name="AutoShape 2" descr="Image result for international trade">
            <a:hlinkClick r:id="rId2"/>
          </p:cNvPr>
          <p:cNvSpPr>
            <a:spLocks noGrp="1" noChangeAspect="1" noChangeArrowheads="1"/>
          </p:cNvSpPr>
          <p:nvPr>
            <p:ph type="subTitle" idx="1"/>
          </p:nvPr>
        </p:nvSpPr>
        <p:spPr bwMode="auto">
          <a:xfrm>
            <a:off x="1068458" y="3824135"/>
            <a:ext cx="8825658" cy="220596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a:bodyPr>
          <a:lstStyle/>
          <a:p>
            <a:r>
              <a:rPr lang="en-GB" sz="2800" dirty="0" smtClean="0"/>
              <a:t>What is international trade?</a:t>
            </a:r>
          </a:p>
          <a:p>
            <a:endParaRPr lang="en-GB" sz="2800" dirty="0"/>
          </a:p>
          <a:p>
            <a:r>
              <a:rPr lang="en-GB" sz="2800" i="1" cap="none" dirty="0" smtClean="0"/>
              <a:t>International trade consists of buying and selling of exports and imports between countries.</a:t>
            </a:r>
          </a:p>
          <a:p>
            <a:endParaRPr lang="en-GB" sz="2800" dirty="0"/>
          </a:p>
        </p:txBody>
      </p:sp>
      <p:pic>
        <p:nvPicPr>
          <p:cNvPr id="5" name="Picture 4"/>
          <p:cNvPicPr>
            <a:picLocks noChangeAspect="1"/>
          </p:cNvPicPr>
          <p:nvPr/>
        </p:nvPicPr>
        <p:blipFill>
          <a:blip r:embed="rId3"/>
          <a:stretch>
            <a:fillRect/>
          </a:stretch>
        </p:blipFill>
        <p:spPr>
          <a:xfrm>
            <a:off x="9191625" y="1332473"/>
            <a:ext cx="2238375" cy="2038350"/>
          </a:xfrm>
          <a:prstGeom prst="rect">
            <a:avLst/>
          </a:prstGeom>
        </p:spPr>
      </p:pic>
    </p:spTree>
    <p:extLst>
      <p:ext uri="{BB962C8B-B14F-4D97-AF65-F5344CB8AC3E}">
        <p14:creationId xmlns:p14="http://schemas.microsoft.com/office/powerpoint/2010/main" val="4234356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Objectives</a:t>
            </a:r>
            <a:endParaRPr lang="en-GB" dirty="0"/>
          </a:p>
        </p:txBody>
      </p:sp>
      <p:sp>
        <p:nvSpPr>
          <p:cNvPr id="3" name="Content Placeholder 2"/>
          <p:cNvSpPr>
            <a:spLocks noGrp="1"/>
          </p:cNvSpPr>
          <p:nvPr>
            <p:ph idx="1"/>
          </p:nvPr>
        </p:nvSpPr>
        <p:spPr>
          <a:xfrm>
            <a:off x="585769" y="2452276"/>
            <a:ext cx="10911016" cy="3416300"/>
          </a:xfrm>
        </p:spPr>
        <p:txBody>
          <a:bodyPr>
            <a:noAutofit/>
          </a:bodyPr>
          <a:lstStyle/>
          <a:p>
            <a:r>
              <a:rPr lang="en-GB" sz="2000" dirty="0"/>
              <a:t>Explain what is meant by international </a:t>
            </a:r>
            <a:r>
              <a:rPr lang="en-GB" sz="2000" dirty="0" smtClean="0"/>
              <a:t>trade</a:t>
            </a:r>
            <a:endParaRPr lang="en-GB" sz="2000" dirty="0"/>
          </a:p>
          <a:p>
            <a:r>
              <a:rPr lang="en-GB" sz="2000" dirty="0"/>
              <a:t>Explain the reasons for international </a:t>
            </a:r>
            <a:r>
              <a:rPr lang="en-GB" sz="2000" dirty="0" smtClean="0"/>
              <a:t>trade</a:t>
            </a:r>
            <a:endParaRPr lang="en-GB" sz="2000" dirty="0"/>
          </a:p>
          <a:p>
            <a:r>
              <a:rPr lang="en-GB" sz="2000" dirty="0"/>
              <a:t>Explain what is meant by free trade and protectionism (including tariffs and quotas</a:t>
            </a:r>
            <a:r>
              <a:rPr lang="en-GB" sz="2000" dirty="0" smtClean="0"/>
              <a:t>)</a:t>
            </a:r>
            <a:endParaRPr lang="en-GB" sz="2000" dirty="0"/>
          </a:p>
          <a:p>
            <a:r>
              <a:rPr lang="en-GB" sz="2000" dirty="0"/>
              <a:t>Explain what is meant by a trading bloc and a single </a:t>
            </a:r>
            <a:r>
              <a:rPr lang="en-GB" sz="2000" dirty="0" smtClean="0"/>
              <a:t>market</a:t>
            </a:r>
            <a:endParaRPr lang="en-GB" sz="2000" dirty="0"/>
          </a:p>
          <a:p>
            <a:r>
              <a:rPr lang="en-GB" sz="2000" dirty="0"/>
              <a:t>Evaluate free trade and protectionism to UK businesses and their stakeholders </a:t>
            </a:r>
          </a:p>
          <a:p>
            <a:r>
              <a:rPr lang="en-GB" sz="2000" dirty="0"/>
              <a:t>Explain the challenges to UK businesses of developing new international markets for their </a:t>
            </a:r>
            <a:r>
              <a:rPr lang="en-GB" sz="2000" dirty="0" smtClean="0"/>
              <a:t>products</a:t>
            </a:r>
            <a:endParaRPr lang="en-GB" sz="2000" dirty="0"/>
          </a:p>
          <a:p>
            <a:r>
              <a:rPr lang="en-GB" sz="2000" dirty="0"/>
              <a:t>Evaluate the decision of a business to develop new international markets for its products</a:t>
            </a:r>
          </a:p>
          <a:p>
            <a:endParaRPr lang="en-GB" sz="2800" dirty="0"/>
          </a:p>
        </p:txBody>
      </p:sp>
    </p:spTree>
    <p:extLst>
      <p:ext uri="{BB962C8B-B14F-4D97-AF65-F5344CB8AC3E}">
        <p14:creationId xmlns:p14="http://schemas.microsoft.com/office/powerpoint/2010/main" val="2320785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International Trade</a:t>
            </a:r>
            <a:endParaRPr lang="en-GB" dirty="0"/>
          </a:p>
        </p:txBody>
      </p:sp>
      <p:sp>
        <p:nvSpPr>
          <p:cNvPr id="3" name="Content Placeholder 2"/>
          <p:cNvSpPr>
            <a:spLocks noGrp="1"/>
          </p:cNvSpPr>
          <p:nvPr>
            <p:ph idx="1"/>
          </p:nvPr>
        </p:nvSpPr>
        <p:spPr>
          <a:xfrm>
            <a:off x="722468" y="2467576"/>
            <a:ext cx="10843456" cy="3809656"/>
          </a:xfrm>
        </p:spPr>
        <p:txBody>
          <a:bodyPr>
            <a:normAutofit lnSpcReduction="10000"/>
          </a:bodyPr>
          <a:lstStyle/>
          <a:p>
            <a:r>
              <a:rPr lang="en-GB" sz="2000" dirty="0" smtClean="0"/>
              <a:t>Different countries have different factors of production and employ different way of combining these resources.</a:t>
            </a:r>
          </a:p>
          <a:p>
            <a:endParaRPr lang="en-GB" sz="2000" dirty="0"/>
          </a:p>
          <a:p>
            <a:r>
              <a:rPr lang="en-GB" sz="2000" dirty="0" smtClean="0"/>
              <a:t>These differences encourage countries to specialise in the goods/services in which they are most efficient and to trade surpluses.</a:t>
            </a:r>
          </a:p>
          <a:p>
            <a:endParaRPr lang="en-GB" sz="2000" dirty="0"/>
          </a:p>
          <a:p>
            <a:r>
              <a:rPr lang="en-GB" sz="2000" dirty="0" smtClean="0"/>
              <a:t>Increased efficiency in use of resources – some countries can produce good </a:t>
            </a:r>
            <a:r>
              <a:rPr lang="en-GB" sz="2000" dirty="0"/>
              <a:t>c</a:t>
            </a:r>
            <a:r>
              <a:rPr lang="en-GB" sz="2000" dirty="0" smtClean="0"/>
              <a:t>heaper than others.</a:t>
            </a:r>
          </a:p>
          <a:p>
            <a:endParaRPr lang="en-GB" sz="2000" dirty="0"/>
          </a:p>
          <a:p>
            <a:r>
              <a:rPr lang="en-GB" sz="2000" i="1" dirty="0" smtClean="0"/>
              <a:t>It increases wealth and GDP</a:t>
            </a:r>
            <a:endParaRPr lang="en-GB" sz="2000" i="1" dirty="0"/>
          </a:p>
        </p:txBody>
      </p:sp>
    </p:spTree>
    <p:extLst>
      <p:ext uri="{BB962C8B-B14F-4D97-AF65-F5344CB8AC3E}">
        <p14:creationId xmlns:p14="http://schemas.microsoft.com/office/powerpoint/2010/main" val="2491813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Reasons for Protectionism</a:t>
            </a:r>
            <a:endParaRPr lang="en-GB" dirty="0"/>
          </a:p>
        </p:txBody>
      </p:sp>
      <p:sp>
        <p:nvSpPr>
          <p:cNvPr id="3" name="Content Placeholder 2"/>
          <p:cNvSpPr>
            <a:spLocks noGrp="1"/>
          </p:cNvSpPr>
          <p:nvPr>
            <p:ph idx="1"/>
          </p:nvPr>
        </p:nvSpPr>
        <p:spPr>
          <a:xfrm>
            <a:off x="533400" y="2569633"/>
            <a:ext cx="11176000" cy="3416300"/>
          </a:xfrm>
        </p:spPr>
        <p:txBody>
          <a:bodyPr>
            <a:normAutofit fontScale="92500" lnSpcReduction="10000"/>
          </a:bodyPr>
          <a:lstStyle/>
          <a:p>
            <a:endParaRPr lang="en-GB" sz="2000" b="1" dirty="0" smtClean="0"/>
          </a:p>
          <a:p>
            <a:r>
              <a:rPr lang="en-GB" sz="2000" b="1" dirty="0" smtClean="0"/>
              <a:t>To </a:t>
            </a:r>
            <a:r>
              <a:rPr lang="en-GB" sz="2000" b="1" dirty="0"/>
              <a:t>protect infant industries</a:t>
            </a:r>
            <a:r>
              <a:rPr lang="en-GB" sz="2000" dirty="0"/>
              <a:t/>
            </a:r>
            <a:br>
              <a:rPr lang="en-GB" sz="2000" dirty="0"/>
            </a:br>
            <a:r>
              <a:rPr lang="en-GB" sz="2000" dirty="0"/>
              <a:t>e.g. organic food industry, cruelty free cosmetics industry</a:t>
            </a:r>
          </a:p>
          <a:p>
            <a:endParaRPr lang="en-GB" sz="2000" dirty="0"/>
          </a:p>
          <a:p>
            <a:r>
              <a:rPr lang="en-GB" sz="2000" b="1" dirty="0"/>
              <a:t>To protect employment</a:t>
            </a:r>
            <a:r>
              <a:rPr lang="en-GB" sz="2000" dirty="0"/>
              <a:t/>
            </a:r>
            <a:br>
              <a:rPr lang="en-GB" sz="2000" dirty="0"/>
            </a:br>
            <a:r>
              <a:rPr lang="en-GB" sz="2000" dirty="0"/>
              <a:t>i.e. UK jobs for UK workers (although many MNEs and industries are leaving the UK post Brexit)</a:t>
            </a:r>
          </a:p>
          <a:p>
            <a:endParaRPr lang="en-GB" sz="2000" dirty="0"/>
          </a:p>
          <a:p>
            <a:r>
              <a:rPr lang="en-GB" sz="2000" b="1" dirty="0"/>
              <a:t>To protect local businesses</a:t>
            </a:r>
            <a:r>
              <a:rPr lang="en-GB" sz="2000" dirty="0"/>
              <a:t/>
            </a:r>
            <a:br>
              <a:rPr lang="en-GB" sz="2000" dirty="0"/>
            </a:br>
            <a:r>
              <a:rPr lang="en-GB" sz="2000" dirty="0"/>
              <a:t>from cheap foreign imports e.g. Agriculture, cars </a:t>
            </a:r>
          </a:p>
        </p:txBody>
      </p:sp>
    </p:spTree>
    <p:extLst>
      <p:ext uri="{BB962C8B-B14F-4D97-AF65-F5344CB8AC3E}">
        <p14:creationId xmlns:p14="http://schemas.microsoft.com/office/powerpoint/2010/main" val="2675740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Methods for protecting markets</a:t>
            </a:r>
            <a:endParaRPr lang="en-GB" dirty="0"/>
          </a:p>
        </p:txBody>
      </p:sp>
      <p:sp>
        <p:nvSpPr>
          <p:cNvPr id="3" name="Content Placeholder 2"/>
          <p:cNvSpPr>
            <a:spLocks noGrp="1"/>
          </p:cNvSpPr>
          <p:nvPr>
            <p:ph idx="1"/>
          </p:nvPr>
        </p:nvSpPr>
        <p:spPr>
          <a:xfrm>
            <a:off x="524933" y="2366432"/>
            <a:ext cx="11176000" cy="4144433"/>
          </a:xfrm>
        </p:spPr>
        <p:txBody>
          <a:bodyPr>
            <a:noAutofit/>
          </a:bodyPr>
          <a:lstStyle/>
          <a:p>
            <a:r>
              <a:rPr lang="en-GB" sz="2400" dirty="0" smtClean="0"/>
              <a:t>Tariffs</a:t>
            </a:r>
          </a:p>
          <a:p>
            <a:r>
              <a:rPr lang="en-GB" sz="2400" dirty="0" smtClean="0"/>
              <a:t>Quotas</a:t>
            </a:r>
          </a:p>
          <a:p>
            <a:r>
              <a:rPr lang="en-GB" sz="2400" dirty="0" smtClean="0"/>
              <a:t>Voluntary export restraint</a:t>
            </a:r>
          </a:p>
          <a:p>
            <a:r>
              <a:rPr lang="en-GB" sz="2400" dirty="0" smtClean="0"/>
              <a:t>Non competitive purchasing by governments</a:t>
            </a:r>
          </a:p>
          <a:p>
            <a:r>
              <a:rPr lang="en-GB" sz="2400" dirty="0" smtClean="0"/>
              <a:t>Embargos</a:t>
            </a:r>
            <a:endParaRPr lang="en-GB" sz="2400" dirty="0"/>
          </a:p>
        </p:txBody>
      </p:sp>
    </p:spTree>
    <p:extLst>
      <p:ext uri="{BB962C8B-B14F-4D97-AF65-F5344CB8AC3E}">
        <p14:creationId xmlns:p14="http://schemas.microsoft.com/office/powerpoint/2010/main" val="3300287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Barriers to Trade</a:t>
            </a:r>
            <a:endParaRPr lang="en-GB" dirty="0"/>
          </a:p>
        </p:txBody>
      </p:sp>
      <p:sp>
        <p:nvSpPr>
          <p:cNvPr id="3" name="Content Placeholder 2"/>
          <p:cNvSpPr>
            <a:spLocks noGrp="1"/>
          </p:cNvSpPr>
          <p:nvPr>
            <p:ph idx="1"/>
          </p:nvPr>
        </p:nvSpPr>
        <p:spPr>
          <a:xfrm>
            <a:off x="417842" y="2433023"/>
            <a:ext cx="11582399" cy="3416300"/>
          </a:xfrm>
        </p:spPr>
        <p:txBody>
          <a:bodyPr>
            <a:noAutofit/>
          </a:bodyPr>
          <a:lstStyle/>
          <a:p>
            <a:r>
              <a:rPr lang="en-GB" sz="1600" b="1" dirty="0" smtClean="0"/>
              <a:t>Trade restrictions </a:t>
            </a:r>
            <a:r>
              <a:rPr lang="en-GB" sz="1600" dirty="0" smtClean="0"/>
              <a:t>– there are certain goods that have restrictions placed upon them e.g. arms, alcohol, fruit &amp; veg, tobacco, car parts. </a:t>
            </a:r>
          </a:p>
          <a:p>
            <a:r>
              <a:rPr lang="en-GB" sz="1600" b="1" dirty="0" smtClean="0"/>
              <a:t>Exchange rate volatility </a:t>
            </a:r>
            <a:r>
              <a:rPr lang="en-GB" sz="1600" dirty="0" smtClean="0"/>
              <a:t>– the value of the £ to other currencies changes constantly, which makes financial planning very difficult. Prices rarely change in relation to exchange rate volatility, but it is difficult to predict how much saes revenue and profit you’ll be making if you or your customers have to change their currency to buy your products.</a:t>
            </a:r>
          </a:p>
          <a:p>
            <a:r>
              <a:rPr lang="en-GB" sz="1600" b="1" dirty="0" smtClean="0"/>
              <a:t>Legal and regulatory systems </a:t>
            </a:r>
            <a:r>
              <a:rPr lang="en-GB" sz="1600" dirty="0" smtClean="0"/>
              <a:t>– these are restrictive and complex. Depends on the product / </a:t>
            </a:r>
            <a:r>
              <a:rPr lang="en-GB" sz="1600" dirty="0"/>
              <a:t>i</a:t>
            </a:r>
            <a:r>
              <a:rPr lang="en-GB" sz="1600" dirty="0" smtClean="0"/>
              <a:t>ndustry involved. Different countries have different rules and regulations, exacerbating the problem and preventing overseas trade as a result.</a:t>
            </a:r>
          </a:p>
          <a:p>
            <a:r>
              <a:rPr lang="en-GB" sz="1600" b="1" dirty="0" smtClean="0"/>
              <a:t>Financial requirements </a:t>
            </a:r>
            <a:r>
              <a:rPr lang="en-GB" sz="1600" dirty="0" smtClean="0"/>
              <a:t>– sometimes huge amounts of money are needed to feasibly trade internationally. Marketing, distribution, overseas production, research are costly stumbling blocks, to name but a few.</a:t>
            </a:r>
          </a:p>
          <a:p>
            <a:r>
              <a:rPr lang="en-GB" sz="1600" b="1" dirty="0" smtClean="0"/>
              <a:t>Operating risks </a:t>
            </a:r>
            <a:r>
              <a:rPr lang="en-GB" sz="1600" dirty="0" smtClean="0"/>
              <a:t>– Unknown market, cultures, language barriers, different rules and </a:t>
            </a:r>
            <a:r>
              <a:rPr lang="en-GB" sz="1600" dirty="0" err="1" smtClean="0"/>
              <a:t>regs</a:t>
            </a:r>
            <a:r>
              <a:rPr lang="en-GB" sz="1600" dirty="0" smtClean="0"/>
              <a:t>, lack of infrastructure …</a:t>
            </a:r>
          </a:p>
          <a:p>
            <a:r>
              <a:rPr lang="en-GB" sz="1600" b="1" dirty="0" smtClean="0"/>
              <a:t>Economic sanctions </a:t>
            </a:r>
            <a:r>
              <a:rPr lang="en-GB" sz="1600" dirty="0" smtClean="0"/>
              <a:t>– There are some countries with which UK businesses are to allowed to trade.</a:t>
            </a:r>
          </a:p>
          <a:p>
            <a:endParaRPr lang="en-GB" sz="1600" dirty="0"/>
          </a:p>
        </p:txBody>
      </p:sp>
    </p:spTree>
    <p:extLst>
      <p:ext uri="{BB962C8B-B14F-4D97-AF65-F5344CB8AC3E}">
        <p14:creationId xmlns:p14="http://schemas.microsoft.com/office/powerpoint/2010/main" val="2211337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trading bloc?</a:t>
            </a:r>
            <a:endParaRPr lang="en-GB" dirty="0"/>
          </a:p>
        </p:txBody>
      </p:sp>
      <p:sp>
        <p:nvSpPr>
          <p:cNvPr id="5" name="Content Placeholder 4"/>
          <p:cNvSpPr>
            <a:spLocks noGrp="1"/>
          </p:cNvSpPr>
          <p:nvPr>
            <p:ph idx="1"/>
          </p:nvPr>
        </p:nvSpPr>
        <p:spPr>
          <a:xfrm>
            <a:off x="549551" y="2268700"/>
            <a:ext cx="10900610" cy="4398745"/>
          </a:xfrm>
        </p:spPr>
        <p:txBody>
          <a:bodyPr>
            <a:normAutofit/>
          </a:bodyPr>
          <a:lstStyle/>
          <a:p>
            <a:pPr algn="ctr"/>
            <a:r>
              <a:rPr lang="en-GB" sz="2800" dirty="0" smtClean="0">
                <a:effectLst>
                  <a:outerShdw blurRad="38100" dist="38100" dir="2700000" algn="tl">
                    <a:srgbClr val="000000">
                      <a:alpha val="43137"/>
                    </a:srgbClr>
                  </a:outerShdw>
                </a:effectLst>
              </a:rPr>
              <a:t>A group of economies that join together to protect themselves from imports from other areas.</a:t>
            </a:r>
          </a:p>
          <a:p>
            <a:r>
              <a:rPr lang="en-GB" dirty="0" smtClean="0"/>
              <a:t>Examples:</a:t>
            </a:r>
          </a:p>
          <a:p>
            <a:pPr>
              <a:buFont typeface="Wingdings" panose="05000000000000000000" pitchFamily="2" charset="2"/>
              <a:buChar char="§"/>
            </a:pPr>
            <a:r>
              <a:rPr lang="en-GB" u="sng" dirty="0" smtClean="0"/>
              <a:t>FREE TRADE AREA</a:t>
            </a:r>
            <a:r>
              <a:rPr lang="en-GB" dirty="0" smtClean="0"/>
              <a:t> </a:t>
            </a:r>
            <a:r>
              <a:rPr lang="en-GB" dirty="0" smtClean="0">
                <a:solidFill>
                  <a:schemeClr val="tx1"/>
                </a:solidFill>
              </a:rPr>
              <a:t>e.g. North American Free Trade Area (</a:t>
            </a:r>
            <a:r>
              <a:rPr lang="en-GB" dirty="0" smtClean="0">
                <a:solidFill>
                  <a:schemeClr val="tx1"/>
                </a:solidFill>
                <a:hlinkClick r:id="rId2"/>
              </a:rPr>
              <a:t>NAFTA</a:t>
            </a:r>
            <a:r>
              <a:rPr lang="en-GB" dirty="0" smtClean="0">
                <a:solidFill>
                  <a:schemeClr val="tx1"/>
                </a:solidFill>
              </a:rPr>
              <a:t>) and Asia-Pacific Economic Cooperation (</a:t>
            </a:r>
            <a:r>
              <a:rPr lang="en-GB" dirty="0" smtClean="0">
                <a:solidFill>
                  <a:schemeClr val="tx1"/>
                </a:solidFill>
                <a:hlinkClick r:id="rId3"/>
              </a:rPr>
              <a:t>APEC</a:t>
            </a:r>
            <a:r>
              <a:rPr lang="en-GB" dirty="0" smtClean="0">
                <a:solidFill>
                  <a:schemeClr val="tx1"/>
                </a:solidFill>
              </a:rPr>
              <a:t>)</a:t>
            </a:r>
          </a:p>
          <a:p>
            <a:r>
              <a:rPr lang="en-GB" dirty="0"/>
              <a:t>Free Trade Areas (FTAs) are created when two or more countries in a region agree to reduce or eliminate </a:t>
            </a:r>
            <a:r>
              <a:rPr lang="en-GB" b="1" i="1" dirty="0"/>
              <a:t>barriers to trade </a:t>
            </a:r>
            <a:r>
              <a:rPr lang="en-GB" dirty="0"/>
              <a:t>on all goods coming from other members</a:t>
            </a:r>
            <a:r>
              <a:rPr lang="en-GB" dirty="0" smtClean="0"/>
              <a:t>.</a:t>
            </a:r>
          </a:p>
          <a:p>
            <a:pPr>
              <a:buFont typeface="Wingdings" panose="05000000000000000000" pitchFamily="2" charset="2"/>
              <a:buChar char="§"/>
            </a:pPr>
            <a:r>
              <a:rPr lang="en-GB" u="sng" dirty="0" smtClean="0"/>
              <a:t>CUSTOMS UNION</a:t>
            </a:r>
            <a:r>
              <a:rPr lang="en-GB" dirty="0" smtClean="0"/>
              <a:t> e.g. The </a:t>
            </a:r>
            <a:r>
              <a:rPr lang="en-GB" dirty="0" smtClean="0">
                <a:hlinkClick r:id="rId4"/>
              </a:rPr>
              <a:t>EU</a:t>
            </a:r>
            <a:r>
              <a:rPr lang="en-GB" dirty="0"/>
              <a:t> and </a:t>
            </a:r>
            <a:r>
              <a:rPr lang="en-GB" dirty="0">
                <a:hlinkClick r:id="rId5"/>
              </a:rPr>
              <a:t>Mercosur</a:t>
            </a:r>
            <a:r>
              <a:rPr lang="en-GB" dirty="0"/>
              <a:t> (South American countries common market)</a:t>
            </a:r>
            <a:endParaRPr lang="en-GB" dirty="0" smtClean="0"/>
          </a:p>
          <a:p>
            <a:r>
              <a:rPr lang="en-GB" dirty="0"/>
              <a:t>A customs union involves the removal of tariff barriers between members, plus the acceptance of a </a:t>
            </a:r>
            <a:r>
              <a:rPr lang="en-GB" b="1" i="1" dirty="0"/>
              <a:t>common (unified) external tariff </a:t>
            </a:r>
            <a:r>
              <a:rPr lang="en-GB" dirty="0"/>
              <a:t>against non-members. This means that members may negotiate as a single bloc with 3</a:t>
            </a:r>
            <a:r>
              <a:rPr lang="en-GB" baseline="30000" dirty="0"/>
              <a:t>rd</a:t>
            </a:r>
            <a:r>
              <a:rPr lang="en-GB" dirty="0"/>
              <a:t> parties, such as with other trading blocs, or with the </a:t>
            </a:r>
            <a:r>
              <a:rPr lang="en-GB" b="1" i="1" dirty="0" smtClean="0"/>
              <a:t>WTO</a:t>
            </a:r>
            <a:r>
              <a:rPr lang="en-GB" dirty="0" smtClean="0"/>
              <a:t> (World Trade Organisation).</a:t>
            </a:r>
            <a:endParaRPr lang="en-GB" dirty="0"/>
          </a:p>
        </p:txBody>
      </p:sp>
    </p:spTree>
    <p:extLst>
      <p:ext uri="{BB962C8B-B14F-4D97-AF65-F5344CB8AC3E}">
        <p14:creationId xmlns:p14="http://schemas.microsoft.com/office/powerpoint/2010/main" val="2053813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trading bloc?</a:t>
            </a:r>
            <a:endParaRPr lang="en-GB" dirty="0"/>
          </a:p>
        </p:txBody>
      </p:sp>
      <p:sp>
        <p:nvSpPr>
          <p:cNvPr id="3" name="Content Placeholder 2"/>
          <p:cNvSpPr>
            <a:spLocks noGrp="1"/>
          </p:cNvSpPr>
          <p:nvPr>
            <p:ph idx="1"/>
          </p:nvPr>
        </p:nvSpPr>
        <p:spPr>
          <a:xfrm>
            <a:off x="642552" y="2286000"/>
            <a:ext cx="10812162" cy="4374292"/>
          </a:xfrm>
        </p:spPr>
        <p:txBody>
          <a:bodyPr>
            <a:normAutofit fontScale="92500" lnSpcReduction="10000"/>
          </a:bodyPr>
          <a:lstStyle/>
          <a:p>
            <a:r>
              <a:rPr lang="en-GB" u="sng" dirty="0" smtClean="0"/>
              <a:t>COMMON MARKET (SINGLE MARKET) </a:t>
            </a:r>
            <a:r>
              <a:rPr lang="en-GB" dirty="0"/>
              <a:t>e.g. The European Union (</a:t>
            </a:r>
            <a:r>
              <a:rPr lang="en-GB" dirty="0">
                <a:hlinkClick r:id="rId2"/>
              </a:rPr>
              <a:t>EU</a:t>
            </a:r>
            <a:r>
              <a:rPr lang="en-GB" dirty="0"/>
              <a:t>) and </a:t>
            </a:r>
            <a:r>
              <a:rPr lang="en-GB" dirty="0">
                <a:hlinkClick r:id="rId3"/>
              </a:rPr>
              <a:t>Mercosur</a:t>
            </a:r>
            <a:r>
              <a:rPr lang="en-GB" dirty="0"/>
              <a:t> (South American countries common market</a:t>
            </a:r>
            <a:r>
              <a:rPr lang="en-GB" dirty="0" smtClean="0"/>
              <a:t>) </a:t>
            </a:r>
          </a:p>
          <a:p>
            <a:r>
              <a:rPr lang="en-GB" dirty="0" smtClean="0">
                <a:solidFill>
                  <a:srgbClr val="C00000"/>
                </a:solidFill>
              </a:rPr>
              <a:t>NOTE: The EU and Mercosur both serve as examples of customs unions as well as common markets.</a:t>
            </a:r>
            <a:endParaRPr lang="en-GB" u="sng" dirty="0" smtClean="0">
              <a:solidFill>
                <a:srgbClr val="C00000"/>
              </a:solidFill>
            </a:endParaRPr>
          </a:p>
          <a:p>
            <a:pPr>
              <a:buFont typeface="Arial" panose="020B0604020202020204" pitchFamily="34" charset="0"/>
              <a:buChar char="•"/>
            </a:pPr>
            <a:r>
              <a:rPr lang="en-GB" dirty="0"/>
              <a:t>A ‘common market’ (or single market) is the first significant step towards full economic integration, and occurs when member countries trade freely in all economic resources – not just tangible goods. </a:t>
            </a:r>
            <a:endParaRPr lang="en-GB" dirty="0" smtClean="0"/>
          </a:p>
          <a:p>
            <a:pPr>
              <a:buFont typeface="Arial" panose="020B0604020202020204" pitchFamily="34" charset="0"/>
              <a:buChar char="•"/>
            </a:pPr>
            <a:r>
              <a:rPr lang="en-GB" dirty="0" smtClean="0"/>
              <a:t>This </a:t>
            </a:r>
            <a:r>
              <a:rPr lang="en-GB" dirty="0"/>
              <a:t>means that all barriers to trade in goods, services, capital, and labour are removed. </a:t>
            </a:r>
            <a:endParaRPr lang="en-GB" dirty="0" smtClean="0"/>
          </a:p>
          <a:p>
            <a:pPr>
              <a:buFont typeface="Arial" panose="020B0604020202020204" pitchFamily="34" charset="0"/>
              <a:buChar char="•"/>
            </a:pPr>
            <a:r>
              <a:rPr lang="en-GB" dirty="0" smtClean="0"/>
              <a:t>In </a:t>
            </a:r>
            <a:r>
              <a:rPr lang="en-GB" dirty="0"/>
              <a:t>addition, as well as removing tariffs, non-tariff barriers are also reduced and eliminated. </a:t>
            </a:r>
            <a:endParaRPr lang="en-GB" dirty="0" smtClean="0"/>
          </a:p>
          <a:p>
            <a:pPr>
              <a:buFont typeface="Arial" panose="020B0604020202020204" pitchFamily="34" charset="0"/>
              <a:buChar char="•"/>
            </a:pPr>
            <a:r>
              <a:rPr lang="en-GB" dirty="0" smtClean="0"/>
              <a:t>For </a:t>
            </a:r>
            <a:r>
              <a:rPr lang="en-GB" dirty="0"/>
              <a:t>a common market to be successful there must also be a significant level of harmonisation of </a:t>
            </a:r>
            <a:r>
              <a:rPr lang="en-GB" dirty="0" smtClean="0"/>
              <a:t>economic </a:t>
            </a:r>
            <a:r>
              <a:rPr lang="en-GB" dirty="0"/>
              <a:t>policies, and common rules regarding monopoly power and other anti-competitive practices. There may also be common policies affecting key industries, such as the </a:t>
            </a:r>
            <a:r>
              <a:rPr lang="en-GB" dirty="0" smtClean="0"/>
              <a:t>Common Agricultural Policy (CAP</a:t>
            </a:r>
            <a:r>
              <a:rPr lang="en-GB" dirty="0"/>
              <a:t>) and Common Fisheries Policy (CFP) of the European Single Market (ESM). </a:t>
            </a:r>
            <a:endParaRPr lang="en-GB" dirty="0" smtClean="0"/>
          </a:p>
          <a:p>
            <a:r>
              <a:rPr lang="en-GB" u="sng" dirty="0"/>
              <a:t>Source: http://economicsonline.co.uk/Global_economics/Trading_blocs.html</a:t>
            </a:r>
            <a:endParaRPr lang="en-GB" u="sng" dirty="0" smtClean="0"/>
          </a:p>
          <a:p>
            <a:endParaRPr lang="en-GB" dirty="0"/>
          </a:p>
        </p:txBody>
      </p:sp>
    </p:spTree>
    <p:extLst>
      <p:ext uri="{BB962C8B-B14F-4D97-AF65-F5344CB8AC3E}">
        <p14:creationId xmlns:p14="http://schemas.microsoft.com/office/powerpoint/2010/main" val="8197067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Activities </a:t>
            </a:r>
            <a:endParaRPr lang="en-GB" dirty="0"/>
          </a:p>
        </p:txBody>
      </p:sp>
      <p:sp>
        <p:nvSpPr>
          <p:cNvPr id="3" name="Content Placeholder 2"/>
          <p:cNvSpPr>
            <a:spLocks noGrp="1"/>
          </p:cNvSpPr>
          <p:nvPr>
            <p:ph idx="1"/>
          </p:nvPr>
        </p:nvSpPr>
        <p:spPr>
          <a:xfrm>
            <a:off x="567125" y="2396671"/>
            <a:ext cx="11069704" cy="4025899"/>
          </a:xfrm>
        </p:spPr>
        <p:txBody>
          <a:bodyPr>
            <a:normAutofit/>
          </a:bodyPr>
          <a:lstStyle/>
          <a:p>
            <a:r>
              <a:rPr lang="en-GB" dirty="0" smtClean="0"/>
              <a:t>Use the exam board notes, lesson slides and all linked resources in workbook and on GOL to complete the International Trade workbook.</a:t>
            </a:r>
          </a:p>
          <a:p>
            <a:endParaRPr lang="en-GB" dirty="0"/>
          </a:p>
          <a:p>
            <a:r>
              <a:rPr lang="en-GB" dirty="0" smtClean="0"/>
              <a:t>For the final 10 mark question in the workbook – please carry out some research before answering the question and use full exam technique. </a:t>
            </a:r>
          </a:p>
          <a:p>
            <a:pPr lvl="1"/>
            <a:r>
              <a:rPr lang="en-GB" dirty="0" smtClean="0"/>
              <a:t>Use real world examples to support points and include chain analysis – see the marking grid in </a:t>
            </a:r>
            <a:r>
              <a:rPr lang="en-GB" smtClean="0"/>
              <a:t>the workbook</a:t>
            </a:r>
            <a:endParaRPr lang="en-GB" dirty="0" smtClean="0"/>
          </a:p>
          <a:p>
            <a:pPr lvl="1"/>
            <a:endParaRPr lang="en-GB" dirty="0"/>
          </a:p>
          <a:p>
            <a:pPr lvl="1"/>
            <a:r>
              <a:rPr lang="en-GB" dirty="0" smtClean="0"/>
              <a:t>The workbook must be fully complete by </a:t>
            </a:r>
            <a:r>
              <a:rPr lang="en-GB" u="sng" dirty="0" smtClean="0"/>
              <a:t>the end </a:t>
            </a:r>
            <a:r>
              <a:rPr lang="en-GB" dirty="0" smtClean="0"/>
              <a:t>of Monday’s lesson (i.e. you get two lessons for this work because you will need to read lots of resources to help you complete the workbook.</a:t>
            </a:r>
          </a:p>
          <a:p>
            <a:pPr lvl="1"/>
            <a:r>
              <a:rPr lang="en-GB" dirty="0" smtClean="0"/>
              <a:t>Revise the key terms for a terms quiz in Monday’s lesson. </a:t>
            </a:r>
            <a:endParaRPr lang="en-GB" dirty="0"/>
          </a:p>
        </p:txBody>
      </p:sp>
    </p:spTree>
    <p:extLst>
      <p:ext uri="{BB962C8B-B14F-4D97-AF65-F5344CB8AC3E}">
        <p14:creationId xmlns:p14="http://schemas.microsoft.com/office/powerpoint/2010/main" val="32848277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939</TotalTime>
  <Words>955</Words>
  <Application>Microsoft Office PowerPoint</Application>
  <PresentationFormat>Widescreen</PresentationFormat>
  <Paragraphs>67</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Gothic</vt:lpstr>
      <vt:lpstr>Wingdings</vt:lpstr>
      <vt:lpstr>Wingdings 3</vt:lpstr>
      <vt:lpstr>Ion Boardroom</vt:lpstr>
      <vt:lpstr>International Trade</vt:lpstr>
      <vt:lpstr>Learning Objectives</vt:lpstr>
      <vt:lpstr>International Trade</vt:lpstr>
      <vt:lpstr>Reasons for Protectionism</vt:lpstr>
      <vt:lpstr>Methods for protecting markets</vt:lpstr>
      <vt:lpstr>Barriers to Trade</vt:lpstr>
      <vt:lpstr>What is a trading bloc?</vt:lpstr>
      <vt:lpstr>What is a trading bloc?</vt:lpstr>
      <vt:lpstr>Activities </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Trade</dc:title>
  <dc:creator>Rebecca Crumpton</dc:creator>
  <cp:lastModifiedBy>Rebecca Crumpton</cp:lastModifiedBy>
  <cp:revision>43</cp:revision>
  <dcterms:created xsi:type="dcterms:W3CDTF">2017-02-06T11:46:29Z</dcterms:created>
  <dcterms:modified xsi:type="dcterms:W3CDTF">2021-03-10T14:38:35Z</dcterms:modified>
</cp:coreProperties>
</file>