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85" r:id="rId9"/>
    <p:sldId id="277" r:id="rId10"/>
    <p:sldId id="280" r:id="rId11"/>
    <p:sldId id="281" r:id="rId12"/>
    <p:sldId id="282" r:id="rId13"/>
    <p:sldId id="283" r:id="rId14"/>
    <p:sldId id="270" r:id="rId15"/>
    <p:sldId id="275" r:id="rId16"/>
    <p:sldId id="271" r:id="rId17"/>
    <p:sldId id="284" r:id="rId18"/>
    <p:sldId id="272" r:id="rId19"/>
    <p:sldId id="260" r:id="rId20"/>
    <p:sldId id="262" r:id="rId21"/>
    <p:sldId id="264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6" autoAdjust="0"/>
  </p:normalViewPr>
  <p:slideViewPr>
    <p:cSldViewPr>
      <p:cViewPr varScale="1">
        <p:scale>
          <a:sx n="84" d="100"/>
          <a:sy n="84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7EA5E-1557-43C0-BB57-A63462C6D0D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/>
      <dgm:spPr/>
    </dgm:pt>
    <dgm:pt modelId="{F725DA58-A039-4F5C-8BD3-8C13EA771D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1" i="0" u="none" strike="noStrike" cap="none" normalizeH="0" baseline="0" smtClean="0">
              <a:ln/>
              <a:effectLst/>
              <a:cs typeface="Arial" charset="0"/>
            </a:rPr>
            <a:t>Positive effects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EE2677D9-6931-4760-A2BD-14247BDE7781}" type="parTrans" cxnId="{26122A9B-DE1A-4ECE-89CC-56C082B9C73D}">
      <dgm:prSet/>
      <dgm:spPr/>
      <dgm:t>
        <a:bodyPr/>
        <a:lstStyle/>
        <a:p>
          <a:endParaRPr lang="en-GB"/>
        </a:p>
      </dgm:t>
    </dgm:pt>
    <dgm:pt modelId="{A9536714-A766-491C-93E8-3FEBAA429BC5}" type="sibTrans" cxnId="{26122A9B-DE1A-4ECE-89CC-56C082B9C73D}">
      <dgm:prSet/>
      <dgm:spPr/>
      <dgm:t>
        <a:bodyPr/>
        <a:lstStyle/>
        <a:p>
          <a:endParaRPr lang="en-GB"/>
        </a:p>
      </dgm:t>
    </dgm:pt>
    <dgm:pt modelId="{3F0DB337-5C6A-4A6A-99EC-043B0AEE86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9F4C3820-BA7A-4D4C-97E9-A2D34A83538F}" type="parTrans" cxnId="{800D6478-E223-4E61-9BF3-550E2F9E2F14}">
      <dgm:prSet/>
      <dgm:spPr/>
      <dgm:t>
        <a:bodyPr/>
        <a:lstStyle/>
        <a:p>
          <a:endParaRPr lang="en-GB"/>
        </a:p>
      </dgm:t>
    </dgm:pt>
    <dgm:pt modelId="{DCE071EA-0A18-4F64-8BEF-E54756E382C0}" type="sibTrans" cxnId="{800D6478-E223-4E61-9BF3-550E2F9E2F14}">
      <dgm:prSet/>
      <dgm:spPr/>
      <dgm:t>
        <a:bodyPr/>
        <a:lstStyle/>
        <a:p>
          <a:endParaRPr lang="en-GB"/>
        </a:p>
      </dgm:t>
    </dgm:pt>
    <dgm:pt modelId="{7DF8F259-810F-4DD9-918D-9200F03428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4C4C7237-718D-4054-972E-BD7D4D0987B7}" type="parTrans" cxnId="{05057154-F98B-4E1B-A1AC-0EE89EB43422}">
      <dgm:prSet/>
      <dgm:spPr/>
      <dgm:t>
        <a:bodyPr/>
        <a:lstStyle/>
        <a:p>
          <a:endParaRPr lang="en-GB"/>
        </a:p>
      </dgm:t>
    </dgm:pt>
    <dgm:pt modelId="{BD2CD1F8-0B49-40F5-990C-A151E9B7F08E}" type="sibTrans" cxnId="{05057154-F98B-4E1B-A1AC-0EE89EB43422}">
      <dgm:prSet/>
      <dgm:spPr/>
      <dgm:t>
        <a:bodyPr/>
        <a:lstStyle/>
        <a:p>
          <a:endParaRPr lang="en-GB"/>
        </a:p>
      </dgm:t>
    </dgm:pt>
    <dgm:pt modelId="{CDA48336-BC8C-4B91-BA7C-DE9CA15655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02AA365B-9EF8-4468-88DD-3B545646BD7A}" type="parTrans" cxnId="{DAB277A2-0965-480F-A3AA-8026AA3D59A0}">
      <dgm:prSet/>
      <dgm:spPr/>
      <dgm:t>
        <a:bodyPr/>
        <a:lstStyle/>
        <a:p>
          <a:endParaRPr lang="en-GB"/>
        </a:p>
      </dgm:t>
    </dgm:pt>
    <dgm:pt modelId="{4506419F-56F1-4C7C-A4D1-927247EB2F1C}" type="sibTrans" cxnId="{DAB277A2-0965-480F-A3AA-8026AA3D59A0}">
      <dgm:prSet/>
      <dgm:spPr/>
      <dgm:t>
        <a:bodyPr/>
        <a:lstStyle/>
        <a:p>
          <a:endParaRPr lang="en-GB"/>
        </a:p>
      </dgm:t>
    </dgm:pt>
    <dgm:pt modelId="{7EF2CBDF-9F8C-4AFC-91AE-E6ED3154EE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FD6F4166-406E-4809-BBBA-DED7E1CE92EE}" type="parTrans" cxnId="{77085083-7B2C-4CC2-BE49-C7E5C10709BD}">
      <dgm:prSet/>
      <dgm:spPr/>
      <dgm:t>
        <a:bodyPr/>
        <a:lstStyle/>
        <a:p>
          <a:endParaRPr lang="en-GB"/>
        </a:p>
      </dgm:t>
    </dgm:pt>
    <dgm:pt modelId="{B31DA230-207D-46C8-871C-6880A1D8EE29}" type="sibTrans" cxnId="{77085083-7B2C-4CC2-BE49-C7E5C10709BD}">
      <dgm:prSet/>
      <dgm:spPr/>
      <dgm:t>
        <a:bodyPr/>
        <a:lstStyle/>
        <a:p>
          <a:endParaRPr lang="en-GB"/>
        </a:p>
      </dgm:t>
    </dgm:pt>
    <dgm:pt modelId="{14E5CFAA-4AA7-4732-8CCA-AD680D9DFF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9EA3C0FF-0BC3-400F-9299-EA091441C20C}" type="parTrans" cxnId="{D9E448D6-16B3-4660-A066-EA9A0B51135F}">
      <dgm:prSet/>
      <dgm:spPr/>
      <dgm:t>
        <a:bodyPr/>
        <a:lstStyle/>
        <a:p>
          <a:endParaRPr lang="en-GB"/>
        </a:p>
      </dgm:t>
    </dgm:pt>
    <dgm:pt modelId="{50887A86-A394-4CB9-A2CB-310555088CA5}" type="sibTrans" cxnId="{D9E448D6-16B3-4660-A066-EA9A0B51135F}">
      <dgm:prSet/>
      <dgm:spPr/>
      <dgm:t>
        <a:bodyPr/>
        <a:lstStyle/>
        <a:p>
          <a:endParaRPr lang="en-GB"/>
        </a:p>
      </dgm:t>
    </dgm:pt>
    <dgm:pt modelId="{7F0CD611-0BF2-45D8-A37A-B8CA4E5D76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38488471-D7AC-45F9-9B8A-C72DAEAFAAB8}" type="parTrans" cxnId="{3C50919A-BC0D-4525-AFD6-8F5DB810D906}">
      <dgm:prSet/>
      <dgm:spPr/>
      <dgm:t>
        <a:bodyPr/>
        <a:lstStyle/>
        <a:p>
          <a:endParaRPr lang="en-GB"/>
        </a:p>
      </dgm:t>
    </dgm:pt>
    <dgm:pt modelId="{5423CFE9-7948-4381-B256-FF6E879EDC73}" type="sibTrans" cxnId="{3C50919A-BC0D-4525-AFD6-8F5DB810D906}">
      <dgm:prSet/>
      <dgm:spPr/>
      <dgm:t>
        <a:bodyPr/>
        <a:lstStyle/>
        <a:p>
          <a:endParaRPr lang="en-GB"/>
        </a:p>
      </dgm:t>
    </dgm:pt>
    <dgm:pt modelId="{C9E0A973-DC9A-4C47-A999-471D89F94600}" type="pres">
      <dgm:prSet presAssocID="{22B7EA5E-1557-43C0-BB57-A63462C6D0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D13FB1-008D-4A2C-82DB-FE703AADD9CE}" type="pres">
      <dgm:prSet presAssocID="{F725DA58-A039-4F5C-8BD3-8C13EA771D36}" presName="centerShape" presStyleLbl="node0" presStyleIdx="0" presStyleCnt="1"/>
      <dgm:spPr/>
      <dgm:t>
        <a:bodyPr/>
        <a:lstStyle/>
        <a:p>
          <a:endParaRPr lang="en-GB"/>
        </a:p>
      </dgm:t>
    </dgm:pt>
    <dgm:pt modelId="{F1E97ACD-63CA-4A70-A6AF-DA7CEDA7BC0E}" type="pres">
      <dgm:prSet presAssocID="{9F4C3820-BA7A-4D4C-97E9-A2D34A83538F}" presName="Name9" presStyleLbl="parChTrans1D2" presStyleIdx="0" presStyleCnt="6"/>
      <dgm:spPr/>
      <dgm:t>
        <a:bodyPr/>
        <a:lstStyle/>
        <a:p>
          <a:endParaRPr lang="en-GB"/>
        </a:p>
      </dgm:t>
    </dgm:pt>
    <dgm:pt modelId="{71D4784E-7FB2-4FA3-B84E-BCE43C04B4EB}" type="pres">
      <dgm:prSet presAssocID="{9F4C3820-BA7A-4D4C-97E9-A2D34A83538F}" presName="connTx" presStyleLbl="parChTrans1D2" presStyleIdx="0" presStyleCnt="6"/>
      <dgm:spPr/>
      <dgm:t>
        <a:bodyPr/>
        <a:lstStyle/>
        <a:p>
          <a:endParaRPr lang="en-GB"/>
        </a:p>
      </dgm:t>
    </dgm:pt>
    <dgm:pt modelId="{67013464-1565-47C5-BAA4-176325DE4443}" type="pres">
      <dgm:prSet presAssocID="{3F0DB337-5C6A-4A6A-99EC-043B0AEE86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F60B4-BE62-49B4-9976-2AA98803A20E}" type="pres">
      <dgm:prSet presAssocID="{4C4C7237-718D-4054-972E-BD7D4D0987B7}" presName="Name9" presStyleLbl="parChTrans1D2" presStyleIdx="1" presStyleCnt="6"/>
      <dgm:spPr/>
      <dgm:t>
        <a:bodyPr/>
        <a:lstStyle/>
        <a:p>
          <a:endParaRPr lang="en-GB"/>
        </a:p>
      </dgm:t>
    </dgm:pt>
    <dgm:pt modelId="{75083575-697B-4A51-9361-39AD6278DC3D}" type="pres">
      <dgm:prSet presAssocID="{4C4C7237-718D-4054-972E-BD7D4D0987B7}" presName="connTx" presStyleLbl="parChTrans1D2" presStyleIdx="1" presStyleCnt="6"/>
      <dgm:spPr/>
      <dgm:t>
        <a:bodyPr/>
        <a:lstStyle/>
        <a:p>
          <a:endParaRPr lang="en-GB"/>
        </a:p>
      </dgm:t>
    </dgm:pt>
    <dgm:pt modelId="{63A73F1C-A86B-4BCA-805F-F8ABD6497AD1}" type="pres">
      <dgm:prSet presAssocID="{7DF8F259-810F-4DD9-918D-9200F03428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99255-C3BA-4EBD-9EE5-C01A55F764A0}" type="pres">
      <dgm:prSet presAssocID="{02AA365B-9EF8-4468-88DD-3B545646BD7A}" presName="Name9" presStyleLbl="parChTrans1D2" presStyleIdx="2" presStyleCnt="6"/>
      <dgm:spPr/>
      <dgm:t>
        <a:bodyPr/>
        <a:lstStyle/>
        <a:p>
          <a:endParaRPr lang="en-GB"/>
        </a:p>
      </dgm:t>
    </dgm:pt>
    <dgm:pt modelId="{D5465600-7B48-406A-BA48-D69591B614C2}" type="pres">
      <dgm:prSet presAssocID="{02AA365B-9EF8-4468-88DD-3B545646BD7A}" presName="connTx" presStyleLbl="parChTrans1D2" presStyleIdx="2" presStyleCnt="6"/>
      <dgm:spPr/>
      <dgm:t>
        <a:bodyPr/>
        <a:lstStyle/>
        <a:p>
          <a:endParaRPr lang="en-GB"/>
        </a:p>
      </dgm:t>
    </dgm:pt>
    <dgm:pt modelId="{DBF8DB3C-1485-4B85-9AA3-AD2123BDE455}" type="pres">
      <dgm:prSet presAssocID="{CDA48336-BC8C-4B91-BA7C-DE9CA15655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1E153-A45F-4318-9514-4BB14601006B}" type="pres">
      <dgm:prSet presAssocID="{FD6F4166-406E-4809-BBBA-DED7E1CE92EE}" presName="Name9" presStyleLbl="parChTrans1D2" presStyleIdx="3" presStyleCnt="6"/>
      <dgm:spPr/>
      <dgm:t>
        <a:bodyPr/>
        <a:lstStyle/>
        <a:p>
          <a:endParaRPr lang="en-GB"/>
        </a:p>
      </dgm:t>
    </dgm:pt>
    <dgm:pt modelId="{416EA483-4F73-4365-AD05-970CB29284E9}" type="pres">
      <dgm:prSet presAssocID="{FD6F4166-406E-4809-BBBA-DED7E1CE92EE}" presName="connTx" presStyleLbl="parChTrans1D2" presStyleIdx="3" presStyleCnt="6"/>
      <dgm:spPr/>
      <dgm:t>
        <a:bodyPr/>
        <a:lstStyle/>
        <a:p>
          <a:endParaRPr lang="en-GB"/>
        </a:p>
      </dgm:t>
    </dgm:pt>
    <dgm:pt modelId="{87ABCBA2-57B9-413F-8D48-317063EB15C2}" type="pres">
      <dgm:prSet presAssocID="{7EF2CBDF-9F8C-4AFC-91AE-E6ED3154EE0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8C5EA-0A0E-44EB-8A06-F9AD8690D898}" type="pres">
      <dgm:prSet presAssocID="{9EA3C0FF-0BC3-400F-9299-EA091441C20C}" presName="Name9" presStyleLbl="parChTrans1D2" presStyleIdx="4" presStyleCnt="6"/>
      <dgm:spPr/>
      <dgm:t>
        <a:bodyPr/>
        <a:lstStyle/>
        <a:p>
          <a:endParaRPr lang="en-GB"/>
        </a:p>
      </dgm:t>
    </dgm:pt>
    <dgm:pt modelId="{6B611095-006F-4D5A-ACF7-810C87E375C8}" type="pres">
      <dgm:prSet presAssocID="{9EA3C0FF-0BC3-400F-9299-EA091441C20C}" presName="connTx" presStyleLbl="parChTrans1D2" presStyleIdx="4" presStyleCnt="6"/>
      <dgm:spPr/>
      <dgm:t>
        <a:bodyPr/>
        <a:lstStyle/>
        <a:p>
          <a:endParaRPr lang="en-GB"/>
        </a:p>
      </dgm:t>
    </dgm:pt>
    <dgm:pt modelId="{688D2A4A-0808-425E-A4DA-E1D76592D862}" type="pres">
      <dgm:prSet presAssocID="{14E5CFAA-4AA7-4732-8CCA-AD680D9DFF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3988D6-ADB2-4609-9949-C02413462541}" type="pres">
      <dgm:prSet presAssocID="{38488471-D7AC-45F9-9B8A-C72DAEAFAAB8}" presName="Name9" presStyleLbl="parChTrans1D2" presStyleIdx="5" presStyleCnt="6"/>
      <dgm:spPr/>
      <dgm:t>
        <a:bodyPr/>
        <a:lstStyle/>
        <a:p>
          <a:endParaRPr lang="en-GB"/>
        </a:p>
      </dgm:t>
    </dgm:pt>
    <dgm:pt modelId="{4A66195A-8997-4759-AED4-438BA06BAD6D}" type="pres">
      <dgm:prSet presAssocID="{38488471-D7AC-45F9-9B8A-C72DAEAFAAB8}" presName="connTx" presStyleLbl="parChTrans1D2" presStyleIdx="5" presStyleCnt="6"/>
      <dgm:spPr/>
      <dgm:t>
        <a:bodyPr/>
        <a:lstStyle/>
        <a:p>
          <a:endParaRPr lang="en-GB"/>
        </a:p>
      </dgm:t>
    </dgm:pt>
    <dgm:pt modelId="{128D63DB-7CDA-4AAC-8D9A-3608E1A0B7A1}" type="pres">
      <dgm:prSet presAssocID="{7F0CD611-0BF2-45D8-A37A-B8CA4E5D76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5B4B6B-19CA-4F0D-8180-994FCA33385A}" type="presOf" srcId="{4C4C7237-718D-4054-972E-BD7D4D0987B7}" destId="{0D9F60B4-BE62-49B4-9976-2AA98803A20E}" srcOrd="0" destOrd="0" presId="urn:microsoft.com/office/officeart/2005/8/layout/radial1"/>
    <dgm:cxn modelId="{23E67F38-7819-4938-9BB5-640E8C3FEF47}" type="presOf" srcId="{9EA3C0FF-0BC3-400F-9299-EA091441C20C}" destId="{C5D8C5EA-0A0E-44EB-8A06-F9AD8690D898}" srcOrd="0" destOrd="0" presId="urn:microsoft.com/office/officeart/2005/8/layout/radial1"/>
    <dgm:cxn modelId="{0A483EA4-2E14-41CF-A3AD-5B578AB6CE7D}" type="presOf" srcId="{3F0DB337-5C6A-4A6A-99EC-043B0AEE868C}" destId="{67013464-1565-47C5-BAA4-176325DE4443}" srcOrd="0" destOrd="0" presId="urn:microsoft.com/office/officeart/2005/8/layout/radial1"/>
    <dgm:cxn modelId="{A984E91A-9E1D-41D3-B619-A6B9210C097E}" type="presOf" srcId="{FD6F4166-406E-4809-BBBA-DED7E1CE92EE}" destId="{9611E153-A45F-4318-9514-4BB14601006B}" srcOrd="0" destOrd="0" presId="urn:microsoft.com/office/officeart/2005/8/layout/radial1"/>
    <dgm:cxn modelId="{4B086BC3-81BC-4F46-8BC6-D90CEA86CFE2}" type="presOf" srcId="{F725DA58-A039-4F5C-8BD3-8C13EA771D36}" destId="{F8D13FB1-008D-4A2C-82DB-FE703AADD9CE}" srcOrd="0" destOrd="0" presId="urn:microsoft.com/office/officeart/2005/8/layout/radial1"/>
    <dgm:cxn modelId="{490C7FDD-9EF7-4CC2-9C71-E23AE64F308B}" type="presOf" srcId="{FD6F4166-406E-4809-BBBA-DED7E1CE92EE}" destId="{416EA483-4F73-4365-AD05-970CB29284E9}" srcOrd="1" destOrd="0" presId="urn:microsoft.com/office/officeart/2005/8/layout/radial1"/>
    <dgm:cxn modelId="{CDB160DD-659C-409E-8062-4458B3708743}" type="presOf" srcId="{7DF8F259-810F-4DD9-918D-9200F03428BF}" destId="{63A73F1C-A86B-4BCA-805F-F8ABD6497AD1}" srcOrd="0" destOrd="0" presId="urn:microsoft.com/office/officeart/2005/8/layout/radial1"/>
    <dgm:cxn modelId="{151F3104-A5D6-4CA5-BEFD-FC3F13B71719}" type="presOf" srcId="{9F4C3820-BA7A-4D4C-97E9-A2D34A83538F}" destId="{F1E97ACD-63CA-4A70-A6AF-DA7CEDA7BC0E}" srcOrd="0" destOrd="0" presId="urn:microsoft.com/office/officeart/2005/8/layout/radial1"/>
    <dgm:cxn modelId="{2E6EF883-1FF8-4F24-BE63-1F5F2447FCD3}" type="presOf" srcId="{22B7EA5E-1557-43C0-BB57-A63462C6D0D0}" destId="{C9E0A973-DC9A-4C47-A999-471D89F94600}" srcOrd="0" destOrd="0" presId="urn:microsoft.com/office/officeart/2005/8/layout/radial1"/>
    <dgm:cxn modelId="{800D6478-E223-4E61-9BF3-550E2F9E2F14}" srcId="{F725DA58-A039-4F5C-8BD3-8C13EA771D36}" destId="{3F0DB337-5C6A-4A6A-99EC-043B0AEE868C}" srcOrd="0" destOrd="0" parTransId="{9F4C3820-BA7A-4D4C-97E9-A2D34A83538F}" sibTransId="{DCE071EA-0A18-4F64-8BEF-E54756E382C0}"/>
    <dgm:cxn modelId="{3C50919A-BC0D-4525-AFD6-8F5DB810D906}" srcId="{F725DA58-A039-4F5C-8BD3-8C13EA771D36}" destId="{7F0CD611-0BF2-45D8-A37A-B8CA4E5D7616}" srcOrd="5" destOrd="0" parTransId="{38488471-D7AC-45F9-9B8A-C72DAEAFAAB8}" sibTransId="{5423CFE9-7948-4381-B256-FF6E879EDC73}"/>
    <dgm:cxn modelId="{26122A9B-DE1A-4ECE-89CC-56C082B9C73D}" srcId="{22B7EA5E-1557-43C0-BB57-A63462C6D0D0}" destId="{F725DA58-A039-4F5C-8BD3-8C13EA771D36}" srcOrd="0" destOrd="0" parTransId="{EE2677D9-6931-4760-A2BD-14247BDE7781}" sibTransId="{A9536714-A766-491C-93E8-3FEBAA429BC5}"/>
    <dgm:cxn modelId="{DD888381-345F-48F4-961C-8BBD5FCBA199}" type="presOf" srcId="{7F0CD611-0BF2-45D8-A37A-B8CA4E5D7616}" destId="{128D63DB-7CDA-4AAC-8D9A-3608E1A0B7A1}" srcOrd="0" destOrd="0" presId="urn:microsoft.com/office/officeart/2005/8/layout/radial1"/>
    <dgm:cxn modelId="{D9E448D6-16B3-4660-A066-EA9A0B51135F}" srcId="{F725DA58-A039-4F5C-8BD3-8C13EA771D36}" destId="{14E5CFAA-4AA7-4732-8CCA-AD680D9DFF5B}" srcOrd="4" destOrd="0" parTransId="{9EA3C0FF-0BC3-400F-9299-EA091441C20C}" sibTransId="{50887A86-A394-4CB9-A2CB-310555088CA5}"/>
    <dgm:cxn modelId="{8242FFE1-643A-4149-A13E-D61865D4CB44}" type="presOf" srcId="{14E5CFAA-4AA7-4732-8CCA-AD680D9DFF5B}" destId="{688D2A4A-0808-425E-A4DA-E1D76592D862}" srcOrd="0" destOrd="0" presId="urn:microsoft.com/office/officeart/2005/8/layout/radial1"/>
    <dgm:cxn modelId="{B6082482-65FE-460A-BBB0-F08FB16D2740}" type="presOf" srcId="{CDA48336-BC8C-4B91-BA7C-DE9CA1565588}" destId="{DBF8DB3C-1485-4B85-9AA3-AD2123BDE455}" srcOrd="0" destOrd="0" presId="urn:microsoft.com/office/officeart/2005/8/layout/radial1"/>
    <dgm:cxn modelId="{9DA9F1A6-DED8-4A51-9B88-406D77DADFD1}" type="presOf" srcId="{9F4C3820-BA7A-4D4C-97E9-A2D34A83538F}" destId="{71D4784E-7FB2-4FA3-B84E-BCE43C04B4EB}" srcOrd="1" destOrd="0" presId="urn:microsoft.com/office/officeart/2005/8/layout/radial1"/>
    <dgm:cxn modelId="{E07B51F6-7223-4ECE-99AC-AA35E07A919F}" type="presOf" srcId="{02AA365B-9EF8-4468-88DD-3B545646BD7A}" destId="{D5465600-7B48-406A-BA48-D69591B614C2}" srcOrd="1" destOrd="0" presId="urn:microsoft.com/office/officeart/2005/8/layout/radial1"/>
    <dgm:cxn modelId="{626784A8-C2F7-4E72-B262-2481DC12EDBE}" type="presOf" srcId="{38488471-D7AC-45F9-9B8A-C72DAEAFAAB8}" destId="{4A66195A-8997-4759-AED4-438BA06BAD6D}" srcOrd="1" destOrd="0" presId="urn:microsoft.com/office/officeart/2005/8/layout/radial1"/>
    <dgm:cxn modelId="{D45E1D04-2C5F-4FC7-8922-2CED5A28908A}" type="presOf" srcId="{7EF2CBDF-9F8C-4AFC-91AE-E6ED3154EE06}" destId="{87ABCBA2-57B9-413F-8D48-317063EB15C2}" srcOrd="0" destOrd="0" presId="urn:microsoft.com/office/officeart/2005/8/layout/radial1"/>
    <dgm:cxn modelId="{734FAD36-902B-401D-BC9F-800338766AC7}" type="presOf" srcId="{38488471-D7AC-45F9-9B8A-C72DAEAFAAB8}" destId="{F63988D6-ADB2-4609-9949-C02413462541}" srcOrd="0" destOrd="0" presId="urn:microsoft.com/office/officeart/2005/8/layout/radial1"/>
    <dgm:cxn modelId="{C88175DE-8981-40DC-BD97-50D441D4A403}" type="presOf" srcId="{02AA365B-9EF8-4468-88DD-3B545646BD7A}" destId="{C1299255-C3BA-4EBD-9EE5-C01A55F764A0}" srcOrd="0" destOrd="0" presId="urn:microsoft.com/office/officeart/2005/8/layout/radial1"/>
    <dgm:cxn modelId="{77085083-7B2C-4CC2-BE49-C7E5C10709BD}" srcId="{F725DA58-A039-4F5C-8BD3-8C13EA771D36}" destId="{7EF2CBDF-9F8C-4AFC-91AE-E6ED3154EE06}" srcOrd="3" destOrd="0" parTransId="{FD6F4166-406E-4809-BBBA-DED7E1CE92EE}" sibTransId="{B31DA230-207D-46C8-871C-6880A1D8EE29}"/>
    <dgm:cxn modelId="{E9298C8E-C772-4F94-BAA8-C19190C9D054}" type="presOf" srcId="{9EA3C0FF-0BC3-400F-9299-EA091441C20C}" destId="{6B611095-006F-4D5A-ACF7-810C87E375C8}" srcOrd="1" destOrd="0" presId="urn:microsoft.com/office/officeart/2005/8/layout/radial1"/>
    <dgm:cxn modelId="{4E451450-5010-4427-8157-7841CDE34D04}" type="presOf" srcId="{4C4C7237-718D-4054-972E-BD7D4D0987B7}" destId="{75083575-697B-4A51-9361-39AD6278DC3D}" srcOrd="1" destOrd="0" presId="urn:microsoft.com/office/officeart/2005/8/layout/radial1"/>
    <dgm:cxn modelId="{05057154-F98B-4E1B-A1AC-0EE89EB43422}" srcId="{F725DA58-A039-4F5C-8BD3-8C13EA771D36}" destId="{7DF8F259-810F-4DD9-918D-9200F03428BF}" srcOrd="1" destOrd="0" parTransId="{4C4C7237-718D-4054-972E-BD7D4D0987B7}" sibTransId="{BD2CD1F8-0B49-40F5-990C-A151E9B7F08E}"/>
    <dgm:cxn modelId="{DAB277A2-0965-480F-A3AA-8026AA3D59A0}" srcId="{F725DA58-A039-4F5C-8BD3-8C13EA771D36}" destId="{CDA48336-BC8C-4B91-BA7C-DE9CA1565588}" srcOrd="2" destOrd="0" parTransId="{02AA365B-9EF8-4468-88DD-3B545646BD7A}" sibTransId="{4506419F-56F1-4C7C-A4D1-927247EB2F1C}"/>
    <dgm:cxn modelId="{6D556FFA-5975-44D2-9491-1DD8EDE18EBF}" type="presParOf" srcId="{C9E0A973-DC9A-4C47-A999-471D89F94600}" destId="{F8D13FB1-008D-4A2C-82DB-FE703AADD9CE}" srcOrd="0" destOrd="0" presId="urn:microsoft.com/office/officeart/2005/8/layout/radial1"/>
    <dgm:cxn modelId="{DA1437CD-A3FF-423B-BDD3-38B4EF87D63C}" type="presParOf" srcId="{C9E0A973-DC9A-4C47-A999-471D89F94600}" destId="{F1E97ACD-63CA-4A70-A6AF-DA7CEDA7BC0E}" srcOrd="1" destOrd="0" presId="urn:microsoft.com/office/officeart/2005/8/layout/radial1"/>
    <dgm:cxn modelId="{2238BD24-34FF-400C-924D-4AFC07396DE5}" type="presParOf" srcId="{F1E97ACD-63CA-4A70-A6AF-DA7CEDA7BC0E}" destId="{71D4784E-7FB2-4FA3-B84E-BCE43C04B4EB}" srcOrd="0" destOrd="0" presId="urn:microsoft.com/office/officeart/2005/8/layout/radial1"/>
    <dgm:cxn modelId="{05DDC306-4468-4EFE-B632-D07269C114B5}" type="presParOf" srcId="{C9E0A973-DC9A-4C47-A999-471D89F94600}" destId="{67013464-1565-47C5-BAA4-176325DE4443}" srcOrd="2" destOrd="0" presId="urn:microsoft.com/office/officeart/2005/8/layout/radial1"/>
    <dgm:cxn modelId="{E4F24381-4CBB-4FCF-AC0E-5D8FB01037F7}" type="presParOf" srcId="{C9E0A973-DC9A-4C47-A999-471D89F94600}" destId="{0D9F60B4-BE62-49B4-9976-2AA98803A20E}" srcOrd="3" destOrd="0" presId="urn:microsoft.com/office/officeart/2005/8/layout/radial1"/>
    <dgm:cxn modelId="{59B0E2CB-82DA-4746-88A6-F7044F59D0CB}" type="presParOf" srcId="{0D9F60B4-BE62-49B4-9976-2AA98803A20E}" destId="{75083575-697B-4A51-9361-39AD6278DC3D}" srcOrd="0" destOrd="0" presId="urn:microsoft.com/office/officeart/2005/8/layout/radial1"/>
    <dgm:cxn modelId="{4E260BCE-59A1-4692-8C21-CA99D6A3F716}" type="presParOf" srcId="{C9E0A973-DC9A-4C47-A999-471D89F94600}" destId="{63A73F1C-A86B-4BCA-805F-F8ABD6497AD1}" srcOrd="4" destOrd="0" presId="urn:microsoft.com/office/officeart/2005/8/layout/radial1"/>
    <dgm:cxn modelId="{00D60142-AFB6-4EFB-A85B-34B1477EE3A4}" type="presParOf" srcId="{C9E0A973-DC9A-4C47-A999-471D89F94600}" destId="{C1299255-C3BA-4EBD-9EE5-C01A55F764A0}" srcOrd="5" destOrd="0" presId="urn:microsoft.com/office/officeart/2005/8/layout/radial1"/>
    <dgm:cxn modelId="{9B89CA31-BB68-4A0E-9038-4EB4286EC7AE}" type="presParOf" srcId="{C1299255-C3BA-4EBD-9EE5-C01A55F764A0}" destId="{D5465600-7B48-406A-BA48-D69591B614C2}" srcOrd="0" destOrd="0" presId="urn:microsoft.com/office/officeart/2005/8/layout/radial1"/>
    <dgm:cxn modelId="{991DF111-1995-47F5-B4DF-8593B38E9D1C}" type="presParOf" srcId="{C9E0A973-DC9A-4C47-A999-471D89F94600}" destId="{DBF8DB3C-1485-4B85-9AA3-AD2123BDE455}" srcOrd="6" destOrd="0" presId="urn:microsoft.com/office/officeart/2005/8/layout/radial1"/>
    <dgm:cxn modelId="{DAE16936-49A8-41F6-905D-503F8B794085}" type="presParOf" srcId="{C9E0A973-DC9A-4C47-A999-471D89F94600}" destId="{9611E153-A45F-4318-9514-4BB14601006B}" srcOrd="7" destOrd="0" presId="urn:microsoft.com/office/officeart/2005/8/layout/radial1"/>
    <dgm:cxn modelId="{C47A0016-66DE-4F7A-A72E-7538F0F008BD}" type="presParOf" srcId="{9611E153-A45F-4318-9514-4BB14601006B}" destId="{416EA483-4F73-4365-AD05-970CB29284E9}" srcOrd="0" destOrd="0" presId="urn:microsoft.com/office/officeart/2005/8/layout/radial1"/>
    <dgm:cxn modelId="{07635134-B1B5-41F4-956C-E67DABCD07AD}" type="presParOf" srcId="{C9E0A973-DC9A-4C47-A999-471D89F94600}" destId="{87ABCBA2-57B9-413F-8D48-317063EB15C2}" srcOrd="8" destOrd="0" presId="urn:microsoft.com/office/officeart/2005/8/layout/radial1"/>
    <dgm:cxn modelId="{5C0AC394-D636-4EDB-BA43-3AB65161ABBC}" type="presParOf" srcId="{C9E0A973-DC9A-4C47-A999-471D89F94600}" destId="{C5D8C5EA-0A0E-44EB-8A06-F9AD8690D898}" srcOrd="9" destOrd="0" presId="urn:microsoft.com/office/officeart/2005/8/layout/radial1"/>
    <dgm:cxn modelId="{12A46C4C-180C-4345-9012-25425F684229}" type="presParOf" srcId="{C5D8C5EA-0A0E-44EB-8A06-F9AD8690D898}" destId="{6B611095-006F-4D5A-ACF7-810C87E375C8}" srcOrd="0" destOrd="0" presId="urn:microsoft.com/office/officeart/2005/8/layout/radial1"/>
    <dgm:cxn modelId="{89180EE2-5ACF-42A8-96FB-5B95EB36BEF9}" type="presParOf" srcId="{C9E0A973-DC9A-4C47-A999-471D89F94600}" destId="{688D2A4A-0808-425E-A4DA-E1D76592D862}" srcOrd="10" destOrd="0" presId="urn:microsoft.com/office/officeart/2005/8/layout/radial1"/>
    <dgm:cxn modelId="{41B22699-6E2E-459E-B64A-BD997156BD37}" type="presParOf" srcId="{C9E0A973-DC9A-4C47-A999-471D89F94600}" destId="{F63988D6-ADB2-4609-9949-C02413462541}" srcOrd="11" destOrd="0" presId="urn:microsoft.com/office/officeart/2005/8/layout/radial1"/>
    <dgm:cxn modelId="{225F4AB2-BF00-45E8-964E-B6E9E7D83FF7}" type="presParOf" srcId="{F63988D6-ADB2-4609-9949-C02413462541}" destId="{4A66195A-8997-4759-AED4-438BA06BAD6D}" srcOrd="0" destOrd="0" presId="urn:microsoft.com/office/officeart/2005/8/layout/radial1"/>
    <dgm:cxn modelId="{A914B0C1-895E-42CC-9479-087A4911805C}" type="presParOf" srcId="{C9E0A973-DC9A-4C47-A999-471D89F94600}" destId="{128D63DB-7CDA-4AAC-8D9A-3608E1A0B7A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13FB1-008D-4A2C-82DB-FE703AADD9CE}">
      <dsp:nvSpPr>
        <dsp:cNvPr id="0" name=""/>
        <dsp:cNvSpPr/>
      </dsp:nvSpPr>
      <dsp:spPr>
        <a:xfrm>
          <a:off x="3604719" y="2097388"/>
          <a:ext cx="1610710" cy="1610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2600" b="1" i="0" u="none" strike="noStrike" kern="1200" cap="none" normalizeH="0" baseline="0" smtClean="0">
              <a:ln/>
              <a:effectLst/>
              <a:cs typeface="Arial" charset="0"/>
            </a:rPr>
            <a:t>Positive effects</a:t>
          </a:r>
          <a:endParaRPr kumimoji="0" lang="en-GB" altLang="en-US" sz="2600" b="1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840602" y="2333271"/>
        <a:ext cx="1138944" cy="1138944"/>
      </dsp:txXfrm>
    </dsp:sp>
    <dsp:sp modelId="{F1E97ACD-63CA-4A70-A6AF-DA7CEDA7BC0E}">
      <dsp:nvSpPr>
        <dsp:cNvPr id="0" name=""/>
        <dsp:cNvSpPr/>
      </dsp:nvSpPr>
      <dsp:spPr>
        <a:xfrm rot="16200000">
          <a:off x="4167796" y="183867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97961" y="1842995"/>
        <a:ext cx="24227" cy="24227"/>
      </dsp:txXfrm>
    </dsp:sp>
    <dsp:sp modelId="{67013464-1565-47C5-BAA4-176325DE4443}">
      <dsp:nvSpPr>
        <dsp:cNvPr id="0" name=""/>
        <dsp:cNvSpPr/>
      </dsp:nvSpPr>
      <dsp:spPr>
        <a:xfrm>
          <a:off x="3604719" y="2120"/>
          <a:ext cx="1610710" cy="1610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3840602" y="238003"/>
        <a:ext cx="1138944" cy="1138944"/>
      </dsp:txXfrm>
    </dsp:sp>
    <dsp:sp modelId="{0D9F60B4-BE62-49B4-9976-2AA98803A20E}">
      <dsp:nvSpPr>
        <dsp:cNvPr id="0" name=""/>
        <dsp:cNvSpPr/>
      </dsp:nvSpPr>
      <dsp:spPr>
        <a:xfrm rot="19800000">
          <a:off x="5075074" y="236249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05238" y="2366812"/>
        <a:ext cx="24227" cy="24227"/>
      </dsp:txXfrm>
    </dsp:sp>
    <dsp:sp modelId="{63A73F1C-A86B-4BCA-805F-F8ABD6497AD1}">
      <dsp:nvSpPr>
        <dsp:cNvPr id="0" name=""/>
        <dsp:cNvSpPr/>
      </dsp:nvSpPr>
      <dsp:spPr>
        <a:xfrm>
          <a:off x="5419274" y="1049754"/>
          <a:ext cx="1610710" cy="1610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5655157" y="1285637"/>
        <a:ext cx="1138944" cy="1138944"/>
      </dsp:txXfrm>
    </dsp:sp>
    <dsp:sp modelId="{C1299255-C3BA-4EBD-9EE5-C01A55F764A0}">
      <dsp:nvSpPr>
        <dsp:cNvPr id="0" name=""/>
        <dsp:cNvSpPr/>
      </dsp:nvSpPr>
      <dsp:spPr>
        <a:xfrm rot="1800000">
          <a:off x="5075074" y="341012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05238" y="3414446"/>
        <a:ext cx="24227" cy="24227"/>
      </dsp:txXfrm>
    </dsp:sp>
    <dsp:sp modelId="{DBF8DB3C-1485-4B85-9AA3-AD2123BDE455}">
      <dsp:nvSpPr>
        <dsp:cNvPr id="0" name=""/>
        <dsp:cNvSpPr/>
      </dsp:nvSpPr>
      <dsp:spPr>
        <a:xfrm>
          <a:off x="5419274" y="3145021"/>
          <a:ext cx="1610710" cy="1610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5655157" y="3380904"/>
        <a:ext cx="1138944" cy="1138944"/>
      </dsp:txXfrm>
    </dsp:sp>
    <dsp:sp modelId="{9611E153-A45F-4318-9514-4BB14601006B}">
      <dsp:nvSpPr>
        <dsp:cNvPr id="0" name=""/>
        <dsp:cNvSpPr/>
      </dsp:nvSpPr>
      <dsp:spPr>
        <a:xfrm rot="5400000">
          <a:off x="4167796" y="393394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97961" y="3938263"/>
        <a:ext cx="24227" cy="24227"/>
      </dsp:txXfrm>
    </dsp:sp>
    <dsp:sp modelId="{87ABCBA2-57B9-413F-8D48-317063EB15C2}">
      <dsp:nvSpPr>
        <dsp:cNvPr id="0" name=""/>
        <dsp:cNvSpPr/>
      </dsp:nvSpPr>
      <dsp:spPr>
        <a:xfrm>
          <a:off x="3604719" y="4192655"/>
          <a:ext cx="1610710" cy="1610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3840602" y="4428538"/>
        <a:ext cx="1138944" cy="1138944"/>
      </dsp:txXfrm>
    </dsp:sp>
    <dsp:sp modelId="{C5D8C5EA-0A0E-44EB-8A06-F9AD8690D898}">
      <dsp:nvSpPr>
        <dsp:cNvPr id="0" name=""/>
        <dsp:cNvSpPr/>
      </dsp:nvSpPr>
      <dsp:spPr>
        <a:xfrm rot="9000000">
          <a:off x="3260519" y="341012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90683" y="3414446"/>
        <a:ext cx="24227" cy="24227"/>
      </dsp:txXfrm>
    </dsp:sp>
    <dsp:sp modelId="{688D2A4A-0808-425E-A4DA-E1D76592D862}">
      <dsp:nvSpPr>
        <dsp:cNvPr id="0" name=""/>
        <dsp:cNvSpPr/>
      </dsp:nvSpPr>
      <dsp:spPr>
        <a:xfrm>
          <a:off x="1790164" y="3145021"/>
          <a:ext cx="1610710" cy="161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2026047" y="3380904"/>
        <a:ext cx="1138944" cy="1138944"/>
      </dsp:txXfrm>
    </dsp:sp>
    <dsp:sp modelId="{F63988D6-ADB2-4609-9949-C02413462541}">
      <dsp:nvSpPr>
        <dsp:cNvPr id="0" name=""/>
        <dsp:cNvSpPr/>
      </dsp:nvSpPr>
      <dsp:spPr>
        <a:xfrm rot="12600000">
          <a:off x="3260519" y="236249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90683" y="2366812"/>
        <a:ext cx="24227" cy="24227"/>
      </dsp:txXfrm>
    </dsp:sp>
    <dsp:sp modelId="{128D63DB-7CDA-4AAC-8D9A-3608E1A0B7A1}">
      <dsp:nvSpPr>
        <dsp:cNvPr id="0" name=""/>
        <dsp:cNvSpPr/>
      </dsp:nvSpPr>
      <dsp:spPr>
        <a:xfrm>
          <a:off x="1790164" y="1049754"/>
          <a:ext cx="1610710" cy="1610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2026047" y="1285637"/>
        <a:ext cx="1138944" cy="113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328B-04C2-4604-8D9C-44CEF3DED383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C0827-F850-4D58-87AF-F0C44A027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4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7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0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0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</a:t>
            </a:r>
            <a:r>
              <a:rPr lang="en-GB" dirty="0" err="1" smtClean="0"/>
              <a:t>from:http</a:t>
            </a:r>
            <a:r>
              <a:rPr lang="en-GB" dirty="0" smtClean="0"/>
              <a:t>://economics.about.com/</a:t>
            </a:r>
            <a:r>
              <a:rPr lang="en-GB" dirty="0" err="1" smtClean="0"/>
              <a:t>cs</a:t>
            </a:r>
            <a:r>
              <a:rPr lang="en-GB" dirty="0" smtClean="0"/>
              <a:t>/</a:t>
            </a:r>
            <a:r>
              <a:rPr lang="en-GB" dirty="0" err="1" smtClean="0"/>
              <a:t>economicsglossary</a:t>
            </a:r>
            <a:r>
              <a:rPr lang="en-GB" dirty="0" smtClean="0"/>
              <a:t>/g/fdi.htm</a:t>
            </a:r>
          </a:p>
          <a:p>
            <a:r>
              <a:rPr lang="en-GB" dirty="0" smtClean="0"/>
              <a:t>Also</a:t>
            </a:r>
            <a:r>
              <a:rPr lang="en-GB" baseline="0" dirty="0" smtClean="0"/>
              <a:t> from: http://www.oecd-ilibrary.org/sites/factbook-2013-en/04/02/01/index.html?itemId=/content/chapter/factbook-2013-34-en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1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8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Ignore the term agglomeration </a:t>
            </a:r>
            <a:r>
              <a:rPr lang="en-GB" dirty="0" err="1" smtClean="0"/>
              <a:t>spillovers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/>
              <a:t>6/20/2016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bc.co.uk/learningzone/clips/production-offshoring/8579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studiesonline.co.uk/AsA2BusinessStudies/TheoryNotes/Edexcel/Unit3/3_6_1/3_6_1.sw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isrodda.com/MNC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Benefits that multinationals bring to overseas countries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797152"/>
            <a:ext cx="2457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 shoring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1531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9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2759450"/>
              </p:ext>
            </p:extLst>
          </p:nvPr>
        </p:nvGraphicFramePr>
        <p:xfrm>
          <a:off x="323850" y="1052513"/>
          <a:ext cx="8820150" cy="58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6" name="TextBox 4"/>
          <p:cNvSpPr txBox="1">
            <a:spLocks noChangeArrowheads="1"/>
          </p:cNvSpPr>
          <p:nvPr/>
        </p:nvSpPr>
        <p:spPr bwMode="auto">
          <a:xfrm>
            <a:off x="3873499" y="1434275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Verdana" pitchFamily="-80" charset="0"/>
              </a:rPr>
              <a:t>Creates </a:t>
            </a:r>
            <a:r>
              <a:rPr lang="en-GB" dirty="0" smtClean="0">
                <a:latin typeface="Verdana" pitchFamily="-80" charset="0"/>
              </a:rPr>
              <a:t>employment </a:t>
            </a:r>
            <a:endParaRPr lang="en-GB" dirty="0"/>
          </a:p>
        </p:txBody>
      </p:sp>
      <p:sp>
        <p:nvSpPr>
          <p:cNvPr id="2067" name="TextBox 5"/>
          <p:cNvSpPr txBox="1">
            <a:spLocks noChangeArrowheads="1"/>
          </p:cNvSpPr>
          <p:nvPr/>
        </p:nvSpPr>
        <p:spPr bwMode="auto">
          <a:xfrm>
            <a:off x="5786672" y="2565400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Verdana" pitchFamily="-80" charset="0"/>
              </a:rPr>
              <a:t>Increases skills </a:t>
            </a:r>
            <a:r>
              <a:rPr lang="en-GB" dirty="0" smtClean="0">
                <a:latin typeface="Verdana" pitchFamily="-80" charset="0"/>
              </a:rPr>
              <a:t>base</a:t>
            </a:r>
            <a:endParaRPr lang="en-GB" dirty="0"/>
          </a:p>
        </p:txBody>
      </p:sp>
      <p:sp>
        <p:nvSpPr>
          <p:cNvPr id="2068" name="TextBox 6"/>
          <p:cNvSpPr txBox="1">
            <a:spLocks noChangeArrowheads="1"/>
          </p:cNvSpPr>
          <p:nvPr/>
        </p:nvSpPr>
        <p:spPr bwMode="auto">
          <a:xfrm>
            <a:off x="5786672" y="4511902"/>
            <a:ext cx="1728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Verdana" pitchFamily="-80" charset="0"/>
              </a:rPr>
              <a:t>Increased standard of </a:t>
            </a:r>
            <a:r>
              <a:rPr lang="en-GB" dirty="0" smtClean="0">
                <a:latin typeface="Verdana" pitchFamily="-80" charset="0"/>
              </a:rPr>
              <a:t>living </a:t>
            </a:r>
            <a:endParaRPr lang="en-GB" dirty="0"/>
          </a:p>
        </p:txBody>
      </p:sp>
      <p:sp>
        <p:nvSpPr>
          <p:cNvPr id="2069" name="TextBox 7"/>
          <p:cNvSpPr txBox="1">
            <a:spLocks noChangeArrowheads="1"/>
          </p:cNvSpPr>
          <p:nvPr/>
        </p:nvSpPr>
        <p:spPr bwMode="auto">
          <a:xfrm>
            <a:off x="3657600" y="57324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Verdana" pitchFamily="-80" charset="0"/>
              </a:rPr>
              <a:t>Raises country’s </a:t>
            </a:r>
            <a:r>
              <a:rPr lang="en-GB" dirty="0" smtClean="0">
                <a:latin typeface="Verdana" pitchFamily="-80" charset="0"/>
              </a:rPr>
              <a:t>profile </a:t>
            </a:r>
            <a:endParaRPr lang="en-GB" dirty="0"/>
          </a:p>
        </p:txBody>
      </p:sp>
      <p:sp>
        <p:nvSpPr>
          <p:cNvPr id="2070" name="TextBox 8"/>
          <p:cNvSpPr txBox="1">
            <a:spLocks noChangeArrowheads="1"/>
          </p:cNvSpPr>
          <p:nvPr/>
        </p:nvSpPr>
        <p:spPr bwMode="auto">
          <a:xfrm>
            <a:off x="1671637" y="4658717"/>
            <a:ext cx="22320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dirty="0">
                <a:latin typeface="Verdana" pitchFamily="-80" charset="0"/>
              </a:rPr>
              <a:t>Improves balance of </a:t>
            </a:r>
            <a:r>
              <a:rPr lang="en-GB" sz="1700" dirty="0" smtClean="0">
                <a:latin typeface="Verdana" pitchFamily="-80" charset="0"/>
              </a:rPr>
              <a:t>payments     </a:t>
            </a:r>
            <a:endParaRPr lang="en-GB" sz="1700" dirty="0"/>
          </a:p>
        </p:txBody>
      </p:sp>
      <p:sp>
        <p:nvSpPr>
          <p:cNvPr id="2071" name="TextBox 9"/>
          <p:cNvSpPr txBox="1">
            <a:spLocks noChangeArrowheads="1"/>
          </p:cNvSpPr>
          <p:nvPr/>
        </p:nvSpPr>
        <p:spPr bwMode="auto">
          <a:xfrm>
            <a:off x="2030412" y="2492374"/>
            <a:ext cx="187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Verdana" pitchFamily="-80" charset="0"/>
              </a:rPr>
              <a:t>Improves </a:t>
            </a:r>
            <a:r>
              <a:rPr lang="en-GB" dirty="0" smtClean="0">
                <a:latin typeface="Verdana" pitchFamily="-80" charset="0"/>
              </a:rPr>
              <a:t>infrastructure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Positive effects of </a:t>
            </a:r>
            <a:r>
              <a:rPr lang="en-GB" sz="3600" dirty="0" err="1" smtClean="0"/>
              <a:t>MNEs</a:t>
            </a:r>
            <a:r>
              <a:rPr lang="en-GB" sz="3600" dirty="0" smtClean="0"/>
              <a:t> in other countries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37381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8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8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Positive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90063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dirty="0" smtClean="0">
                <a:latin typeface="Accent SF" pitchFamily="2" charset="0"/>
              </a:rPr>
              <a:t>Creates employment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There are jobs available for local people, thus reducing numbers of unemployed and the resultant drain on local resources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sz="3300" dirty="0" smtClean="0">
                <a:latin typeface="Accent SF" pitchFamily="2" charset="0"/>
              </a:rPr>
              <a:t>Increases skills base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Many MNCs operate training schemes for local people to learn how to use machinery. Such skills also attract other firms to the country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sz="3300" dirty="0" smtClean="0">
                <a:latin typeface="Accent SF" pitchFamily="2" charset="0"/>
              </a:rPr>
              <a:t>Increased standard of living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An increase in earnings increases taxes paid within the country and gives more money to spend on services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6082" name="Picture 2" descr="http://i.telegraph.co.uk/multimedia/archive/02201/china_220116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357554" cy="2095763"/>
          </a:xfrm>
          <a:prstGeom prst="rect">
            <a:avLst/>
          </a:prstGeom>
          <a:noFill/>
        </p:spPr>
      </p:pic>
      <p:pic>
        <p:nvPicPr>
          <p:cNvPr id="46084" name="Picture 4" descr="http://www.ortablu.org/wp-content/uploads/shenzhen-factory-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3357554" cy="2149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0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Positive</a:t>
            </a:r>
            <a:r>
              <a:rPr lang="en-GB" dirty="0" smtClean="0"/>
              <a:t> </a:t>
            </a:r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5257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sz="3800" dirty="0" smtClean="0">
                <a:latin typeface="Accent SF" pitchFamily="2" charset="0"/>
              </a:rPr>
              <a:t>Raises country’s profile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MNCs plan their moves carefully. This is known worldwide and the movement into a particular country is a statement about its pro-business environment and political stability.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sz="3800" dirty="0" smtClean="0">
                <a:latin typeface="Accent SF" pitchFamily="2" charset="0"/>
              </a:rPr>
              <a:t>Improves balance of payments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Many goods made by MNCs are exported to other nearby countries. This increases amount of money earned by the country.</a:t>
            </a:r>
            <a:endParaRPr lang="en-GB" dirty="0" smtClean="0">
              <a:solidFill>
                <a:srgbClr val="000099"/>
              </a:solidFill>
              <a:latin typeface="Verdana" pitchFamily="-80" charset="0"/>
            </a:endParaRP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GB" sz="3800" dirty="0" smtClean="0">
                <a:latin typeface="Accent SF" pitchFamily="2" charset="0"/>
              </a:rPr>
              <a:t>Improves infrastructure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latin typeface="Verdana" pitchFamily="-80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Verdana" pitchFamily="-80" charset="0"/>
              </a:rPr>
              <a:t>MNCs often improve communication links within a country, e.g. road, rail and port facilities are updated and expanded. This benefits the country.</a:t>
            </a:r>
          </a:p>
          <a:p>
            <a:endParaRPr lang="en-GB" dirty="0"/>
          </a:p>
        </p:txBody>
      </p:sp>
      <p:pic>
        <p:nvPicPr>
          <p:cNvPr id="47106" name="Picture 2" descr="http://mediaindiagroup.files.wordpress.com/2011/11/urbanizatio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25" y="4591234"/>
            <a:ext cx="3735375" cy="2266766"/>
          </a:xfrm>
          <a:prstGeom prst="rect">
            <a:avLst/>
          </a:prstGeom>
          <a:noFill/>
        </p:spPr>
      </p:pic>
      <p:pic>
        <p:nvPicPr>
          <p:cNvPr id="47108" name="Picture 4" descr="http://si.wsj.net/public/resources/images/OB-JU087_1china_G_20100901132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714744" cy="247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 smtClean="0"/>
              <a:t>FDI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88994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err="1" smtClean="0"/>
              <a:t>FDI</a:t>
            </a:r>
            <a:r>
              <a:rPr lang="en-GB" dirty="0" smtClean="0"/>
              <a:t> </a:t>
            </a:r>
            <a:r>
              <a:rPr lang="en-GB" dirty="0"/>
              <a:t>stands for Foreign Direct </a:t>
            </a:r>
            <a:r>
              <a:rPr lang="en-GB" dirty="0" smtClean="0"/>
              <a:t>Investment. </a:t>
            </a:r>
            <a:r>
              <a:rPr lang="en-GB" dirty="0"/>
              <a:t>Foreign direct investment is investment of foreign </a:t>
            </a:r>
            <a:r>
              <a:rPr lang="en-GB" dirty="0" smtClean="0"/>
              <a:t>money </a:t>
            </a:r>
            <a:r>
              <a:rPr lang="en-GB" dirty="0"/>
              <a:t>into domestic structures, equipment, and </a:t>
            </a:r>
            <a:r>
              <a:rPr lang="en-GB" dirty="0" smtClean="0"/>
              <a:t>investment in businesses and organisations based in the host country</a:t>
            </a:r>
          </a:p>
          <a:p>
            <a:r>
              <a:rPr lang="en-GB" dirty="0" err="1"/>
              <a:t>FDI</a:t>
            </a:r>
            <a:r>
              <a:rPr lang="en-GB" dirty="0"/>
              <a:t> creates direct, stable and long-lasting links between economies. It encourages the transfer of technology and know-how between countries, and allows the host economy to promote its products more widely in international markets. </a:t>
            </a:r>
            <a:endParaRPr lang="en-GB" dirty="0" smtClean="0"/>
          </a:p>
          <a:p>
            <a:r>
              <a:rPr lang="en-GB" dirty="0" err="1" smtClean="0"/>
              <a:t>FDI</a:t>
            </a:r>
            <a:r>
              <a:rPr lang="en-GB" dirty="0" smtClean="0"/>
              <a:t> </a:t>
            </a:r>
            <a:r>
              <a:rPr lang="en-GB" dirty="0"/>
              <a:t>is also an additional source of funding for investment and, under the right policy environment, it can be </a:t>
            </a:r>
            <a:r>
              <a:rPr lang="en-GB" dirty="0" smtClean="0"/>
              <a:t>important for the development of the economy of the country.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3"/>
          <a:stretch/>
        </p:blipFill>
        <p:spPr bwMode="auto">
          <a:xfrm>
            <a:off x="6804248" y="0"/>
            <a:ext cx="2209800" cy="181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Evaluate the likely impact of multinationals on the economic growth of countries such as Chile. [12]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[15]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14663"/>
            <a:ext cx="8371215" cy="113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Sample 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[6]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7300"/>
            <a:ext cx="8392101" cy="11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Sample 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[6]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6848"/>
            <a:ext cx="8325339" cy="10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6" y="1340768"/>
            <a:ext cx="82867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To be able to discuss how multinationals have contributed to an improvement in local living standards, employment and economic growth in overseas countries</a:t>
            </a:r>
          </a:p>
          <a:p>
            <a:endParaRPr lang="en-GB" dirty="0" smtClean="0"/>
          </a:p>
          <a:p>
            <a:r>
              <a:rPr lang="en-GB" dirty="0" smtClean="0"/>
              <a:t>To be able to answer past paper questions based on the topic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From what you know – would you consider that </a:t>
            </a:r>
            <a:r>
              <a:rPr lang="en-GB" dirty="0" err="1" smtClean="0"/>
              <a:t>MNEs</a:t>
            </a:r>
            <a:r>
              <a:rPr lang="en-GB" dirty="0" smtClean="0"/>
              <a:t> are good for the poorer countries that they operate in?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Suggested answers to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Incoming multinationals bring </a:t>
            </a:r>
            <a:r>
              <a:rPr lang="en-GB" dirty="0" err="1"/>
              <a:t>FDI</a:t>
            </a:r>
            <a:r>
              <a:rPr lang="en-GB" dirty="0"/>
              <a:t> </a:t>
            </a:r>
            <a:r>
              <a:rPr lang="en-GB" dirty="0" smtClean="0"/>
              <a:t>(Foreign Direct Investment</a:t>
            </a:r>
          </a:p>
          <a:p>
            <a:pPr lvl="0"/>
            <a:r>
              <a:rPr lang="en-GB" dirty="0" err="1" smtClean="0"/>
              <a:t>MNEs</a:t>
            </a:r>
            <a:r>
              <a:rPr lang="en-GB" dirty="0" smtClean="0"/>
              <a:t> Create </a:t>
            </a:r>
            <a:r>
              <a:rPr lang="en-GB" dirty="0"/>
              <a:t>jobs</a:t>
            </a:r>
          </a:p>
          <a:p>
            <a:pPr lvl="0"/>
            <a:r>
              <a:rPr lang="en-GB" dirty="0"/>
              <a:t>New investment will increase output of goods &amp; services</a:t>
            </a:r>
          </a:p>
          <a:p>
            <a:pPr lvl="0"/>
            <a:r>
              <a:rPr lang="en-GB" dirty="0"/>
              <a:t>Any extra output sold abroad, thus increasing exports, also imports could be reduced</a:t>
            </a:r>
          </a:p>
          <a:p>
            <a:pPr lvl="0"/>
            <a:r>
              <a:rPr lang="en-GB" dirty="0"/>
              <a:t>Taxes paid increases government funds enabling them to improve their services</a:t>
            </a:r>
          </a:p>
          <a:p>
            <a:pPr lvl="0"/>
            <a:r>
              <a:rPr lang="en-GB" dirty="0"/>
              <a:t>An efficient multinational might make high-quality products available at lower prices than there were previously found, helping consumers</a:t>
            </a:r>
          </a:p>
          <a:p>
            <a:pPr lvl="0"/>
            <a:r>
              <a:rPr lang="en-GB" dirty="0"/>
              <a:t>Increased competition</a:t>
            </a:r>
          </a:p>
          <a:p>
            <a:pPr lvl="0"/>
            <a:r>
              <a:rPr lang="en-GB" dirty="0"/>
              <a:t>Improved trade </a:t>
            </a:r>
            <a:r>
              <a:rPr lang="en-GB" dirty="0" smtClean="0"/>
              <a:t>flows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Multinational Defined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A multinational company, sometimes called a transnational corporation, is a company that owns or controls production or service facilities in more than one country.  </a:t>
            </a:r>
            <a:endParaRPr lang="en-GB" dirty="0" smtClean="0"/>
          </a:p>
          <a:p>
            <a:r>
              <a:rPr lang="en-GB" dirty="0" smtClean="0"/>
              <a:t>You may see it written as:</a:t>
            </a:r>
          </a:p>
          <a:p>
            <a:pPr lvl="1"/>
            <a:r>
              <a:rPr lang="en-GB" dirty="0" err="1" smtClean="0"/>
              <a:t>MNC</a:t>
            </a:r>
            <a:r>
              <a:rPr lang="en-GB" dirty="0" smtClean="0"/>
              <a:t> – multinational corporation or company</a:t>
            </a:r>
          </a:p>
          <a:p>
            <a:pPr lvl="1"/>
            <a:r>
              <a:rPr lang="en-GB" dirty="0" err="1" smtClean="0"/>
              <a:t>MNE</a:t>
            </a:r>
            <a:r>
              <a:rPr lang="en-GB" dirty="0" smtClean="0"/>
              <a:t> – multinational enterprise</a:t>
            </a:r>
          </a:p>
          <a:p>
            <a:pPr lvl="1"/>
            <a:r>
              <a:rPr lang="en-GB" dirty="0" smtClean="0"/>
              <a:t>These are both the same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3485"/>
            <a:ext cx="358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204128"/>
            <a:ext cx="391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Great website with videos and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In support of </a:t>
            </a:r>
            <a:r>
              <a:rPr lang="en-GB" dirty="0" err="1" smtClean="0"/>
              <a:t>MNEs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Multinationals are a beacon of global </a:t>
            </a:r>
            <a:r>
              <a:rPr lang="en-GB" dirty="0" smtClean="0">
                <a:latin typeface="Arial Black" pitchFamily="34" charset="0"/>
              </a:rPr>
              <a:t>capitalism</a:t>
            </a:r>
            <a:r>
              <a:rPr lang="en-GB" dirty="0" smtClean="0"/>
              <a:t>, bringing employment, income and new technologies to poorer countries, driving up incomes and aiding development.  </a:t>
            </a:r>
          </a:p>
          <a:p>
            <a:r>
              <a:rPr lang="en-GB" dirty="0" smtClean="0"/>
              <a:t>In return wealthier countries (Like UK) get cheaper goods.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 you argue against?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cghacking.com/pics/big/Indian%20cashew%20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391031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BIG </a:t>
            </a:r>
            <a:r>
              <a:rPr lang="en-GB" dirty="0" err="1" smtClean="0"/>
              <a:t>MNEs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Most of the largest </a:t>
            </a:r>
            <a:r>
              <a:rPr lang="en-GB" dirty="0" err="1" smtClean="0"/>
              <a:t>MNEs</a:t>
            </a:r>
            <a:r>
              <a:rPr lang="en-GB" dirty="0" smtClean="0"/>
              <a:t> are US, Japan, or European</a:t>
            </a:r>
          </a:p>
          <a:p>
            <a:r>
              <a:rPr lang="en-GB" dirty="0" smtClean="0"/>
              <a:t>India and China growing rapidly</a:t>
            </a:r>
          </a:p>
          <a:p>
            <a:r>
              <a:rPr lang="en-GB" dirty="0" smtClean="0"/>
              <a:t>Example Tata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Tata: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68"/>
            <a:ext cx="4201191" cy="361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72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</a:rPr>
              <a:t>Why have they grown</a:t>
            </a:r>
            <a:r>
              <a:rPr lang="en-GB" dirty="0" smtClean="0">
                <a:latin typeface="Arial Black" pitchFamily="34" charset="0"/>
              </a:rPr>
              <a:t>? -  To access new markets</a:t>
            </a:r>
            <a:br>
              <a:rPr lang="en-GB" dirty="0" smtClean="0">
                <a:latin typeface="Arial Black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Domestic market saturated, profits from expansion overseas is tempting</a:t>
            </a:r>
          </a:p>
          <a:p>
            <a:r>
              <a:rPr lang="en-GB" dirty="0" smtClean="0"/>
              <a:t>Extension strategy for the product life cycle</a:t>
            </a:r>
          </a:p>
          <a:p>
            <a:r>
              <a:rPr lang="en-GB" dirty="0" smtClean="0"/>
              <a:t>PMI (Phillip Morris International) and BAT have aggressive expansion in developing markets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32685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77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Why have they grown? - To reduce costs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Economies of scale</a:t>
            </a:r>
          </a:p>
          <a:p>
            <a:r>
              <a:rPr lang="en-GB" dirty="0" smtClean="0"/>
              <a:t>Lower unit costs</a:t>
            </a:r>
          </a:p>
          <a:p>
            <a:r>
              <a:rPr lang="en-GB" dirty="0" smtClean="0"/>
              <a:t>Enhanced competitive advantage</a:t>
            </a:r>
          </a:p>
          <a:p>
            <a:r>
              <a:rPr lang="en-GB" dirty="0" smtClean="0"/>
              <a:t>Especially if products can be standardised across markets</a:t>
            </a:r>
          </a:p>
          <a:p>
            <a:r>
              <a:rPr lang="en-GB" dirty="0" smtClean="0"/>
              <a:t>Available, cheap adaptable labour see Global services location Index (Most attractive offshore destinations)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r="66197"/>
          <a:stretch>
            <a:fillRect/>
          </a:stretch>
        </p:blipFill>
        <p:spPr bwMode="auto">
          <a:xfrm>
            <a:off x="4716016" y="1700808"/>
            <a:ext cx="3642198" cy="497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0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FFB5E-B082-4EE3-809A-B04C7EC59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A5AD3-82DA-4596-A173-A2CFA0C67FD0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6B536B-5B56-4F79-858F-CE5913F6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693</Words>
  <Application>Microsoft Office PowerPoint</Application>
  <PresentationFormat>On-screen Show (4:3)</PresentationFormat>
  <Paragraphs>115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Accent SF</vt:lpstr>
      <vt:lpstr>Arial</vt:lpstr>
      <vt:lpstr>Arial Black</vt:lpstr>
      <vt:lpstr>Calibri</vt:lpstr>
      <vt:lpstr>Verdana</vt:lpstr>
      <vt:lpstr>Office Theme</vt:lpstr>
      <vt:lpstr> Benefits that multinationals bring to overseas countries </vt:lpstr>
      <vt:lpstr>Lesson Objectives</vt:lpstr>
      <vt:lpstr>Starter</vt:lpstr>
      <vt:lpstr>Suggested answers to starter</vt:lpstr>
      <vt:lpstr>Multinational Defined</vt:lpstr>
      <vt:lpstr>In support of MNEs</vt:lpstr>
      <vt:lpstr>BIG MNEs</vt:lpstr>
      <vt:lpstr>Why have they grown? -  To access new markets </vt:lpstr>
      <vt:lpstr>Why have they grown? - To reduce costs</vt:lpstr>
      <vt:lpstr>Off shoring video</vt:lpstr>
      <vt:lpstr>Positive effects of MNEs in other countries</vt:lpstr>
      <vt:lpstr>Positive impact</vt:lpstr>
      <vt:lpstr>Positive impact</vt:lpstr>
      <vt:lpstr>FDI</vt:lpstr>
      <vt:lpstr>Sample question 1</vt:lpstr>
      <vt:lpstr>Sample question 2</vt:lpstr>
      <vt:lpstr>Sample question 3</vt:lpstr>
      <vt:lpstr>Sample question 4</vt:lpstr>
      <vt:lpstr>Revision Video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Hilton</dc:creator>
  <cp:lastModifiedBy>Rebecca Crumpton</cp:lastModifiedBy>
  <cp:revision>24</cp:revision>
  <dcterms:created xsi:type="dcterms:W3CDTF">2014-04-16T12:35:16Z</dcterms:created>
  <dcterms:modified xsi:type="dcterms:W3CDTF">2016-06-20T13:56:26Z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