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57" r:id="rId4"/>
    <p:sldId id="272" r:id="rId5"/>
    <p:sldId id="273" r:id="rId6"/>
    <p:sldId id="274" r:id="rId7"/>
    <p:sldId id="275" r:id="rId8"/>
    <p:sldId id="276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63" r:id="rId17"/>
    <p:sldId id="285" r:id="rId1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84625" autoAdjust="0"/>
  </p:normalViewPr>
  <p:slideViewPr>
    <p:cSldViewPr snapToGrid="0">
      <p:cViewPr varScale="1">
        <p:scale>
          <a:sx n="74" d="100"/>
          <a:sy n="74" d="100"/>
        </p:scale>
        <p:origin x="8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7EA5E-1557-43C0-BB57-A63462C6D0D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/>
      <dgm:spPr/>
    </dgm:pt>
    <dgm:pt modelId="{F725DA58-A039-4F5C-8BD3-8C13EA771D3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1" i="0" u="none" strike="noStrike" cap="none" normalizeH="0" baseline="0" dirty="0" smtClean="0">
              <a:ln/>
              <a:effectLst/>
              <a:cs typeface="Arial" charset="0"/>
            </a:rPr>
            <a:t>Positive effects</a:t>
          </a:r>
          <a:endParaRPr kumimoji="0" lang="en-GB" altLang="en-US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EE2677D9-6931-4760-A2BD-14247BDE7781}" type="parTrans" cxnId="{26122A9B-DE1A-4ECE-89CC-56C082B9C73D}">
      <dgm:prSet/>
      <dgm:spPr/>
      <dgm:t>
        <a:bodyPr/>
        <a:lstStyle/>
        <a:p>
          <a:endParaRPr lang="en-GB"/>
        </a:p>
      </dgm:t>
    </dgm:pt>
    <dgm:pt modelId="{A9536714-A766-491C-93E8-3FEBAA429BC5}" type="sibTrans" cxnId="{26122A9B-DE1A-4ECE-89CC-56C082B9C73D}">
      <dgm:prSet/>
      <dgm:spPr/>
      <dgm:t>
        <a:bodyPr/>
        <a:lstStyle/>
        <a:p>
          <a:endParaRPr lang="en-GB"/>
        </a:p>
      </dgm:t>
    </dgm:pt>
    <dgm:pt modelId="{3F0DB337-5C6A-4A6A-99EC-043B0AEE868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9F4C3820-BA7A-4D4C-97E9-A2D34A83538F}" type="parTrans" cxnId="{800D6478-E223-4E61-9BF3-550E2F9E2F14}">
      <dgm:prSet/>
      <dgm:spPr/>
      <dgm:t>
        <a:bodyPr/>
        <a:lstStyle/>
        <a:p>
          <a:endParaRPr lang="en-GB" dirty="0"/>
        </a:p>
      </dgm:t>
    </dgm:pt>
    <dgm:pt modelId="{DCE071EA-0A18-4F64-8BEF-E54756E382C0}" type="sibTrans" cxnId="{800D6478-E223-4E61-9BF3-550E2F9E2F14}">
      <dgm:prSet/>
      <dgm:spPr/>
      <dgm:t>
        <a:bodyPr/>
        <a:lstStyle/>
        <a:p>
          <a:endParaRPr lang="en-GB"/>
        </a:p>
      </dgm:t>
    </dgm:pt>
    <dgm:pt modelId="{7DF8F259-810F-4DD9-918D-9200F03428B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4C4C7237-718D-4054-972E-BD7D4D0987B7}" type="parTrans" cxnId="{05057154-F98B-4E1B-A1AC-0EE89EB43422}">
      <dgm:prSet/>
      <dgm:spPr/>
      <dgm:t>
        <a:bodyPr/>
        <a:lstStyle/>
        <a:p>
          <a:endParaRPr lang="en-GB" dirty="0"/>
        </a:p>
      </dgm:t>
    </dgm:pt>
    <dgm:pt modelId="{BD2CD1F8-0B49-40F5-990C-A151E9B7F08E}" type="sibTrans" cxnId="{05057154-F98B-4E1B-A1AC-0EE89EB43422}">
      <dgm:prSet/>
      <dgm:spPr/>
      <dgm:t>
        <a:bodyPr/>
        <a:lstStyle/>
        <a:p>
          <a:endParaRPr lang="en-GB"/>
        </a:p>
      </dgm:t>
    </dgm:pt>
    <dgm:pt modelId="{CDA48336-BC8C-4B91-BA7C-DE9CA15655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02AA365B-9EF8-4468-88DD-3B545646BD7A}" type="parTrans" cxnId="{DAB277A2-0965-480F-A3AA-8026AA3D59A0}">
      <dgm:prSet/>
      <dgm:spPr/>
      <dgm:t>
        <a:bodyPr/>
        <a:lstStyle/>
        <a:p>
          <a:endParaRPr lang="en-GB" dirty="0"/>
        </a:p>
      </dgm:t>
    </dgm:pt>
    <dgm:pt modelId="{4506419F-56F1-4C7C-A4D1-927247EB2F1C}" type="sibTrans" cxnId="{DAB277A2-0965-480F-A3AA-8026AA3D59A0}">
      <dgm:prSet/>
      <dgm:spPr/>
      <dgm:t>
        <a:bodyPr/>
        <a:lstStyle/>
        <a:p>
          <a:endParaRPr lang="en-GB"/>
        </a:p>
      </dgm:t>
    </dgm:pt>
    <dgm:pt modelId="{7EF2CBDF-9F8C-4AFC-91AE-E6ED3154EE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FD6F4166-406E-4809-BBBA-DED7E1CE92EE}" type="parTrans" cxnId="{77085083-7B2C-4CC2-BE49-C7E5C10709BD}">
      <dgm:prSet/>
      <dgm:spPr/>
      <dgm:t>
        <a:bodyPr/>
        <a:lstStyle/>
        <a:p>
          <a:endParaRPr lang="en-GB" dirty="0"/>
        </a:p>
      </dgm:t>
    </dgm:pt>
    <dgm:pt modelId="{B31DA230-207D-46C8-871C-6880A1D8EE29}" type="sibTrans" cxnId="{77085083-7B2C-4CC2-BE49-C7E5C10709BD}">
      <dgm:prSet/>
      <dgm:spPr/>
      <dgm:t>
        <a:bodyPr/>
        <a:lstStyle/>
        <a:p>
          <a:endParaRPr lang="en-GB"/>
        </a:p>
      </dgm:t>
    </dgm:pt>
    <dgm:pt modelId="{14E5CFAA-4AA7-4732-8CCA-AD680D9DFF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9EA3C0FF-0BC3-400F-9299-EA091441C20C}" type="parTrans" cxnId="{D9E448D6-16B3-4660-A066-EA9A0B51135F}">
      <dgm:prSet/>
      <dgm:spPr/>
      <dgm:t>
        <a:bodyPr/>
        <a:lstStyle/>
        <a:p>
          <a:endParaRPr lang="en-GB" dirty="0"/>
        </a:p>
      </dgm:t>
    </dgm:pt>
    <dgm:pt modelId="{50887A86-A394-4CB9-A2CB-310555088CA5}" type="sibTrans" cxnId="{D9E448D6-16B3-4660-A066-EA9A0B51135F}">
      <dgm:prSet/>
      <dgm:spPr/>
      <dgm:t>
        <a:bodyPr/>
        <a:lstStyle/>
        <a:p>
          <a:endParaRPr lang="en-GB"/>
        </a:p>
      </dgm:t>
    </dgm:pt>
    <dgm:pt modelId="{7F0CD611-0BF2-45D8-A37A-B8CA4E5D761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b="0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gm:t>
    </dgm:pt>
    <dgm:pt modelId="{38488471-D7AC-45F9-9B8A-C72DAEAFAAB8}" type="parTrans" cxnId="{3C50919A-BC0D-4525-AFD6-8F5DB810D906}">
      <dgm:prSet/>
      <dgm:spPr/>
      <dgm:t>
        <a:bodyPr/>
        <a:lstStyle/>
        <a:p>
          <a:endParaRPr lang="en-GB" dirty="0"/>
        </a:p>
      </dgm:t>
    </dgm:pt>
    <dgm:pt modelId="{5423CFE9-7948-4381-B256-FF6E879EDC73}" type="sibTrans" cxnId="{3C50919A-BC0D-4525-AFD6-8F5DB810D906}">
      <dgm:prSet/>
      <dgm:spPr/>
      <dgm:t>
        <a:bodyPr/>
        <a:lstStyle/>
        <a:p>
          <a:endParaRPr lang="en-GB"/>
        </a:p>
      </dgm:t>
    </dgm:pt>
    <dgm:pt modelId="{C9E0A973-DC9A-4C47-A999-471D89F94600}" type="pres">
      <dgm:prSet presAssocID="{22B7EA5E-1557-43C0-BB57-A63462C6D0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D13FB1-008D-4A2C-82DB-FE703AADD9CE}" type="pres">
      <dgm:prSet presAssocID="{F725DA58-A039-4F5C-8BD3-8C13EA771D36}" presName="centerShape" presStyleLbl="node0" presStyleIdx="0" presStyleCnt="1"/>
      <dgm:spPr/>
      <dgm:t>
        <a:bodyPr/>
        <a:lstStyle/>
        <a:p>
          <a:endParaRPr lang="en-GB"/>
        </a:p>
      </dgm:t>
    </dgm:pt>
    <dgm:pt modelId="{F1E97ACD-63CA-4A70-A6AF-DA7CEDA7BC0E}" type="pres">
      <dgm:prSet presAssocID="{9F4C3820-BA7A-4D4C-97E9-A2D34A83538F}" presName="Name9" presStyleLbl="parChTrans1D2" presStyleIdx="0" presStyleCnt="6"/>
      <dgm:spPr/>
      <dgm:t>
        <a:bodyPr/>
        <a:lstStyle/>
        <a:p>
          <a:endParaRPr lang="en-GB"/>
        </a:p>
      </dgm:t>
    </dgm:pt>
    <dgm:pt modelId="{71D4784E-7FB2-4FA3-B84E-BCE43C04B4EB}" type="pres">
      <dgm:prSet presAssocID="{9F4C3820-BA7A-4D4C-97E9-A2D34A83538F}" presName="connTx" presStyleLbl="parChTrans1D2" presStyleIdx="0" presStyleCnt="6"/>
      <dgm:spPr/>
      <dgm:t>
        <a:bodyPr/>
        <a:lstStyle/>
        <a:p>
          <a:endParaRPr lang="en-GB"/>
        </a:p>
      </dgm:t>
    </dgm:pt>
    <dgm:pt modelId="{67013464-1565-47C5-BAA4-176325DE4443}" type="pres">
      <dgm:prSet presAssocID="{3F0DB337-5C6A-4A6A-99EC-043B0AEE868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D9F60B4-BE62-49B4-9976-2AA98803A20E}" type="pres">
      <dgm:prSet presAssocID="{4C4C7237-718D-4054-972E-BD7D4D0987B7}" presName="Name9" presStyleLbl="parChTrans1D2" presStyleIdx="1" presStyleCnt="6"/>
      <dgm:spPr/>
      <dgm:t>
        <a:bodyPr/>
        <a:lstStyle/>
        <a:p>
          <a:endParaRPr lang="en-GB"/>
        </a:p>
      </dgm:t>
    </dgm:pt>
    <dgm:pt modelId="{75083575-697B-4A51-9361-39AD6278DC3D}" type="pres">
      <dgm:prSet presAssocID="{4C4C7237-718D-4054-972E-BD7D4D0987B7}" presName="connTx" presStyleLbl="parChTrans1D2" presStyleIdx="1" presStyleCnt="6"/>
      <dgm:spPr/>
      <dgm:t>
        <a:bodyPr/>
        <a:lstStyle/>
        <a:p>
          <a:endParaRPr lang="en-GB"/>
        </a:p>
      </dgm:t>
    </dgm:pt>
    <dgm:pt modelId="{63A73F1C-A86B-4BCA-805F-F8ABD6497AD1}" type="pres">
      <dgm:prSet presAssocID="{7DF8F259-810F-4DD9-918D-9200F03428B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1299255-C3BA-4EBD-9EE5-C01A55F764A0}" type="pres">
      <dgm:prSet presAssocID="{02AA365B-9EF8-4468-88DD-3B545646BD7A}" presName="Name9" presStyleLbl="parChTrans1D2" presStyleIdx="2" presStyleCnt="6"/>
      <dgm:spPr/>
      <dgm:t>
        <a:bodyPr/>
        <a:lstStyle/>
        <a:p>
          <a:endParaRPr lang="en-GB"/>
        </a:p>
      </dgm:t>
    </dgm:pt>
    <dgm:pt modelId="{D5465600-7B48-406A-BA48-D69591B614C2}" type="pres">
      <dgm:prSet presAssocID="{02AA365B-9EF8-4468-88DD-3B545646BD7A}" presName="connTx" presStyleLbl="parChTrans1D2" presStyleIdx="2" presStyleCnt="6"/>
      <dgm:spPr/>
      <dgm:t>
        <a:bodyPr/>
        <a:lstStyle/>
        <a:p>
          <a:endParaRPr lang="en-GB"/>
        </a:p>
      </dgm:t>
    </dgm:pt>
    <dgm:pt modelId="{DBF8DB3C-1485-4B85-9AA3-AD2123BDE455}" type="pres">
      <dgm:prSet presAssocID="{CDA48336-BC8C-4B91-BA7C-DE9CA156558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611E153-A45F-4318-9514-4BB14601006B}" type="pres">
      <dgm:prSet presAssocID="{FD6F4166-406E-4809-BBBA-DED7E1CE92EE}" presName="Name9" presStyleLbl="parChTrans1D2" presStyleIdx="3" presStyleCnt="6"/>
      <dgm:spPr/>
      <dgm:t>
        <a:bodyPr/>
        <a:lstStyle/>
        <a:p>
          <a:endParaRPr lang="en-GB"/>
        </a:p>
      </dgm:t>
    </dgm:pt>
    <dgm:pt modelId="{416EA483-4F73-4365-AD05-970CB29284E9}" type="pres">
      <dgm:prSet presAssocID="{FD6F4166-406E-4809-BBBA-DED7E1CE92EE}" presName="connTx" presStyleLbl="parChTrans1D2" presStyleIdx="3" presStyleCnt="6"/>
      <dgm:spPr/>
      <dgm:t>
        <a:bodyPr/>
        <a:lstStyle/>
        <a:p>
          <a:endParaRPr lang="en-GB"/>
        </a:p>
      </dgm:t>
    </dgm:pt>
    <dgm:pt modelId="{87ABCBA2-57B9-413F-8D48-317063EB15C2}" type="pres">
      <dgm:prSet presAssocID="{7EF2CBDF-9F8C-4AFC-91AE-E6ED3154EE0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D8C5EA-0A0E-44EB-8A06-F9AD8690D898}" type="pres">
      <dgm:prSet presAssocID="{9EA3C0FF-0BC3-400F-9299-EA091441C20C}" presName="Name9" presStyleLbl="parChTrans1D2" presStyleIdx="4" presStyleCnt="6"/>
      <dgm:spPr/>
      <dgm:t>
        <a:bodyPr/>
        <a:lstStyle/>
        <a:p>
          <a:endParaRPr lang="en-GB"/>
        </a:p>
      </dgm:t>
    </dgm:pt>
    <dgm:pt modelId="{6B611095-006F-4D5A-ACF7-810C87E375C8}" type="pres">
      <dgm:prSet presAssocID="{9EA3C0FF-0BC3-400F-9299-EA091441C20C}" presName="connTx" presStyleLbl="parChTrans1D2" presStyleIdx="4" presStyleCnt="6"/>
      <dgm:spPr/>
      <dgm:t>
        <a:bodyPr/>
        <a:lstStyle/>
        <a:p>
          <a:endParaRPr lang="en-GB"/>
        </a:p>
      </dgm:t>
    </dgm:pt>
    <dgm:pt modelId="{688D2A4A-0808-425E-A4DA-E1D76592D862}" type="pres">
      <dgm:prSet presAssocID="{14E5CFAA-4AA7-4732-8CCA-AD680D9DFF5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3988D6-ADB2-4609-9949-C02413462541}" type="pres">
      <dgm:prSet presAssocID="{38488471-D7AC-45F9-9B8A-C72DAEAFAAB8}" presName="Name9" presStyleLbl="parChTrans1D2" presStyleIdx="5" presStyleCnt="6"/>
      <dgm:spPr/>
      <dgm:t>
        <a:bodyPr/>
        <a:lstStyle/>
        <a:p>
          <a:endParaRPr lang="en-GB"/>
        </a:p>
      </dgm:t>
    </dgm:pt>
    <dgm:pt modelId="{4A66195A-8997-4759-AED4-438BA06BAD6D}" type="pres">
      <dgm:prSet presAssocID="{38488471-D7AC-45F9-9B8A-C72DAEAFAAB8}" presName="connTx" presStyleLbl="parChTrans1D2" presStyleIdx="5" presStyleCnt="6"/>
      <dgm:spPr/>
      <dgm:t>
        <a:bodyPr/>
        <a:lstStyle/>
        <a:p>
          <a:endParaRPr lang="en-GB"/>
        </a:p>
      </dgm:t>
    </dgm:pt>
    <dgm:pt modelId="{128D63DB-7CDA-4AAC-8D9A-3608E1A0B7A1}" type="pres">
      <dgm:prSet presAssocID="{7F0CD611-0BF2-45D8-A37A-B8CA4E5D761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1C09DB0-A636-48A6-9B3F-219449AD1878}" type="presOf" srcId="{38488471-D7AC-45F9-9B8A-C72DAEAFAAB8}" destId="{4A66195A-8997-4759-AED4-438BA06BAD6D}" srcOrd="1" destOrd="0" presId="urn:microsoft.com/office/officeart/2005/8/layout/radial1"/>
    <dgm:cxn modelId="{96D8E4EC-E5A6-479B-B8F5-3683119A1E04}" type="presOf" srcId="{F725DA58-A039-4F5C-8BD3-8C13EA771D36}" destId="{F8D13FB1-008D-4A2C-82DB-FE703AADD9CE}" srcOrd="0" destOrd="0" presId="urn:microsoft.com/office/officeart/2005/8/layout/radial1"/>
    <dgm:cxn modelId="{9AF69383-1A61-4E88-A584-C8D5B761710E}" type="presOf" srcId="{FD6F4166-406E-4809-BBBA-DED7E1CE92EE}" destId="{416EA483-4F73-4365-AD05-970CB29284E9}" srcOrd="1" destOrd="0" presId="urn:microsoft.com/office/officeart/2005/8/layout/radial1"/>
    <dgm:cxn modelId="{4A77B3E7-3066-4DF7-8613-C8DB55013FAA}" type="presOf" srcId="{CDA48336-BC8C-4B91-BA7C-DE9CA1565588}" destId="{DBF8DB3C-1485-4B85-9AA3-AD2123BDE455}" srcOrd="0" destOrd="0" presId="urn:microsoft.com/office/officeart/2005/8/layout/radial1"/>
    <dgm:cxn modelId="{DFED3421-0F95-4E4E-BE81-06F53A5F1B75}" type="presOf" srcId="{7EF2CBDF-9F8C-4AFC-91AE-E6ED3154EE06}" destId="{87ABCBA2-57B9-413F-8D48-317063EB15C2}" srcOrd="0" destOrd="0" presId="urn:microsoft.com/office/officeart/2005/8/layout/radial1"/>
    <dgm:cxn modelId="{BD7222F5-EED3-425B-99D5-89391B22A39F}" type="presOf" srcId="{4C4C7237-718D-4054-972E-BD7D4D0987B7}" destId="{0D9F60B4-BE62-49B4-9976-2AA98803A20E}" srcOrd="0" destOrd="0" presId="urn:microsoft.com/office/officeart/2005/8/layout/radial1"/>
    <dgm:cxn modelId="{1FF876D7-4458-4258-BD97-8D688C64D5BF}" type="presOf" srcId="{7F0CD611-0BF2-45D8-A37A-B8CA4E5D7616}" destId="{128D63DB-7CDA-4AAC-8D9A-3608E1A0B7A1}" srcOrd="0" destOrd="0" presId="urn:microsoft.com/office/officeart/2005/8/layout/radial1"/>
    <dgm:cxn modelId="{3A975A03-B4C6-4E3B-8F0C-9CD6AE8B9E3A}" type="presOf" srcId="{38488471-D7AC-45F9-9B8A-C72DAEAFAAB8}" destId="{F63988D6-ADB2-4609-9949-C02413462541}" srcOrd="0" destOrd="0" presId="urn:microsoft.com/office/officeart/2005/8/layout/radial1"/>
    <dgm:cxn modelId="{800D6478-E223-4E61-9BF3-550E2F9E2F14}" srcId="{F725DA58-A039-4F5C-8BD3-8C13EA771D36}" destId="{3F0DB337-5C6A-4A6A-99EC-043B0AEE868C}" srcOrd="0" destOrd="0" parTransId="{9F4C3820-BA7A-4D4C-97E9-A2D34A83538F}" sibTransId="{DCE071EA-0A18-4F64-8BEF-E54756E382C0}"/>
    <dgm:cxn modelId="{3C50919A-BC0D-4525-AFD6-8F5DB810D906}" srcId="{F725DA58-A039-4F5C-8BD3-8C13EA771D36}" destId="{7F0CD611-0BF2-45D8-A37A-B8CA4E5D7616}" srcOrd="5" destOrd="0" parTransId="{38488471-D7AC-45F9-9B8A-C72DAEAFAAB8}" sibTransId="{5423CFE9-7948-4381-B256-FF6E879EDC73}"/>
    <dgm:cxn modelId="{87F4CC12-69A5-4D3D-84A8-0B6E17EE2EC1}" type="presOf" srcId="{22B7EA5E-1557-43C0-BB57-A63462C6D0D0}" destId="{C9E0A973-DC9A-4C47-A999-471D89F94600}" srcOrd="0" destOrd="0" presId="urn:microsoft.com/office/officeart/2005/8/layout/radial1"/>
    <dgm:cxn modelId="{26122A9B-DE1A-4ECE-89CC-56C082B9C73D}" srcId="{22B7EA5E-1557-43C0-BB57-A63462C6D0D0}" destId="{F725DA58-A039-4F5C-8BD3-8C13EA771D36}" srcOrd="0" destOrd="0" parTransId="{EE2677D9-6931-4760-A2BD-14247BDE7781}" sibTransId="{A9536714-A766-491C-93E8-3FEBAA429BC5}"/>
    <dgm:cxn modelId="{E230E097-FC5F-474A-BB8D-4CB42D7F574A}" type="presOf" srcId="{9F4C3820-BA7A-4D4C-97E9-A2D34A83538F}" destId="{71D4784E-7FB2-4FA3-B84E-BCE43C04B4EB}" srcOrd="1" destOrd="0" presId="urn:microsoft.com/office/officeart/2005/8/layout/radial1"/>
    <dgm:cxn modelId="{51F2C082-CB13-4EFB-A259-FBD7E9AED30C}" type="presOf" srcId="{9EA3C0FF-0BC3-400F-9299-EA091441C20C}" destId="{C5D8C5EA-0A0E-44EB-8A06-F9AD8690D898}" srcOrd="0" destOrd="0" presId="urn:microsoft.com/office/officeart/2005/8/layout/radial1"/>
    <dgm:cxn modelId="{4C1104E9-EEB2-4297-AEAB-4D512497AF14}" type="presOf" srcId="{FD6F4166-406E-4809-BBBA-DED7E1CE92EE}" destId="{9611E153-A45F-4318-9514-4BB14601006B}" srcOrd="0" destOrd="0" presId="urn:microsoft.com/office/officeart/2005/8/layout/radial1"/>
    <dgm:cxn modelId="{D9E448D6-16B3-4660-A066-EA9A0B51135F}" srcId="{F725DA58-A039-4F5C-8BD3-8C13EA771D36}" destId="{14E5CFAA-4AA7-4732-8CCA-AD680D9DFF5B}" srcOrd="4" destOrd="0" parTransId="{9EA3C0FF-0BC3-400F-9299-EA091441C20C}" sibTransId="{50887A86-A394-4CB9-A2CB-310555088CA5}"/>
    <dgm:cxn modelId="{91831582-B9A5-4F53-87FD-C2E30833D0EB}" type="presOf" srcId="{14E5CFAA-4AA7-4732-8CCA-AD680D9DFF5B}" destId="{688D2A4A-0808-425E-A4DA-E1D76592D862}" srcOrd="0" destOrd="0" presId="urn:microsoft.com/office/officeart/2005/8/layout/radial1"/>
    <dgm:cxn modelId="{00FB594F-96EF-4730-BE18-A7526389FB89}" type="presOf" srcId="{9EA3C0FF-0BC3-400F-9299-EA091441C20C}" destId="{6B611095-006F-4D5A-ACF7-810C87E375C8}" srcOrd="1" destOrd="0" presId="urn:microsoft.com/office/officeart/2005/8/layout/radial1"/>
    <dgm:cxn modelId="{7B321F5F-A511-4E4D-8D6B-937E68F2D699}" type="presOf" srcId="{02AA365B-9EF8-4468-88DD-3B545646BD7A}" destId="{D5465600-7B48-406A-BA48-D69591B614C2}" srcOrd="1" destOrd="0" presId="urn:microsoft.com/office/officeart/2005/8/layout/radial1"/>
    <dgm:cxn modelId="{77085083-7B2C-4CC2-BE49-C7E5C10709BD}" srcId="{F725DA58-A039-4F5C-8BD3-8C13EA771D36}" destId="{7EF2CBDF-9F8C-4AFC-91AE-E6ED3154EE06}" srcOrd="3" destOrd="0" parTransId="{FD6F4166-406E-4809-BBBA-DED7E1CE92EE}" sibTransId="{B31DA230-207D-46C8-871C-6880A1D8EE29}"/>
    <dgm:cxn modelId="{FD6A1502-C5BF-459A-A7E4-960BD692599B}" type="presOf" srcId="{4C4C7237-718D-4054-972E-BD7D4D0987B7}" destId="{75083575-697B-4A51-9361-39AD6278DC3D}" srcOrd="1" destOrd="0" presId="urn:microsoft.com/office/officeart/2005/8/layout/radial1"/>
    <dgm:cxn modelId="{7672EEB5-BFCC-4357-B525-F19D71F1DD79}" type="presOf" srcId="{7DF8F259-810F-4DD9-918D-9200F03428BF}" destId="{63A73F1C-A86B-4BCA-805F-F8ABD6497AD1}" srcOrd="0" destOrd="0" presId="urn:microsoft.com/office/officeart/2005/8/layout/radial1"/>
    <dgm:cxn modelId="{6FF8AC71-4D26-474B-AA79-EBF370E600F4}" type="presOf" srcId="{02AA365B-9EF8-4468-88DD-3B545646BD7A}" destId="{C1299255-C3BA-4EBD-9EE5-C01A55F764A0}" srcOrd="0" destOrd="0" presId="urn:microsoft.com/office/officeart/2005/8/layout/radial1"/>
    <dgm:cxn modelId="{05057154-F98B-4E1B-A1AC-0EE89EB43422}" srcId="{F725DA58-A039-4F5C-8BD3-8C13EA771D36}" destId="{7DF8F259-810F-4DD9-918D-9200F03428BF}" srcOrd="1" destOrd="0" parTransId="{4C4C7237-718D-4054-972E-BD7D4D0987B7}" sibTransId="{BD2CD1F8-0B49-40F5-990C-A151E9B7F08E}"/>
    <dgm:cxn modelId="{62C89056-65A6-4ECD-A8DB-86C09AF55674}" type="presOf" srcId="{9F4C3820-BA7A-4D4C-97E9-A2D34A83538F}" destId="{F1E97ACD-63CA-4A70-A6AF-DA7CEDA7BC0E}" srcOrd="0" destOrd="0" presId="urn:microsoft.com/office/officeart/2005/8/layout/radial1"/>
    <dgm:cxn modelId="{55AF120E-23DE-47A7-AE04-4D9FBA0B1CE8}" type="presOf" srcId="{3F0DB337-5C6A-4A6A-99EC-043B0AEE868C}" destId="{67013464-1565-47C5-BAA4-176325DE4443}" srcOrd="0" destOrd="0" presId="urn:microsoft.com/office/officeart/2005/8/layout/radial1"/>
    <dgm:cxn modelId="{DAB277A2-0965-480F-A3AA-8026AA3D59A0}" srcId="{F725DA58-A039-4F5C-8BD3-8C13EA771D36}" destId="{CDA48336-BC8C-4B91-BA7C-DE9CA1565588}" srcOrd="2" destOrd="0" parTransId="{02AA365B-9EF8-4468-88DD-3B545646BD7A}" sibTransId="{4506419F-56F1-4C7C-A4D1-927247EB2F1C}"/>
    <dgm:cxn modelId="{F7004C5F-3FB8-4F02-A6F2-8F31869276F0}" type="presParOf" srcId="{C9E0A973-DC9A-4C47-A999-471D89F94600}" destId="{F8D13FB1-008D-4A2C-82DB-FE703AADD9CE}" srcOrd="0" destOrd="0" presId="urn:microsoft.com/office/officeart/2005/8/layout/radial1"/>
    <dgm:cxn modelId="{8071A211-CDFB-491B-93B4-D04301C06E80}" type="presParOf" srcId="{C9E0A973-DC9A-4C47-A999-471D89F94600}" destId="{F1E97ACD-63CA-4A70-A6AF-DA7CEDA7BC0E}" srcOrd="1" destOrd="0" presId="urn:microsoft.com/office/officeart/2005/8/layout/radial1"/>
    <dgm:cxn modelId="{085DF255-94F0-4BB1-BE75-0FEDF3678DAB}" type="presParOf" srcId="{F1E97ACD-63CA-4A70-A6AF-DA7CEDA7BC0E}" destId="{71D4784E-7FB2-4FA3-B84E-BCE43C04B4EB}" srcOrd="0" destOrd="0" presId="urn:microsoft.com/office/officeart/2005/8/layout/radial1"/>
    <dgm:cxn modelId="{E102277E-18D6-49E9-B908-101DB333B5B0}" type="presParOf" srcId="{C9E0A973-DC9A-4C47-A999-471D89F94600}" destId="{67013464-1565-47C5-BAA4-176325DE4443}" srcOrd="2" destOrd="0" presId="urn:microsoft.com/office/officeart/2005/8/layout/radial1"/>
    <dgm:cxn modelId="{2D6DC4B4-9A97-4C5B-8A69-AFC503B50DE7}" type="presParOf" srcId="{C9E0A973-DC9A-4C47-A999-471D89F94600}" destId="{0D9F60B4-BE62-49B4-9976-2AA98803A20E}" srcOrd="3" destOrd="0" presId="urn:microsoft.com/office/officeart/2005/8/layout/radial1"/>
    <dgm:cxn modelId="{84B08532-4E44-49D8-9C2A-DC6F723DB48B}" type="presParOf" srcId="{0D9F60B4-BE62-49B4-9976-2AA98803A20E}" destId="{75083575-697B-4A51-9361-39AD6278DC3D}" srcOrd="0" destOrd="0" presId="urn:microsoft.com/office/officeart/2005/8/layout/radial1"/>
    <dgm:cxn modelId="{448BF7DF-9FDD-49C5-ACD3-CCCE70D3F05B}" type="presParOf" srcId="{C9E0A973-DC9A-4C47-A999-471D89F94600}" destId="{63A73F1C-A86B-4BCA-805F-F8ABD6497AD1}" srcOrd="4" destOrd="0" presId="urn:microsoft.com/office/officeart/2005/8/layout/radial1"/>
    <dgm:cxn modelId="{38B9957F-B8BD-4FB2-AF3C-76B1C40F63B2}" type="presParOf" srcId="{C9E0A973-DC9A-4C47-A999-471D89F94600}" destId="{C1299255-C3BA-4EBD-9EE5-C01A55F764A0}" srcOrd="5" destOrd="0" presId="urn:microsoft.com/office/officeart/2005/8/layout/radial1"/>
    <dgm:cxn modelId="{A664DC7B-2F02-4269-AAB2-6B361DB02605}" type="presParOf" srcId="{C1299255-C3BA-4EBD-9EE5-C01A55F764A0}" destId="{D5465600-7B48-406A-BA48-D69591B614C2}" srcOrd="0" destOrd="0" presId="urn:microsoft.com/office/officeart/2005/8/layout/radial1"/>
    <dgm:cxn modelId="{2D0AF15D-80A5-4FE6-9D81-D71D890078F0}" type="presParOf" srcId="{C9E0A973-DC9A-4C47-A999-471D89F94600}" destId="{DBF8DB3C-1485-4B85-9AA3-AD2123BDE455}" srcOrd="6" destOrd="0" presId="urn:microsoft.com/office/officeart/2005/8/layout/radial1"/>
    <dgm:cxn modelId="{6C57AB61-A01F-4A4D-A338-5EAE37BDA2DB}" type="presParOf" srcId="{C9E0A973-DC9A-4C47-A999-471D89F94600}" destId="{9611E153-A45F-4318-9514-4BB14601006B}" srcOrd="7" destOrd="0" presId="urn:microsoft.com/office/officeart/2005/8/layout/radial1"/>
    <dgm:cxn modelId="{FEAC36EE-6EC2-4E7D-B045-68A177E0E0BF}" type="presParOf" srcId="{9611E153-A45F-4318-9514-4BB14601006B}" destId="{416EA483-4F73-4365-AD05-970CB29284E9}" srcOrd="0" destOrd="0" presId="urn:microsoft.com/office/officeart/2005/8/layout/radial1"/>
    <dgm:cxn modelId="{FFCB36A4-9708-4233-823B-83AD2E27A1B9}" type="presParOf" srcId="{C9E0A973-DC9A-4C47-A999-471D89F94600}" destId="{87ABCBA2-57B9-413F-8D48-317063EB15C2}" srcOrd="8" destOrd="0" presId="urn:microsoft.com/office/officeart/2005/8/layout/radial1"/>
    <dgm:cxn modelId="{97419613-C442-46F3-ABFA-2A9D877CF76F}" type="presParOf" srcId="{C9E0A973-DC9A-4C47-A999-471D89F94600}" destId="{C5D8C5EA-0A0E-44EB-8A06-F9AD8690D898}" srcOrd="9" destOrd="0" presId="urn:microsoft.com/office/officeart/2005/8/layout/radial1"/>
    <dgm:cxn modelId="{F59C64D4-CAD5-4670-A385-4E17B7A12171}" type="presParOf" srcId="{C5D8C5EA-0A0E-44EB-8A06-F9AD8690D898}" destId="{6B611095-006F-4D5A-ACF7-810C87E375C8}" srcOrd="0" destOrd="0" presId="urn:microsoft.com/office/officeart/2005/8/layout/radial1"/>
    <dgm:cxn modelId="{D3CC6B3C-7397-4F3B-9F86-BF19E0461EE1}" type="presParOf" srcId="{C9E0A973-DC9A-4C47-A999-471D89F94600}" destId="{688D2A4A-0808-425E-A4DA-E1D76592D862}" srcOrd="10" destOrd="0" presId="urn:microsoft.com/office/officeart/2005/8/layout/radial1"/>
    <dgm:cxn modelId="{78450F94-2948-4D0C-BAD1-A3A10C6A17A6}" type="presParOf" srcId="{C9E0A973-DC9A-4C47-A999-471D89F94600}" destId="{F63988D6-ADB2-4609-9949-C02413462541}" srcOrd="11" destOrd="0" presId="urn:microsoft.com/office/officeart/2005/8/layout/radial1"/>
    <dgm:cxn modelId="{F934E2FF-4596-4277-B031-462F52ABEBAC}" type="presParOf" srcId="{F63988D6-ADB2-4609-9949-C02413462541}" destId="{4A66195A-8997-4759-AED4-438BA06BAD6D}" srcOrd="0" destOrd="0" presId="urn:microsoft.com/office/officeart/2005/8/layout/radial1"/>
    <dgm:cxn modelId="{9CEBC2C1-EF52-4980-BD55-245E2B4F4E22}" type="presParOf" srcId="{C9E0A973-DC9A-4C47-A999-471D89F94600}" destId="{128D63DB-7CDA-4AAC-8D9A-3608E1A0B7A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13FB1-008D-4A2C-82DB-FE703AADD9CE}">
      <dsp:nvSpPr>
        <dsp:cNvPr id="0" name=""/>
        <dsp:cNvSpPr/>
      </dsp:nvSpPr>
      <dsp:spPr>
        <a:xfrm>
          <a:off x="3604719" y="2097388"/>
          <a:ext cx="1610710" cy="1610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2400" b="1" i="0" u="none" strike="noStrike" kern="1200" cap="none" normalizeH="0" baseline="0" dirty="0" smtClean="0">
              <a:ln/>
              <a:effectLst/>
              <a:cs typeface="Arial" charset="0"/>
            </a:rPr>
            <a:t>Positive effects</a:t>
          </a:r>
          <a:endParaRPr kumimoji="0" lang="en-GB" altLang="en-US" sz="2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840602" y="2333271"/>
        <a:ext cx="1138944" cy="1138944"/>
      </dsp:txXfrm>
    </dsp:sp>
    <dsp:sp modelId="{F1E97ACD-63CA-4A70-A6AF-DA7CEDA7BC0E}">
      <dsp:nvSpPr>
        <dsp:cNvPr id="0" name=""/>
        <dsp:cNvSpPr/>
      </dsp:nvSpPr>
      <dsp:spPr>
        <a:xfrm rot="16200000">
          <a:off x="4167796" y="1838674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397961" y="1842995"/>
        <a:ext cx="24227" cy="24227"/>
      </dsp:txXfrm>
    </dsp:sp>
    <dsp:sp modelId="{67013464-1565-47C5-BAA4-176325DE4443}">
      <dsp:nvSpPr>
        <dsp:cNvPr id="0" name=""/>
        <dsp:cNvSpPr/>
      </dsp:nvSpPr>
      <dsp:spPr>
        <a:xfrm>
          <a:off x="3604719" y="2120"/>
          <a:ext cx="1610710" cy="1610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3840602" y="238003"/>
        <a:ext cx="1138944" cy="1138944"/>
      </dsp:txXfrm>
    </dsp:sp>
    <dsp:sp modelId="{0D9F60B4-BE62-49B4-9976-2AA98803A20E}">
      <dsp:nvSpPr>
        <dsp:cNvPr id="0" name=""/>
        <dsp:cNvSpPr/>
      </dsp:nvSpPr>
      <dsp:spPr>
        <a:xfrm rot="19800000">
          <a:off x="5075074" y="2362491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305238" y="2366812"/>
        <a:ext cx="24227" cy="24227"/>
      </dsp:txXfrm>
    </dsp:sp>
    <dsp:sp modelId="{63A73F1C-A86B-4BCA-805F-F8ABD6497AD1}">
      <dsp:nvSpPr>
        <dsp:cNvPr id="0" name=""/>
        <dsp:cNvSpPr/>
      </dsp:nvSpPr>
      <dsp:spPr>
        <a:xfrm>
          <a:off x="5419274" y="1049754"/>
          <a:ext cx="1610710" cy="161071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5655157" y="1285637"/>
        <a:ext cx="1138944" cy="1138944"/>
      </dsp:txXfrm>
    </dsp:sp>
    <dsp:sp modelId="{C1299255-C3BA-4EBD-9EE5-C01A55F764A0}">
      <dsp:nvSpPr>
        <dsp:cNvPr id="0" name=""/>
        <dsp:cNvSpPr/>
      </dsp:nvSpPr>
      <dsp:spPr>
        <a:xfrm rot="1800000">
          <a:off x="5075074" y="3410124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5305238" y="3414446"/>
        <a:ext cx="24227" cy="24227"/>
      </dsp:txXfrm>
    </dsp:sp>
    <dsp:sp modelId="{DBF8DB3C-1485-4B85-9AA3-AD2123BDE455}">
      <dsp:nvSpPr>
        <dsp:cNvPr id="0" name=""/>
        <dsp:cNvSpPr/>
      </dsp:nvSpPr>
      <dsp:spPr>
        <a:xfrm>
          <a:off x="5419274" y="3145021"/>
          <a:ext cx="1610710" cy="161071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5655157" y="3380904"/>
        <a:ext cx="1138944" cy="1138944"/>
      </dsp:txXfrm>
    </dsp:sp>
    <dsp:sp modelId="{9611E153-A45F-4318-9514-4BB14601006B}">
      <dsp:nvSpPr>
        <dsp:cNvPr id="0" name=""/>
        <dsp:cNvSpPr/>
      </dsp:nvSpPr>
      <dsp:spPr>
        <a:xfrm rot="5400000">
          <a:off x="4167796" y="3933941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4397961" y="3938263"/>
        <a:ext cx="24227" cy="24227"/>
      </dsp:txXfrm>
    </dsp:sp>
    <dsp:sp modelId="{87ABCBA2-57B9-413F-8D48-317063EB15C2}">
      <dsp:nvSpPr>
        <dsp:cNvPr id="0" name=""/>
        <dsp:cNvSpPr/>
      </dsp:nvSpPr>
      <dsp:spPr>
        <a:xfrm>
          <a:off x="3604719" y="4192655"/>
          <a:ext cx="1610710" cy="16107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3840602" y="4428538"/>
        <a:ext cx="1138944" cy="1138944"/>
      </dsp:txXfrm>
    </dsp:sp>
    <dsp:sp modelId="{C5D8C5EA-0A0E-44EB-8A06-F9AD8690D898}">
      <dsp:nvSpPr>
        <dsp:cNvPr id="0" name=""/>
        <dsp:cNvSpPr/>
      </dsp:nvSpPr>
      <dsp:spPr>
        <a:xfrm rot="9000000">
          <a:off x="3260519" y="3410124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3490683" y="3414446"/>
        <a:ext cx="24227" cy="24227"/>
      </dsp:txXfrm>
    </dsp:sp>
    <dsp:sp modelId="{688D2A4A-0808-425E-A4DA-E1D76592D862}">
      <dsp:nvSpPr>
        <dsp:cNvPr id="0" name=""/>
        <dsp:cNvSpPr/>
      </dsp:nvSpPr>
      <dsp:spPr>
        <a:xfrm>
          <a:off x="1790164" y="3145021"/>
          <a:ext cx="1610710" cy="161071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2026047" y="3380904"/>
        <a:ext cx="1138944" cy="1138944"/>
      </dsp:txXfrm>
    </dsp:sp>
    <dsp:sp modelId="{F63988D6-ADB2-4609-9949-C02413462541}">
      <dsp:nvSpPr>
        <dsp:cNvPr id="0" name=""/>
        <dsp:cNvSpPr/>
      </dsp:nvSpPr>
      <dsp:spPr>
        <a:xfrm rot="12600000">
          <a:off x="3260519" y="2362491"/>
          <a:ext cx="484556" cy="32871"/>
        </a:xfrm>
        <a:custGeom>
          <a:avLst/>
          <a:gdLst/>
          <a:ahLst/>
          <a:cxnLst/>
          <a:rect l="0" t="0" r="0" b="0"/>
          <a:pathLst>
            <a:path>
              <a:moveTo>
                <a:pt x="0" y="16435"/>
              </a:moveTo>
              <a:lnTo>
                <a:pt x="484556" y="16435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 rot="10800000">
        <a:off x="3490683" y="2366812"/>
        <a:ext cx="24227" cy="24227"/>
      </dsp:txXfrm>
    </dsp:sp>
    <dsp:sp modelId="{128D63DB-7CDA-4AAC-8D9A-3608E1A0B7A1}">
      <dsp:nvSpPr>
        <dsp:cNvPr id="0" name=""/>
        <dsp:cNvSpPr/>
      </dsp:nvSpPr>
      <dsp:spPr>
        <a:xfrm>
          <a:off x="1790164" y="1049754"/>
          <a:ext cx="1610710" cy="16107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GB" altLang="en-US" sz="6500" b="0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 </a:t>
          </a:r>
        </a:p>
      </dsp:txBody>
      <dsp:txXfrm>
        <a:off x="2026047" y="1285637"/>
        <a:ext cx="1138944" cy="1138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12D27-8362-4041-9BB2-3ECD1417EDB2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9D7D6-459F-4C83-AA87-D2D4F2C4611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73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1D4AB-6FF6-4A56-B307-B22588DD7F9A}" type="datetimeFigureOut">
              <a:rPr lang="en-GB" smtClean="0"/>
              <a:t>11/03/2020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1861-D6E8-4C15-88EE-54284A0F381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695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0827-F850-4D58-87AF-F0C44A027AB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47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806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Adapted </a:t>
            </a:r>
            <a:r>
              <a:rPr lang="en-GB" dirty="0" err="1" smtClean="0"/>
              <a:t>from:http</a:t>
            </a:r>
            <a:r>
              <a:rPr lang="en-GB" dirty="0" smtClean="0"/>
              <a:t>://economics.about.com/</a:t>
            </a:r>
            <a:r>
              <a:rPr lang="en-GB" dirty="0" err="1" smtClean="0"/>
              <a:t>cs</a:t>
            </a:r>
            <a:r>
              <a:rPr lang="en-GB" dirty="0" smtClean="0"/>
              <a:t>/</a:t>
            </a:r>
            <a:r>
              <a:rPr lang="en-GB" dirty="0" err="1" smtClean="0"/>
              <a:t>economicsglossary</a:t>
            </a:r>
            <a:r>
              <a:rPr lang="en-GB" dirty="0" smtClean="0"/>
              <a:t>/g/fdi.htm</a:t>
            </a:r>
          </a:p>
          <a:p>
            <a:r>
              <a:rPr lang="en-GB" dirty="0" smtClean="0"/>
              <a:t>Also</a:t>
            </a:r>
            <a:r>
              <a:rPr lang="en-GB" baseline="0" dirty="0" smtClean="0"/>
              <a:t> from: http://www.oecd-ilibrary.org/sites/factbook-2013-en/04/02/01/index.html?itemId=/content/chapter/factbook-2013-34-en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C0827-F850-4D58-87AF-F0C44A027A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2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C1861-D6E8-4C15-88EE-54284A0F381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778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13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0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324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61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357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449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8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799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0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9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0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4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86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3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XLdiBNYGd-Y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5318" y="2070605"/>
            <a:ext cx="8915399" cy="2262781"/>
          </a:xfrm>
        </p:spPr>
        <p:txBody>
          <a:bodyPr>
            <a:normAutofit/>
          </a:bodyPr>
          <a:lstStyle/>
          <a:p>
            <a:r>
              <a:rPr lang="en-GB" sz="7200" dirty="0" smtClean="0"/>
              <a:t>Globalisation</a:t>
            </a:r>
            <a:br>
              <a:rPr lang="en-GB" sz="7200" dirty="0" smtClean="0"/>
            </a:br>
            <a:r>
              <a:rPr lang="en-GB" sz="4000" dirty="0" smtClean="0"/>
              <a:t>Multinational companies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5318" y="4418717"/>
            <a:ext cx="9710671" cy="2020719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b="10783"/>
          <a:stretch/>
        </p:blipFill>
        <p:spPr>
          <a:xfrm>
            <a:off x="8306873" y="283335"/>
            <a:ext cx="3709116" cy="2327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318" y="4611231"/>
            <a:ext cx="92083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Starter: </a:t>
            </a:r>
          </a:p>
          <a:p>
            <a:r>
              <a:rPr lang="en-GB" sz="2800" dirty="0" smtClean="0"/>
              <a:t>From </a:t>
            </a:r>
            <a:r>
              <a:rPr lang="en-GB" sz="2800" dirty="0"/>
              <a:t>what you know – would you consider that </a:t>
            </a:r>
            <a:r>
              <a:rPr lang="en-GB" sz="2800" dirty="0" smtClean="0"/>
              <a:t>MNCs </a:t>
            </a:r>
            <a:r>
              <a:rPr lang="en-GB" sz="2800" dirty="0"/>
              <a:t>are good for the poorer countries that they operate in?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91849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7" y="312287"/>
            <a:ext cx="8911687" cy="1280890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44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Positive </a:t>
            </a:r>
            <a:r>
              <a:rPr lang="en-GB" sz="4400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impacts</a:t>
            </a:r>
            <a:endParaRPr lang="en-GB" sz="4400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837" y="1432245"/>
            <a:ext cx="6364310" cy="4900634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sz="3400" dirty="0">
                <a:latin typeface="+mj-lt"/>
              </a:rPr>
              <a:t>Creates employment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solidFill>
                  <a:srgbClr val="000099"/>
                </a:solidFill>
                <a:latin typeface="+mj-lt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There are jobs available for local people, thus reducing numbers of unemployed and the resultant drain on local resources</a:t>
            </a:r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sz="3300" dirty="0">
                <a:latin typeface="+mj-lt"/>
              </a:rPr>
              <a:t>Increases skills base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solidFill>
                  <a:srgbClr val="000099"/>
                </a:solidFill>
                <a:latin typeface="+mj-lt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Many MNCs operate training schemes for local people to learn how to use machinery. Such skills also attract other firms to the country</a:t>
            </a:r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sz="3300" dirty="0">
                <a:latin typeface="+mj-lt"/>
              </a:rPr>
              <a:t>Increased standard of living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solidFill>
                  <a:srgbClr val="000099"/>
                </a:solidFill>
                <a:latin typeface="+mj-lt"/>
              </a:rPr>
              <a:t>  </a:t>
            </a:r>
            <a:r>
              <a:rPr lang="en-GB" dirty="0" smtClean="0">
                <a:solidFill>
                  <a:srgbClr val="002060"/>
                </a:solidFill>
                <a:latin typeface="+mj-lt"/>
              </a:rPr>
              <a:t>An increase in earnings increases taxes paid within the country and gives more money to spend on services</a:t>
            </a:r>
            <a:endParaRPr lang="en-GB" dirty="0" smtClean="0">
              <a:latin typeface="+mj-lt"/>
            </a:endParaRPr>
          </a:p>
          <a:p>
            <a:endParaRPr lang="en-GB" dirty="0">
              <a:latin typeface="+mj-lt"/>
            </a:endParaRPr>
          </a:p>
        </p:txBody>
      </p:sp>
      <p:pic>
        <p:nvPicPr>
          <p:cNvPr id="46082" name="Picture 2" descr="http://i.telegraph.co.uk/multimedia/archive/02201/china_220116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2423" y="1700402"/>
            <a:ext cx="3357554" cy="2095763"/>
          </a:xfrm>
          <a:prstGeom prst="rect">
            <a:avLst/>
          </a:prstGeom>
          <a:noFill/>
        </p:spPr>
      </p:pic>
      <p:pic>
        <p:nvPicPr>
          <p:cNvPr id="46084" name="Picture 4" descr="http://www.ortablu.org/wp-content/uploads/shenzhen-factory-work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2423" y="4183226"/>
            <a:ext cx="3357554" cy="21496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328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95663"/>
            <a:ext cx="6351432" cy="525780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sz="3700" dirty="0">
                <a:latin typeface="+mj-lt"/>
              </a:rPr>
              <a:t>Raises country’s profile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sz="1900" dirty="0" smtClean="0">
                <a:latin typeface="+mj-lt"/>
              </a:rPr>
              <a:t>  </a:t>
            </a:r>
            <a:r>
              <a:rPr lang="en-GB" sz="1900" dirty="0" smtClean="0">
                <a:solidFill>
                  <a:srgbClr val="002060"/>
                </a:solidFill>
                <a:latin typeface="+mj-lt"/>
              </a:rPr>
              <a:t>MNCs plan their moves carefully. This is known worldwide and the movement into a particular country is a statement about its pro-business environment and political stability.</a:t>
            </a:r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sz="3700" dirty="0">
                <a:latin typeface="+mj-lt"/>
              </a:rPr>
              <a:t>Improves balance of payments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sz="1900" dirty="0">
                <a:latin typeface="+mj-lt"/>
              </a:rPr>
              <a:t>  Many goods made by MNCs are exported to other nearby countries. This increases amount of money earned by the country.</a:t>
            </a:r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sz="3700" dirty="0">
                <a:latin typeface="+mj-lt"/>
              </a:rPr>
              <a:t>Improves infrastructure</a:t>
            </a:r>
          </a:p>
          <a:p>
            <a:pPr marL="182563" indent="-182563">
              <a:lnSpc>
                <a:spcPct val="115000"/>
              </a:lnSpc>
              <a:spcBef>
                <a:spcPct val="25000"/>
              </a:spcBef>
            </a:pPr>
            <a:r>
              <a:rPr lang="en-GB" dirty="0" smtClean="0">
                <a:latin typeface="+mj-lt"/>
              </a:rPr>
              <a:t>  </a:t>
            </a:r>
            <a:r>
              <a:rPr lang="en-GB" sz="1900" dirty="0">
                <a:latin typeface="+mj-lt"/>
              </a:rPr>
              <a:t>MNCs often improve communication links within a country, e.g. road, rail and port facilities are updated and expanded. This benefits the country.</a:t>
            </a:r>
          </a:p>
          <a:p>
            <a:endParaRPr lang="en-GB" dirty="0">
              <a:latin typeface="+mj-lt"/>
            </a:endParaRPr>
          </a:p>
        </p:txBody>
      </p:sp>
      <p:pic>
        <p:nvPicPr>
          <p:cNvPr id="47106" name="Picture 2" descr="http://mediaindiagroup.files.wordpress.com/2011/11/urbanization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2632" y="4166231"/>
            <a:ext cx="3735375" cy="2266766"/>
          </a:xfrm>
          <a:prstGeom prst="rect">
            <a:avLst/>
          </a:prstGeom>
          <a:noFill/>
        </p:spPr>
      </p:pic>
      <p:pic>
        <p:nvPicPr>
          <p:cNvPr id="47108" name="Picture 4" descr="http://si.wsj.net/public/resources/images/OB-JU087_1china_G_201009011320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2632" y="1291107"/>
            <a:ext cx="3714744" cy="2478736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430196"/>
            <a:ext cx="8911687" cy="1280890"/>
          </a:xfrm>
        </p:spPr>
        <p:txBody>
          <a:bodyPr/>
          <a:lstStyle/>
          <a:p>
            <a:r>
              <a:rPr lang="en-GB" dirty="0" smtClean="0"/>
              <a:t>Positive Impacts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07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241" y="1537010"/>
            <a:ext cx="9187319" cy="5044094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2400" dirty="0" smtClean="0"/>
              <a:t>FDI </a:t>
            </a:r>
            <a:r>
              <a:rPr lang="en-GB" sz="2400" dirty="0"/>
              <a:t>stands for Foreign Direct </a:t>
            </a:r>
            <a:r>
              <a:rPr lang="en-GB" sz="2400" dirty="0" smtClean="0"/>
              <a:t>Investment. </a:t>
            </a:r>
            <a:r>
              <a:rPr lang="en-GB" sz="2400" dirty="0"/>
              <a:t>Foreign direct investment is </a:t>
            </a:r>
            <a:r>
              <a:rPr lang="en-GB" sz="2400" dirty="0">
                <a:solidFill>
                  <a:srgbClr val="0070C0"/>
                </a:solidFill>
              </a:rPr>
              <a:t>investment of foreign </a:t>
            </a:r>
            <a:r>
              <a:rPr lang="en-GB" sz="2400" dirty="0" smtClean="0">
                <a:solidFill>
                  <a:srgbClr val="0070C0"/>
                </a:solidFill>
              </a:rPr>
              <a:t>money </a:t>
            </a:r>
            <a:r>
              <a:rPr lang="en-GB" sz="2400" dirty="0">
                <a:solidFill>
                  <a:srgbClr val="0070C0"/>
                </a:solidFill>
              </a:rPr>
              <a:t>into domestic structures, equipment, and </a:t>
            </a:r>
            <a:r>
              <a:rPr lang="en-GB" sz="2400" dirty="0" smtClean="0">
                <a:solidFill>
                  <a:srgbClr val="0070C0"/>
                </a:solidFill>
              </a:rPr>
              <a:t>investment in businesses and organisations based in the host country</a:t>
            </a:r>
          </a:p>
          <a:p>
            <a:r>
              <a:rPr lang="en-GB" sz="2400" dirty="0"/>
              <a:t>FDI </a:t>
            </a:r>
            <a:r>
              <a:rPr lang="en-GB" sz="2400" dirty="0">
                <a:solidFill>
                  <a:srgbClr val="0070C0"/>
                </a:solidFill>
              </a:rPr>
              <a:t>creates direct, stable and long-lasting links between economies</a:t>
            </a:r>
            <a:r>
              <a:rPr lang="en-GB" sz="2400" dirty="0"/>
              <a:t>. It encourages the transfer of technology and know-how between countries, and allows the host economy to promote its products more widely in international markets. </a:t>
            </a:r>
            <a:endParaRPr lang="en-GB" sz="2400" dirty="0" smtClean="0"/>
          </a:p>
          <a:p>
            <a:r>
              <a:rPr lang="en-GB" sz="2400" dirty="0" smtClean="0"/>
              <a:t>FDI </a:t>
            </a:r>
            <a:r>
              <a:rPr lang="en-GB" sz="2400" dirty="0"/>
              <a:t>is also an </a:t>
            </a:r>
            <a:r>
              <a:rPr lang="en-GB" sz="2400" dirty="0">
                <a:solidFill>
                  <a:srgbClr val="0070C0"/>
                </a:solidFill>
              </a:rPr>
              <a:t>additional source of funding</a:t>
            </a:r>
            <a:r>
              <a:rPr lang="en-GB" sz="2400" dirty="0"/>
              <a:t> for investment and, under the right policy environment, it can be </a:t>
            </a:r>
            <a:r>
              <a:rPr lang="en-GB" sz="2400" dirty="0" smtClean="0">
                <a:solidFill>
                  <a:srgbClr val="0070C0"/>
                </a:solidFill>
              </a:rPr>
              <a:t>important for the development of the economy of the country</a:t>
            </a:r>
            <a:r>
              <a:rPr lang="en-GB" sz="2400" dirty="0" smtClean="0"/>
              <a:t>.</a:t>
            </a:r>
            <a:endParaRPr lang="en-GB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53"/>
          <a:stretch/>
        </p:blipFill>
        <p:spPr bwMode="auto">
          <a:xfrm>
            <a:off x="26440" y="5042263"/>
            <a:ext cx="2209800" cy="181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36242" y="256120"/>
            <a:ext cx="8911687" cy="1280890"/>
          </a:xfrm>
        </p:spPr>
        <p:txBody>
          <a:bodyPr/>
          <a:lstStyle/>
          <a:p>
            <a:r>
              <a:rPr lang="en-GB" dirty="0" smtClean="0"/>
              <a:t>Foreign Direct Investment (FDI)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75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and disadvantages of MNCs operating in the UK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831103"/>
              </p:ext>
            </p:extLst>
          </p:nvPr>
        </p:nvGraphicFramePr>
        <p:xfrm>
          <a:off x="1287887" y="2213615"/>
          <a:ext cx="10689464" cy="431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595">
                <a:tc>
                  <a:txBody>
                    <a:bodyPr/>
                    <a:lstStyle/>
                    <a:p>
                      <a:r>
                        <a:rPr lang="en-GB" dirty="0" smtClean="0"/>
                        <a:t>Advantages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Disadvantages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595">
                <a:tc>
                  <a:txBody>
                    <a:bodyPr/>
                    <a:lstStyle/>
                    <a:p>
                      <a:r>
                        <a:rPr lang="en-GB" dirty="0" smtClean="0"/>
                        <a:t>Provide employment</a:t>
                      </a:r>
                      <a:r>
                        <a:rPr lang="en-GB" baseline="0" dirty="0" smtClean="0"/>
                        <a:t> and create better living standards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 competition which can have a</a:t>
                      </a:r>
                      <a:r>
                        <a:rPr lang="en-GB" baseline="0" dirty="0" smtClean="0"/>
                        <a:t> negative impact on local industries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595">
                <a:tc>
                  <a:txBody>
                    <a:bodyPr/>
                    <a:lstStyle/>
                    <a:p>
                      <a:r>
                        <a:rPr lang="en-GB" dirty="0" smtClean="0"/>
                        <a:t>Investment</a:t>
                      </a:r>
                      <a:r>
                        <a:rPr lang="en-GB" baseline="0" dirty="0" smtClean="0"/>
                        <a:t> lead to infrastructure development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Potential for increased unemployment due to</a:t>
                      </a:r>
                      <a:r>
                        <a:rPr lang="en-GB" baseline="0" dirty="0" smtClean="0"/>
                        <a:t> local industries going out of business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95">
                <a:tc>
                  <a:txBody>
                    <a:bodyPr/>
                    <a:lstStyle/>
                    <a:p>
                      <a:r>
                        <a:rPr lang="en-GB" dirty="0" smtClean="0"/>
                        <a:t>Pay taxes</a:t>
                      </a:r>
                      <a:r>
                        <a:rPr lang="en-GB" baseline="0" dirty="0" smtClean="0"/>
                        <a:t> to Government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Destroying</a:t>
                      </a:r>
                      <a:r>
                        <a:rPr lang="en-GB" baseline="0" dirty="0" smtClean="0"/>
                        <a:t> local culture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595">
                <a:tc>
                  <a:txBody>
                    <a:bodyPr/>
                    <a:lstStyle/>
                    <a:p>
                      <a:r>
                        <a:rPr lang="en-GB" dirty="0" smtClean="0"/>
                        <a:t>Introduce</a:t>
                      </a:r>
                      <a:r>
                        <a:rPr lang="en-GB" baseline="0" dirty="0" smtClean="0"/>
                        <a:t> new technology and working methods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Loss of localised</a:t>
                      </a:r>
                      <a:r>
                        <a:rPr lang="en-GB" baseline="0" dirty="0" smtClean="0"/>
                        <a:t> products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5595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</a:t>
                      </a:r>
                      <a:r>
                        <a:rPr lang="en-GB" baseline="0" dirty="0" smtClean="0"/>
                        <a:t> customer choice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Environmental impact such as pollution,</a:t>
                      </a:r>
                      <a:r>
                        <a:rPr lang="en-GB" baseline="0" dirty="0" smtClean="0"/>
                        <a:t> noise, congestion and destruction of the environment.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5595">
                <a:tc>
                  <a:txBody>
                    <a:bodyPr/>
                    <a:lstStyle/>
                    <a:p>
                      <a:r>
                        <a:rPr lang="en-GB" dirty="0" smtClean="0"/>
                        <a:t>Increased growth</a:t>
                      </a:r>
                      <a:r>
                        <a:rPr lang="en-GB" baseline="0" dirty="0" smtClean="0"/>
                        <a:t> in the economy (many businesses will supply MNCs in their locality)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91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MNCs operating in the UK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Need investment from MNCs to help drive growth and create jobs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The UK has receive more investment from multinationals over the last 30 years than Germany, France and Italy combined, thus creating thousands of jobs and reinvigorating domestic supply chains.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0066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074" y="1264342"/>
            <a:ext cx="61341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7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8422" y="284476"/>
            <a:ext cx="9452565" cy="747490"/>
          </a:xfrm>
        </p:spPr>
        <p:txBody>
          <a:bodyPr/>
          <a:lstStyle/>
          <a:p>
            <a:r>
              <a:rPr lang="en-GB" dirty="0" smtClean="0"/>
              <a:t>Knowledge and Consolidation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1360868"/>
            <a:ext cx="9348063" cy="56581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Use the lesson slides, together with pages 688 – 692 to answer the following questions: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Explain what is meant by a MNC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Explain the reason for the existence of MNCs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Explain the possible advantages and disadvantages of MNCs to individual countries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Briefly explain why each of the following businesses might become a MNC a) an oil company b) a mass manufacturing car company c) a fast food chain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Summarise the pros and cons of MNCs operating in UK</a:t>
            </a:r>
            <a:endParaRPr lang="en-GB" sz="2400" dirty="0"/>
          </a:p>
          <a:p>
            <a:pPr marL="0" indent="0">
              <a:buNone/>
            </a:pPr>
            <a:r>
              <a:rPr lang="en-GB" sz="2400" b="1" dirty="0" smtClean="0"/>
              <a:t>Apply the theory you have learned to answer all parts of Question 2 on page 689 (more on next slide)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7386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activity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532709"/>
            <a:ext cx="8915400" cy="4241074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Carry out research to find out: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Top 5 MNCs in the world in 2018 (or 2017 or both as a comparison) measures by revenue / profit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Which MNCs have greater revenues than some countries/economies (give specific examples include figures)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Choose one MNC, investigate where they have operations. Choose one of the countries they operate in to take a closer look at the impact the MNC has had on that country (positive and negative)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8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693" y="379412"/>
            <a:ext cx="8911687" cy="1280890"/>
          </a:xfrm>
        </p:spPr>
        <p:txBody>
          <a:bodyPr/>
          <a:lstStyle/>
          <a:p>
            <a:r>
              <a:rPr lang="en-GB" dirty="0" smtClean="0"/>
              <a:t>Starter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2693" y="1184856"/>
            <a:ext cx="9877538" cy="4906850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Incoming multinationals bring FDI (Foreign Direct Investment</a:t>
            </a:r>
          </a:p>
          <a:p>
            <a:pPr lvl="0"/>
            <a:r>
              <a:rPr lang="en-GB" sz="2400" dirty="0" smtClean="0"/>
              <a:t>MNCs create </a:t>
            </a:r>
            <a:r>
              <a:rPr lang="en-GB" sz="2400" dirty="0"/>
              <a:t>jobs</a:t>
            </a:r>
          </a:p>
          <a:p>
            <a:pPr lvl="0"/>
            <a:r>
              <a:rPr lang="en-GB" sz="2400" dirty="0"/>
              <a:t>New investment will increase output of goods &amp; services</a:t>
            </a:r>
          </a:p>
          <a:p>
            <a:pPr lvl="0"/>
            <a:r>
              <a:rPr lang="en-GB" sz="2400" dirty="0"/>
              <a:t>Any extra output sold abroad, thus increasing exports, also imports could be reduced</a:t>
            </a:r>
          </a:p>
          <a:p>
            <a:pPr lvl="0"/>
            <a:r>
              <a:rPr lang="en-GB" sz="2400" dirty="0"/>
              <a:t>Taxes paid increases government funds enabling them to improve their services</a:t>
            </a:r>
          </a:p>
          <a:p>
            <a:pPr lvl="0"/>
            <a:r>
              <a:rPr lang="en-GB" sz="2400" dirty="0"/>
              <a:t>An efficient multinational might make high-quality products available at lower prices than there were previously found, helping consumers</a:t>
            </a:r>
          </a:p>
          <a:p>
            <a:pPr lvl="0"/>
            <a:r>
              <a:rPr lang="en-GB" sz="2400" dirty="0"/>
              <a:t>Increased competition</a:t>
            </a:r>
          </a:p>
          <a:p>
            <a:pPr lvl="0"/>
            <a:r>
              <a:rPr lang="en-GB" sz="2400" dirty="0"/>
              <a:t>Improved trade flows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9538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625600"/>
            <a:ext cx="9101092" cy="5232400"/>
          </a:xfrm>
        </p:spPr>
        <p:txBody>
          <a:bodyPr>
            <a:normAutofit/>
          </a:bodyPr>
          <a:lstStyle/>
          <a:p>
            <a:r>
              <a:rPr lang="en-GB" sz="2400" dirty="0" smtClean="0"/>
              <a:t>Explain what is meant by a multinational company</a:t>
            </a:r>
          </a:p>
          <a:p>
            <a:endParaRPr lang="en-GB" sz="2400" dirty="0"/>
          </a:p>
          <a:p>
            <a:r>
              <a:rPr lang="en-GB" sz="2400" dirty="0" smtClean="0"/>
              <a:t>Explain the reasons for the existence of multinational companies</a:t>
            </a:r>
          </a:p>
          <a:p>
            <a:endParaRPr lang="en-GB" sz="2400" dirty="0"/>
          </a:p>
          <a:p>
            <a:r>
              <a:rPr lang="en-GB" sz="2400" dirty="0" smtClean="0"/>
              <a:t>Evaluate the decision of a business to operate as a multinational company</a:t>
            </a:r>
          </a:p>
          <a:p>
            <a:endParaRPr lang="en-GB" sz="2400" dirty="0"/>
          </a:p>
          <a:p>
            <a:r>
              <a:rPr lang="en-GB" sz="2400" dirty="0" smtClean="0"/>
              <a:t>Evaluate the impact of multinational companies on the countries in which they operate</a:t>
            </a:r>
          </a:p>
        </p:txBody>
      </p:sp>
    </p:spTree>
    <p:extLst>
      <p:ext uri="{BB962C8B-B14F-4D97-AF65-F5344CB8AC3E}">
        <p14:creationId xmlns:p14="http://schemas.microsoft.com/office/powerpoint/2010/main" val="7598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019" y="564010"/>
            <a:ext cx="8911687" cy="749635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Multinational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9836" y="1600201"/>
            <a:ext cx="9867363" cy="3293771"/>
          </a:xfr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dirty="0"/>
              <a:t>A multinational company, sometimes called a transnational </a:t>
            </a:r>
            <a:r>
              <a:rPr lang="en-GB" sz="2400" dirty="0" smtClean="0"/>
              <a:t>corporation, </a:t>
            </a:r>
            <a:r>
              <a:rPr lang="en-GB" sz="2400" dirty="0"/>
              <a:t>is a company that </a:t>
            </a:r>
            <a:r>
              <a:rPr lang="en-GB" sz="2400" dirty="0">
                <a:solidFill>
                  <a:srgbClr val="0070C0"/>
                </a:solidFill>
              </a:rPr>
              <a:t>owns or controls production or service facilities in more than one country</a:t>
            </a:r>
            <a:r>
              <a:rPr lang="en-GB" sz="2400" dirty="0"/>
              <a:t>.  </a:t>
            </a:r>
            <a:endParaRPr lang="en-GB" sz="2400" dirty="0" smtClean="0"/>
          </a:p>
          <a:p>
            <a:r>
              <a:rPr lang="en-GB" sz="2400" dirty="0" smtClean="0"/>
              <a:t>You may see it written as:</a:t>
            </a:r>
          </a:p>
          <a:p>
            <a:pPr lvl="1"/>
            <a:r>
              <a:rPr lang="en-GB" sz="2000" dirty="0" smtClean="0"/>
              <a:t>MNC – multinational corporation or company</a:t>
            </a:r>
          </a:p>
          <a:p>
            <a:pPr lvl="1"/>
            <a:r>
              <a:rPr lang="en-GB" sz="2000" dirty="0" smtClean="0"/>
              <a:t>MNE – multinational enterprise</a:t>
            </a:r>
          </a:p>
          <a:p>
            <a:pPr marL="457200" lvl="1" indent="0">
              <a:buNone/>
            </a:pPr>
            <a:r>
              <a:rPr lang="en-GB" sz="2000" dirty="0" smtClean="0"/>
              <a:t>These are both the same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5" y="3826635"/>
            <a:ext cx="35814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0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892" y="401796"/>
            <a:ext cx="9844033" cy="1486195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 support of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MNCs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7892" y="1560579"/>
            <a:ext cx="4765183" cy="4383110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400" dirty="0" smtClean="0"/>
              <a:t>Multinationals are a beacon of global </a:t>
            </a:r>
            <a:r>
              <a:rPr lang="en-GB" sz="2400" dirty="0" smtClean="0">
                <a:latin typeface="Arial Black" pitchFamily="34" charset="0"/>
              </a:rPr>
              <a:t>capitalism</a:t>
            </a:r>
            <a:r>
              <a:rPr lang="en-GB" sz="2400" dirty="0" smtClean="0"/>
              <a:t>, bringing employment, income and new technologies to poorer countries, driving up incomes and aiding development.  </a:t>
            </a:r>
          </a:p>
          <a:p>
            <a:r>
              <a:rPr lang="en-GB" sz="2400" dirty="0" smtClean="0"/>
              <a:t>In return wealthier countries (Like UK) get cheaper goods.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42" name="Picture 2" descr="http://www.cghacking.com/pics/big/Indian%20cashew%20facto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151" y="1688341"/>
            <a:ext cx="3910310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34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BIG MNCs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1872" y="1700730"/>
            <a:ext cx="4313864" cy="3777622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dirty="0" smtClean="0"/>
              <a:t>Most of the largest MNCs are US, Japan, or European</a:t>
            </a:r>
          </a:p>
          <a:p>
            <a:r>
              <a:rPr lang="en-GB" sz="2800" dirty="0" smtClean="0"/>
              <a:t>India and China growing rapidly</a:t>
            </a:r>
          </a:p>
          <a:p>
            <a:r>
              <a:rPr lang="en-GB" sz="2800" dirty="0" smtClean="0"/>
              <a:t>Example Tata</a:t>
            </a:r>
            <a:endParaRPr lang="en-GB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6788" y="1585310"/>
            <a:ext cx="4313864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Tata:</a:t>
            </a:r>
            <a:endParaRPr lang="en-GB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1356" y="2212667"/>
            <a:ext cx="4652645" cy="4008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73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529" y="35365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GB" dirty="0"/>
              <a:t>Why have they </a:t>
            </a:r>
            <a:r>
              <a:rPr lang="en-GB" dirty="0" smtClean="0"/>
              <a:t>grown?</a:t>
            </a:r>
            <a:br>
              <a:rPr lang="en-GB" dirty="0" smtClean="0"/>
            </a:br>
            <a:r>
              <a:rPr lang="en-GB" dirty="0" smtClean="0"/>
              <a:t>To access new markets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6529" y="1747234"/>
            <a:ext cx="5267459" cy="3777622"/>
          </a:xfrm>
        </p:spPr>
        <p:txBody>
          <a:bodyPr>
            <a:noAutofit/>
          </a:bodyPr>
          <a:lstStyle/>
          <a:p>
            <a:r>
              <a:rPr lang="en-GB" sz="2800" dirty="0" smtClean="0"/>
              <a:t>Domestic market saturated, profits from expansion overseas is tempting</a:t>
            </a:r>
          </a:p>
          <a:p>
            <a:r>
              <a:rPr lang="en-GB" sz="2800" dirty="0" smtClean="0"/>
              <a:t>Extension strategy for the product life </a:t>
            </a:r>
            <a:r>
              <a:rPr lang="en-GB" sz="2800" dirty="0" smtClean="0"/>
              <a:t>cycle</a:t>
            </a: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40149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205" y="2201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Why have they grown? </a:t>
            </a:r>
            <a:br>
              <a:rPr lang="en-GB" dirty="0" smtClean="0"/>
            </a:br>
            <a:r>
              <a:rPr lang="en-GB" dirty="0" smtClean="0"/>
              <a:t>To reduce costs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3607" y="1533119"/>
            <a:ext cx="4313864" cy="3777622"/>
          </a:xfrm>
        </p:spPr>
        <p:txBody>
          <a:bodyPr>
            <a:noAutofit/>
          </a:bodyPr>
          <a:lstStyle/>
          <a:p>
            <a:r>
              <a:rPr lang="en-GB" sz="2400" dirty="0" smtClean="0"/>
              <a:t>Economies of scale</a:t>
            </a:r>
          </a:p>
          <a:p>
            <a:r>
              <a:rPr lang="en-GB" sz="2400" dirty="0" smtClean="0"/>
              <a:t>Lower unit costs</a:t>
            </a:r>
          </a:p>
          <a:p>
            <a:r>
              <a:rPr lang="en-GB" sz="2400" dirty="0" smtClean="0"/>
              <a:t>Enhanced competitive advantage</a:t>
            </a:r>
          </a:p>
          <a:p>
            <a:r>
              <a:rPr lang="en-GB" sz="2400" dirty="0" smtClean="0"/>
              <a:t>Especially if products can be standardised across markets</a:t>
            </a:r>
          </a:p>
          <a:p>
            <a:r>
              <a:rPr lang="en-GB" sz="2400" dirty="0" smtClean="0"/>
              <a:t>Available, cheap adaptable labour see Global services location Index (Most attractive offshore destinations) </a:t>
            </a:r>
            <a:endParaRPr lang="en-GB" sz="2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r="66197"/>
          <a:stretch>
            <a:fillRect/>
          </a:stretch>
        </p:blipFill>
        <p:spPr bwMode="auto">
          <a:xfrm>
            <a:off x="7824117" y="1533119"/>
            <a:ext cx="3642198" cy="4978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2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847850" y="1052514"/>
          <a:ext cx="8820150" cy="580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66" name="TextBox 4"/>
          <p:cNvSpPr txBox="1">
            <a:spLocks noChangeArrowheads="1"/>
          </p:cNvSpPr>
          <p:nvPr/>
        </p:nvSpPr>
        <p:spPr bwMode="auto">
          <a:xfrm>
            <a:off x="5333106" y="1434276"/>
            <a:ext cx="18002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+mj-lt"/>
              </a:rPr>
              <a:t>Creates employment </a:t>
            </a:r>
          </a:p>
        </p:txBody>
      </p:sp>
      <p:sp>
        <p:nvSpPr>
          <p:cNvPr id="2067" name="TextBox 5"/>
          <p:cNvSpPr txBox="1">
            <a:spLocks noChangeArrowheads="1"/>
          </p:cNvSpPr>
          <p:nvPr/>
        </p:nvSpPr>
        <p:spPr bwMode="auto">
          <a:xfrm>
            <a:off x="7133331" y="2561853"/>
            <a:ext cx="1943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+mj-lt"/>
              </a:rPr>
              <a:t>Increases skills base</a:t>
            </a:r>
          </a:p>
        </p:txBody>
      </p:sp>
      <p:sp>
        <p:nvSpPr>
          <p:cNvPr id="2068" name="TextBox 6"/>
          <p:cNvSpPr txBox="1">
            <a:spLocks noChangeArrowheads="1"/>
          </p:cNvSpPr>
          <p:nvPr/>
        </p:nvSpPr>
        <p:spPr bwMode="auto">
          <a:xfrm>
            <a:off x="7246278" y="4511902"/>
            <a:ext cx="17287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+mj-lt"/>
              </a:rPr>
              <a:t>Increased standard of living </a:t>
            </a:r>
          </a:p>
        </p:txBody>
      </p:sp>
      <p:sp>
        <p:nvSpPr>
          <p:cNvPr id="2069" name="TextBox 7"/>
          <p:cNvSpPr txBox="1">
            <a:spLocks noChangeArrowheads="1"/>
          </p:cNvSpPr>
          <p:nvPr/>
        </p:nvSpPr>
        <p:spPr bwMode="auto">
          <a:xfrm>
            <a:off x="5117207" y="573246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+mj-lt"/>
              </a:rPr>
              <a:t>Raises country’s profile </a:t>
            </a:r>
          </a:p>
        </p:txBody>
      </p:sp>
      <p:sp>
        <p:nvSpPr>
          <p:cNvPr id="2070" name="TextBox 8"/>
          <p:cNvSpPr txBox="1">
            <a:spLocks noChangeArrowheads="1"/>
          </p:cNvSpPr>
          <p:nvPr/>
        </p:nvSpPr>
        <p:spPr bwMode="auto">
          <a:xfrm>
            <a:off x="3310630" y="4643199"/>
            <a:ext cx="223202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700" b="1" dirty="0">
                <a:latin typeface="+mj-lt"/>
              </a:rPr>
              <a:t>Improves balance of payments     </a:t>
            </a:r>
          </a:p>
        </p:txBody>
      </p:sp>
      <p:sp>
        <p:nvSpPr>
          <p:cNvPr id="2071" name="TextBox 9"/>
          <p:cNvSpPr txBox="1">
            <a:spLocks noChangeArrowheads="1"/>
          </p:cNvSpPr>
          <p:nvPr/>
        </p:nvSpPr>
        <p:spPr bwMode="auto">
          <a:xfrm>
            <a:off x="3490018" y="2492375"/>
            <a:ext cx="18732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+mj-lt"/>
              </a:rPr>
              <a:t>Improves infrastructure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8104" y="250593"/>
            <a:ext cx="8911687" cy="1280890"/>
          </a:xfrm>
        </p:spPr>
        <p:txBody>
          <a:bodyPr>
            <a:normAutofit/>
          </a:bodyPr>
          <a:lstStyle/>
          <a:p>
            <a:r>
              <a:rPr lang="en-GB" dirty="0"/>
              <a:t>Positive effects of </a:t>
            </a:r>
            <a:r>
              <a:rPr lang="en-GB" dirty="0" smtClean="0"/>
              <a:t>MNCs </a:t>
            </a:r>
            <a:r>
              <a:rPr lang="en-GB" dirty="0"/>
              <a:t>in other countries</a:t>
            </a:r>
          </a:p>
        </p:txBody>
      </p:sp>
    </p:spTree>
    <p:extLst>
      <p:ext uri="{BB962C8B-B14F-4D97-AF65-F5344CB8AC3E}">
        <p14:creationId xmlns:p14="http://schemas.microsoft.com/office/powerpoint/2010/main" val="138137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1112</TotalTime>
  <Words>990</Words>
  <Application>Microsoft Office PowerPoint</Application>
  <PresentationFormat>Widescreen</PresentationFormat>
  <Paragraphs>118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Calibri</vt:lpstr>
      <vt:lpstr>Century Gothic</vt:lpstr>
      <vt:lpstr>Wingdings 3</vt:lpstr>
      <vt:lpstr>Wisp</vt:lpstr>
      <vt:lpstr>Globalisation Multinational companies</vt:lpstr>
      <vt:lpstr>Starter Answers</vt:lpstr>
      <vt:lpstr>Learning Objectives</vt:lpstr>
      <vt:lpstr>Multinational Defined</vt:lpstr>
      <vt:lpstr>In support of MNCs</vt:lpstr>
      <vt:lpstr>BIG MNCs</vt:lpstr>
      <vt:lpstr>Why have they grown? To access new markets </vt:lpstr>
      <vt:lpstr>Why have they grown?  To reduce costs</vt:lpstr>
      <vt:lpstr>Positive effects of MNCs in other countries</vt:lpstr>
      <vt:lpstr>Positive impacts</vt:lpstr>
      <vt:lpstr>Positive Impacts</vt:lpstr>
      <vt:lpstr>Foreign Direct Investment (FDI)</vt:lpstr>
      <vt:lpstr>Advantages and disadvantages of MNCs operating in the UK</vt:lpstr>
      <vt:lpstr>MNCs operating in the UK</vt:lpstr>
      <vt:lpstr>PowerPoint Presentation</vt:lpstr>
      <vt:lpstr>Knowledge and Consolidation Activities</vt:lpstr>
      <vt:lpstr>Research activity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Globalisation</dc:title>
  <dc:creator>Rebecca Crumpton</dc:creator>
  <cp:lastModifiedBy>Rebecca Crumpton</cp:lastModifiedBy>
  <cp:revision>59</cp:revision>
  <cp:lastPrinted>2018-03-15T12:06:51Z</cp:lastPrinted>
  <dcterms:created xsi:type="dcterms:W3CDTF">2017-02-23T12:42:31Z</dcterms:created>
  <dcterms:modified xsi:type="dcterms:W3CDTF">2020-03-11T12:08:47Z</dcterms:modified>
</cp:coreProperties>
</file>