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2" r:id="rId6"/>
    <p:sldId id="273" r:id="rId7"/>
    <p:sldId id="280" r:id="rId8"/>
    <p:sldId id="274" r:id="rId9"/>
    <p:sldId id="281" r:id="rId10"/>
    <p:sldId id="275" r:id="rId11"/>
    <p:sldId id="276" r:id="rId12"/>
    <p:sldId id="282"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343" autoAdjust="0"/>
  </p:normalViewPr>
  <p:slideViewPr>
    <p:cSldViewPr snapToGrid="0">
      <p:cViewPr varScale="1">
        <p:scale>
          <a:sx n="81" d="100"/>
          <a:sy n="81"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590A-6071-42E1-8DB3-1FAAFB6BAD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D36E67-B475-4FAA-AC2E-F0C13A8B79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86E560-7E73-40B1-92A7-8BB0DD55160E}"/>
              </a:ext>
            </a:extLst>
          </p:cNvPr>
          <p:cNvSpPr>
            <a:spLocks noGrp="1"/>
          </p:cNvSpPr>
          <p:nvPr>
            <p:ph type="dt" sz="half" idx="10"/>
          </p:nvPr>
        </p:nvSpPr>
        <p:spPr/>
        <p:txBody>
          <a:bodyPr/>
          <a:lstStyle/>
          <a:p>
            <a:fld id="{5ADA4F7E-3825-45BF-AD0D-CD12A5A90DD8}" type="datetimeFigureOut">
              <a:rPr lang="en-GB" smtClean="0"/>
              <a:t>11/03/2020</a:t>
            </a:fld>
            <a:endParaRPr lang="en-GB"/>
          </a:p>
        </p:txBody>
      </p:sp>
      <p:sp>
        <p:nvSpPr>
          <p:cNvPr id="5" name="Footer Placeholder 4">
            <a:extLst>
              <a:ext uri="{FF2B5EF4-FFF2-40B4-BE49-F238E27FC236}">
                <a16:creationId xmlns:a16="http://schemas.microsoft.com/office/drawing/2014/main" id="{9A75C775-14C4-40E9-B34E-E915BEE7D9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E656A-F268-4F8A-B5B1-2144F1335E63}"/>
              </a:ext>
            </a:extLst>
          </p:cNvPr>
          <p:cNvSpPr>
            <a:spLocks noGrp="1"/>
          </p:cNvSpPr>
          <p:nvPr>
            <p:ph type="sldNum" sz="quarter" idx="12"/>
          </p:nvPr>
        </p:nvSpPr>
        <p:spPr/>
        <p:txBody>
          <a:bodyPr/>
          <a:lstStyle/>
          <a:p>
            <a:fld id="{075FEEFD-D6B1-48E4-97D1-A9202D82D4D8}" type="slidenum">
              <a:rPr lang="en-GB" smtClean="0"/>
              <a:t>‹#›</a:t>
            </a:fld>
            <a:endParaRPr lang="en-GB"/>
          </a:p>
        </p:txBody>
      </p:sp>
    </p:spTree>
    <p:extLst>
      <p:ext uri="{BB962C8B-B14F-4D97-AF65-F5344CB8AC3E}">
        <p14:creationId xmlns:p14="http://schemas.microsoft.com/office/powerpoint/2010/main" val="157749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1F47-4BB0-4C0F-AE45-2D2B534CE9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E79B9C-756B-4A6E-9912-9BED6FC607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7D9CC0-FE3F-4698-AC16-D7F9A7A9B6F2}"/>
              </a:ext>
            </a:extLst>
          </p:cNvPr>
          <p:cNvSpPr>
            <a:spLocks noGrp="1"/>
          </p:cNvSpPr>
          <p:nvPr>
            <p:ph type="dt" sz="half" idx="10"/>
          </p:nvPr>
        </p:nvSpPr>
        <p:spPr/>
        <p:txBody>
          <a:bodyPr/>
          <a:lstStyle/>
          <a:p>
            <a:fld id="{5ADA4F7E-3825-45BF-AD0D-CD12A5A90DD8}" type="datetimeFigureOut">
              <a:rPr lang="en-GB" smtClean="0"/>
              <a:t>11/03/2020</a:t>
            </a:fld>
            <a:endParaRPr lang="en-GB"/>
          </a:p>
        </p:txBody>
      </p:sp>
      <p:sp>
        <p:nvSpPr>
          <p:cNvPr id="5" name="Footer Placeholder 4">
            <a:extLst>
              <a:ext uri="{FF2B5EF4-FFF2-40B4-BE49-F238E27FC236}">
                <a16:creationId xmlns:a16="http://schemas.microsoft.com/office/drawing/2014/main" id="{76853065-015C-4642-8DA0-658439F25D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683B56-2A59-4D33-94C9-2C09C27892E6}"/>
              </a:ext>
            </a:extLst>
          </p:cNvPr>
          <p:cNvSpPr>
            <a:spLocks noGrp="1"/>
          </p:cNvSpPr>
          <p:nvPr>
            <p:ph type="sldNum" sz="quarter" idx="12"/>
          </p:nvPr>
        </p:nvSpPr>
        <p:spPr/>
        <p:txBody>
          <a:bodyPr/>
          <a:lstStyle/>
          <a:p>
            <a:fld id="{075FEEFD-D6B1-48E4-97D1-A9202D82D4D8}" type="slidenum">
              <a:rPr lang="en-GB" smtClean="0"/>
              <a:t>‹#›</a:t>
            </a:fld>
            <a:endParaRPr lang="en-GB"/>
          </a:p>
        </p:txBody>
      </p:sp>
    </p:spTree>
    <p:extLst>
      <p:ext uri="{BB962C8B-B14F-4D97-AF65-F5344CB8AC3E}">
        <p14:creationId xmlns:p14="http://schemas.microsoft.com/office/powerpoint/2010/main" val="278962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0B3192-1EE3-4551-A994-D4F5ED95D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1AD462-F57D-480C-8EC3-915700051B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D9EB28-B32D-4FD0-B700-EFAE420EEBAF}"/>
              </a:ext>
            </a:extLst>
          </p:cNvPr>
          <p:cNvSpPr>
            <a:spLocks noGrp="1"/>
          </p:cNvSpPr>
          <p:nvPr>
            <p:ph type="dt" sz="half" idx="10"/>
          </p:nvPr>
        </p:nvSpPr>
        <p:spPr/>
        <p:txBody>
          <a:bodyPr/>
          <a:lstStyle/>
          <a:p>
            <a:fld id="{5ADA4F7E-3825-45BF-AD0D-CD12A5A90DD8}" type="datetimeFigureOut">
              <a:rPr lang="en-GB" smtClean="0"/>
              <a:t>11/03/2020</a:t>
            </a:fld>
            <a:endParaRPr lang="en-GB"/>
          </a:p>
        </p:txBody>
      </p:sp>
      <p:sp>
        <p:nvSpPr>
          <p:cNvPr id="5" name="Footer Placeholder 4">
            <a:extLst>
              <a:ext uri="{FF2B5EF4-FFF2-40B4-BE49-F238E27FC236}">
                <a16:creationId xmlns:a16="http://schemas.microsoft.com/office/drawing/2014/main" id="{CA3B6728-43DD-45F8-9E9A-C0C0D89DC7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A8FB32-138D-44C5-96CE-CF61793DC3C7}"/>
              </a:ext>
            </a:extLst>
          </p:cNvPr>
          <p:cNvSpPr>
            <a:spLocks noGrp="1"/>
          </p:cNvSpPr>
          <p:nvPr>
            <p:ph type="sldNum" sz="quarter" idx="12"/>
          </p:nvPr>
        </p:nvSpPr>
        <p:spPr/>
        <p:txBody>
          <a:bodyPr/>
          <a:lstStyle/>
          <a:p>
            <a:fld id="{075FEEFD-D6B1-48E4-97D1-A9202D82D4D8}" type="slidenum">
              <a:rPr lang="en-GB" smtClean="0"/>
              <a:t>‹#›</a:t>
            </a:fld>
            <a:endParaRPr lang="en-GB"/>
          </a:p>
        </p:txBody>
      </p:sp>
    </p:spTree>
    <p:extLst>
      <p:ext uri="{BB962C8B-B14F-4D97-AF65-F5344CB8AC3E}">
        <p14:creationId xmlns:p14="http://schemas.microsoft.com/office/powerpoint/2010/main" val="339083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EE1D-CCDA-44D8-B927-149C613909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042EFD-B812-442C-A05E-FCDC541D27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7838F1-470E-4EB0-B88A-EAA94110D11F}"/>
              </a:ext>
            </a:extLst>
          </p:cNvPr>
          <p:cNvSpPr>
            <a:spLocks noGrp="1"/>
          </p:cNvSpPr>
          <p:nvPr>
            <p:ph type="dt" sz="half" idx="10"/>
          </p:nvPr>
        </p:nvSpPr>
        <p:spPr/>
        <p:txBody>
          <a:bodyPr/>
          <a:lstStyle/>
          <a:p>
            <a:fld id="{5ADA4F7E-3825-45BF-AD0D-CD12A5A90DD8}" type="datetimeFigureOut">
              <a:rPr lang="en-GB" smtClean="0"/>
              <a:t>11/03/2020</a:t>
            </a:fld>
            <a:endParaRPr lang="en-GB"/>
          </a:p>
        </p:txBody>
      </p:sp>
      <p:sp>
        <p:nvSpPr>
          <p:cNvPr id="5" name="Footer Placeholder 4">
            <a:extLst>
              <a:ext uri="{FF2B5EF4-FFF2-40B4-BE49-F238E27FC236}">
                <a16:creationId xmlns:a16="http://schemas.microsoft.com/office/drawing/2014/main" id="{96EB4E44-2098-479C-842A-CA89BBA36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99469B-ACBC-4C43-B1D3-BF44140362E3}"/>
              </a:ext>
            </a:extLst>
          </p:cNvPr>
          <p:cNvSpPr>
            <a:spLocks noGrp="1"/>
          </p:cNvSpPr>
          <p:nvPr>
            <p:ph type="sldNum" sz="quarter" idx="12"/>
          </p:nvPr>
        </p:nvSpPr>
        <p:spPr/>
        <p:txBody>
          <a:bodyPr/>
          <a:lstStyle/>
          <a:p>
            <a:fld id="{075FEEFD-D6B1-48E4-97D1-A9202D82D4D8}" type="slidenum">
              <a:rPr lang="en-GB" smtClean="0"/>
              <a:t>‹#›</a:t>
            </a:fld>
            <a:endParaRPr lang="en-GB"/>
          </a:p>
        </p:txBody>
      </p:sp>
    </p:spTree>
    <p:extLst>
      <p:ext uri="{BB962C8B-B14F-4D97-AF65-F5344CB8AC3E}">
        <p14:creationId xmlns:p14="http://schemas.microsoft.com/office/powerpoint/2010/main" val="262784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63F0-67FC-4B9E-BB05-777B9B4C4F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D89596-95AB-415F-AFCC-08FB6F8C45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84A258-3ED4-4174-90EF-F1F95EFC4673}"/>
              </a:ext>
            </a:extLst>
          </p:cNvPr>
          <p:cNvSpPr>
            <a:spLocks noGrp="1"/>
          </p:cNvSpPr>
          <p:nvPr>
            <p:ph type="dt" sz="half" idx="10"/>
          </p:nvPr>
        </p:nvSpPr>
        <p:spPr/>
        <p:txBody>
          <a:bodyPr/>
          <a:lstStyle/>
          <a:p>
            <a:fld id="{5ADA4F7E-3825-45BF-AD0D-CD12A5A90DD8}" type="datetimeFigureOut">
              <a:rPr lang="en-GB" smtClean="0"/>
              <a:t>11/03/2020</a:t>
            </a:fld>
            <a:endParaRPr lang="en-GB"/>
          </a:p>
        </p:txBody>
      </p:sp>
      <p:sp>
        <p:nvSpPr>
          <p:cNvPr id="5" name="Footer Placeholder 4">
            <a:extLst>
              <a:ext uri="{FF2B5EF4-FFF2-40B4-BE49-F238E27FC236}">
                <a16:creationId xmlns:a16="http://schemas.microsoft.com/office/drawing/2014/main" id="{75BA6121-BF04-4BCA-8AB0-7140305D32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22A18B-D75D-4337-A47A-58417B54C41F}"/>
              </a:ext>
            </a:extLst>
          </p:cNvPr>
          <p:cNvSpPr>
            <a:spLocks noGrp="1"/>
          </p:cNvSpPr>
          <p:nvPr>
            <p:ph type="sldNum" sz="quarter" idx="12"/>
          </p:nvPr>
        </p:nvSpPr>
        <p:spPr/>
        <p:txBody>
          <a:bodyPr/>
          <a:lstStyle/>
          <a:p>
            <a:fld id="{075FEEFD-D6B1-48E4-97D1-A9202D82D4D8}" type="slidenum">
              <a:rPr lang="en-GB" smtClean="0"/>
              <a:t>‹#›</a:t>
            </a:fld>
            <a:endParaRPr lang="en-GB"/>
          </a:p>
        </p:txBody>
      </p:sp>
    </p:spTree>
    <p:extLst>
      <p:ext uri="{BB962C8B-B14F-4D97-AF65-F5344CB8AC3E}">
        <p14:creationId xmlns:p14="http://schemas.microsoft.com/office/powerpoint/2010/main" val="284796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186C-70EA-4FC7-A0EF-7CB515009D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EB4F7D-1F16-45A3-B182-82F7CB7322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E32499-0543-4F3B-8D35-D28E479910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4E359C-2538-4439-A171-C8204B423DB3}"/>
              </a:ext>
            </a:extLst>
          </p:cNvPr>
          <p:cNvSpPr>
            <a:spLocks noGrp="1"/>
          </p:cNvSpPr>
          <p:nvPr>
            <p:ph type="dt" sz="half" idx="10"/>
          </p:nvPr>
        </p:nvSpPr>
        <p:spPr/>
        <p:txBody>
          <a:bodyPr/>
          <a:lstStyle/>
          <a:p>
            <a:fld id="{5ADA4F7E-3825-45BF-AD0D-CD12A5A90DD8}" type="datetimeFigureOut">
              <a:rPr lang="en-GB" smtClean="0"/>
              <a:t>11/03/2020</a:t>
            </a:fld>
            <a:endParaRPr lang="en-GB"/>
          </a:p>
        </p:txBody>
      </p:sp>
      <p:sp>
        <p:nvSpPr>
          <p:cNvPr id="6" name="Footer Placeholder 5">
            <a:extLst>
              <a:ext uri="{FF2B5EF4-FFF2-40B4-BE49-F238E27FC236}">
                <a16:creationId xmlns:a16="http://schemas.microsoft.com/office/drawing/2014/main" id="{ED9D84E5-2676-4B2F-8E43-629320DD39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587823-AF5A-45B0-8E8F-998DB941FC00}"/>
              </a:ext>
            </a:extLst>
          </p:cNvPr>
          <p:cNvSpPr>
            <a:spLocks noGrp="1"/>
          </p:cNvSpPr>
          <p:nvPr>
            <p:ph type="sldNum" sz="quarter" idx="12"/>
          </p:nvPr>
        </p:nvSpPr>
        <p:spPr/>
        <p:txBody>
          <a:bodyPr/>
          <a:lstStyle/>
          <a:p>
            <a:fld id="{075FEEFD-D6B1-48E4-97D1-A9202D82D4D8}" type="slidenum">
              <a:rPr lang="en-GB" smtClean="0"/>
              <a:t>‹#›</a:t>
            </a:fld>
            <a:endParaRPr lang="en-GB"/>
          </a:p>
        </p:txBody>
      </p:sp>
    </p:spTree>
    <p:extLst>
      <p:ext uri="{BB962C8B-B14F-4D97-AF65-F5344CB8AC3E}">
        <p14:creationId xmlns:p14="http://schemas.microsoft.com/office/powerpoint/2010/main" val="290074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F77B-31DD-4FE7-8B79-7FE011F85B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73F04E-3CA3-4140-93AF-58610AA1F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95DD3C-D61C-4E9E-BAAB-38CD6A31D5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5FB275-4FFA-4C88-8620-E41024C963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ECCC48-6432-43D0-86AC-C7546B3324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520000-E3B3-479A-9E53-4E5A5C241045}"/>
              </a:ext>
            </a:extLst>
          </p:cNvPr>
          <p:cNvSpPr>
            <a:spLocks noGrp="1"/>
          </p:cNvSpPr>
          <p:nvPr>
            <p:ph type="dt" sz="half" idx="10"/>
          </p:nvPr>
        </p:nvSpPr>
        <p:spPr/>
        <p:txBody>
          <a:bodyPr/>
          <a:lstStyle/>
          <a:p>
            <a:fld id="{5ADA4F7E-3825-45BF-AD0D-CD12A5A90DD8}" type="datetimeFigureOut">
              <a:rPr lang="en-GB" smtClean="0"/>
              <a:t>11/03/2020</a:t>
            </a:fld>
            <a:endParaRPr lang="en-GB"/>
          </a:p>
        </p:txBody>
      </p:sp>
      <p:sp>
        <p:nvSpPr>
          <p:cNvPr id="8" name="Footer Placeholder 7">
            <a:extLst>
              <a:ext uri="{FF2B5EF4-FFF2-40B4-BE49-F238E27FC236}">
                <a16:creationId xmlns:a16="http://schemas.microsoft.com/office/drawing/2014/main" id="{F87C799B-E3B2-4AC4-B7ED-FE5EFD6B17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904C3F-0841-4FD7-9650-D0673EBB29A0}"/>
              </a:ext>
            </a:extLst>
          </p:cNvPr>
          <p:cNvSpPr>
            <a:spLocks noGrp="1"/>
          </p:cNvSpPr>
          <p:nvPr>
            <p:ph type="sldNum" sz="quarter" idx="12"/>
          </p:nvPr>
        </p:nvSpPr>
        <p:spPr/>
        <p:txBody>
          <a:bodyPr/>
          <a:lstStyle/>
          <a:p>
            <a:fld id="{075FEEFD-D6B1-48E4-97D1-A9202D82D4D8}" type="slidenum">
              <a:rPr lang="en-GB" smtClean="0"/>
              <a:t>‹#›</a:t>
            </a:fld>
            <a:endParaRPr lang="en-GB"/>
          </a:p>
        </p:txBody>
      </p:sp>
    </p:spTree>
    <p:extLst>
      <p:ext uri="{BB962C8B-B14F-4D97-AF65-F5344CB8AC3E}">
        <p14:creationId xmlns:p14="http://schemas.microsoft.com/office/powerpoint/2010/main" val="35384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8EB7-80DC-459C-8390-F49F63FA6E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76D02D-21B1-49B5-8F5D-8DCFBDFE03FC}"/>
              </a:ext>
            </a:extLst>
          </p:cNvPr>
          <p:cNvSpPr>
            <a:spLocks noGrp="1"/>
          </p:cNvSpPr>
          <p:nvPr>
            <p:ph type="dt" sz="half" idx="10"/>
          </p:nvPr>
        </p:nvSpPr>
        <p:spPr/>
        <p:txBody>
          <a:bodyPr/>
          <a:lstStyle/>
          <a:p>
            <a:fld id="{5ADA4F7E-3825-45BF-AD0D-CD12A5A90DD8}" type="datetimeFigureOut">
              <a:rPr lang="en-GB" smtClean="0"/>
              <a:t>11/03/2020</a:t>
            </a:fld>
            <a:endParaRPr lang="en-GB"/>
          </a:p>
        </p:txBody>
      </p:sp>
      <p:sp>
        <p:nvSpPr>
          <p:cNvPr id="4" name="Footer Placeholder 3">
            <a:extLst>
              <a:ext uri="{FF2B5EF4-FFF2-40B4-BE49-F238E27FC236}">
                <a16:creationId xmlns:a16="http://schemas.microsoft.com/office/drawing/2014/main" id="{18CF18E3-7058-4E37-BA22-2B8AFF94A9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6606B9-749A-498A-A875-285E7AD4C8EB}"/>
              </a:ext>
            </a:extLst>
          </p:cNvPr>
          <p:cNvSpPr>
            <a:spLocks noGrp="1"/>
          </p:cNvSpPr>
          <p:nvPr>
            <p:ph type="sldNum" sz="quarter" idx="12"/>
          </p:nvPr>
        </p:nvSpPr>
        <p:spPr/>
        <p:txBody>
          <a:bodyPr/>
          <a:lstStyle/>
          <a:p>
            <a:fld id="{075FEEFD-D6B1-48E4-97D1-A9202D82D4D8}" type="slidenum">
              <a:rPr lang="en-GB" smtClean="0"/>
              <a:t>‹#›</a:t>
            </a:fld>
            <a:endParaRPr lang="en-GB"/>
          </a:p>
        </p:txBody>
      </p:sp>
    </p:spTree>
    <p:extLst>
      <p:ext uri="{BB962C8B-B14F-4D97-AF65-F5344CB8AC3E}">
        <p14:creationId xmlns:p14="http://schemas.microsoft.com/office/powerpoint/2010/main" val="398370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7CF7D4-B185-4C76-9E20-77A61C6715CF}"/>
              </a:ext>
            </a:extLst>
          </p:cNvPr>
          <p:cNvSpPr>
            <a:spLocks noGrp="1"/>
          </p:cNvSpPr>
          <p:nvPr>
            <p:ph type="dt" sz="half" idx="10"/>
          </p:nvPr>
        </p:nvSpPr>
        <p:spPr/>
        <p:txBody>
          <a:bodyPr/>
          <a:lstStyle/>
          <a:p>
            <a:fld id="{5ADA4F7E-3825-45BF-AD0D-CD12A5A90DD8}" type="datetimeFigureOut">
              <a:rPr lang="en-GB" smtClean="0"/>
              <a:t>11/03/2020</a:t>
            </a:fld>
            <a:endParaRPr lang="en-GB"/>
          </a:p>
        </p:txBody>
      </p:sp>
      <p:sp>
        <p:nvSpPr>
          <p:cNvPr id="3" name="Footer Placeholder 2">
            <a:extLst>
              <a:ext uri="{FF2B5EF4-FFF2-40B4-BE49-F238E27FC236}">
                <a16:creationId xmlns:a16="http://schemas.microsoft.com/office/drawing/2014/main" id="{ADCEE43B-D8B0-45A4-B87A-47B59E9050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1AE94F-3A1A-4383-9A0E-7650C3764C69}"/>
              </a:ext>
            </a:extLst>
          </p:cNvPr>
          <p:cNvSpPr>
            <a:spLocks noGrp="1"/>
          </p:cNvSpPr>
          <p:nvPr>
            <p:ph type="sldNum" sz="quarter" idx="12"/>
          </p:nvPr>
        </p:nvSpPr>
        <p:spPr/>
        <p:txBody>
          <a:bodyPr/>
          <a:lstStyle/>
          <a:p>
            <a:fld id="{075FEEFD-D6B1-48E4-97D1-A9202D82D4D8}" type="slidenum">
              <a:rPr lang="en-GB" smtClean="0"/>
              <a:t>‹#›</a:t>
            </a:fld>
            <a:endParaRPr lang="en-GB"/>
          </a:p>
        </p:txBody>
      </p:sp>
    </p:spTree>
    <p:extLst>
      <p:ext uri="{BB962C8B-B14F-4D97-AF65-F5344CB8AC3E}">
        <p14:creationId xmlns:p14="http://schemas.microsoft.com/office/powerpoint/2010/main" val="190294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0226-A1C3-4EEC-BFC2-5439719D16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2744E6-A79F-4F8D-8DCE-BA349EEFD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2E58F1-10E1-4EEA-8B01-6ED7F8CA3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479AB5-92D8-45CF-9135-9AB358EF29EB}"/>
              </a:ext>
            </a:extLst>
          </p:cNvPr>
          <p:cNvSpPr>
            <a:spLocks noGrp="1"/>
          </p:cNvSpPr>
          <p:nvPr>
            <p:ph type="dt" sz="half" idx="10"/>
          </p:nvPr>
        </p:nvSpPr>
        <p:spPr/>
        <p:txBody>
          <a:bodyPr/>
          <a:lstStyle/>
          <a:p>
            <a:fld id="{5ADA4F7E-3825-45BF-AD0D-CD12A5A90DD8}" type="datetimeFigureOut">
              <a:rPr lang="en-GB" smtClean="0"/>
              <a:t>11/03/2020</a:t>
            </a:fld>
            <a:endParaRPr lang="en-GB"/>
          </a:p>
        </p:txBody>
      </p:sp>
      <p:sp>
        <p:nvSpPr>
          <p:cNvPr id="6" name="Footer Placeholder 5">
            <a:extLst>
              <a:ext uri="{FF2B5EF4-FFF2-40B4-BE49-F238E27FC236}">
                <a16:creationId xmlns:a16="http://schemas.microsoft.com/office/drawing/2014/main" id="{337EBA00-A36D-4FB4-8A8F-70172C7822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80A1EE-B8D2-40E7-978C-CFB3C24797C5}"/>
              </a:ext>
            </a:extLst>
          </p:cNvPr>
          <p:cNvSpPr>
            <a:spLocks noGrp="1"/>
          </p:cNvSpPr>
          <p:nvPr>
            <p:ph type="sldNum" sz="quarter" idx="12"/>
          </p:nvPr>
        </p:nvSpPr>
        <p:spPr/>
        <p:txBody>
          <a:bodyPr/>
          <a:lstStyle/>
          <a:p>
            <a:fld id="{075FEEFD-D6B1-48E4-97D1-A9202D82D4D8}" type="slidenum">
              <a:rPr lang="en-GB" smtClean="0"/>
              <a:t>‹#›</a:t>
            </a:fld>
            <a:endParaRPr lang="en-GB"/>
          </a:p>
        </p:txBody>
      </p:sp>
    </p:spTree>
    <p:extLst>
      <p:ext uri="{BB962C8B-B14F-4D97-AF65-F5344CB8AC3E}">
        <p14:creationId xmlns:p14="http://schemas.microsoft.com/office/powerpoint/2010/main" val="3447396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EE83-854D-491C-B7AD-39EEBD514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1229D5-0EC6-4373-AE0D-462F5959B6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74DA3B-9D84-4FD4-B3C4-D62B21F36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B11DC4-1952-4BF8-AADF-E72A32432CC4}"/>
              </a:ext>
            </a:extLst>
          </p:cNvPr>
          <p:cNvSpPr>
            <a:spLocks noGrp="1"/>
          </p:cNvSpPr>
          <p:nvPr>
            <p:ph type="dt" sz="half" idx="10"/>
          </p:nvPr>
        </p:nvSpPr>
        <p:spPr/>
        <p:txBody>
          <a:bodyPr/>
          <a:lstStyle/>
          <a:p>
            <a:fld id="{5ADA4F7E-3825-45BF-AD0D-CD12A5A90DD8}" type="datetimeFigureOut">
              <a:rPr lang="en-GB" smtClean="0"/>
              <a:t>11/03/2020</a:t>
            </a:fld>
            <a:endParaRPr lang="en-GB"/>
          </a:p>
        </p:txBody>
      </p:sp>
      <p:sp>
        <p:nvSpPr>
          <p:cNvPr id="6" name="Footer Placeholder 5">
            <a:extLst>
              <a:ext uri="{FF2B5EF4-FFF2-40B4-BE49-F238E27FC236}">
                <a16:creationId xmlns:a16="http://schemas.microsoft.com/office/drawing/2014/main" id="{14CB5429-1001-4E2D-BA2D-723D0AEB40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84A7BC-69ED-4CC9-89C7-673F62795C32}"/>
              </a:ext>
            </a:extLst>
          </p:cNvPr>
          <p:cNvSpPr>
            <a:spLocks noGrp="1"/>
          </p:cNvSpPr>
          <p:nvPr>
            <p:ph type="sldNum" sz="quarter" idx="12"/>
          </p:nvPr>
        </p:nvSpPr>
        <p:spPr/>
        <p:txBody>
          <a:bodyPr/>
          <a:lstStyle/>
          <a:p>
            <a:fld id="{075FEEFD-D6B1-48E4-97D1-A9202D82D4D8}" type="slidenum">
              <a:rPr lang="en-GB" smtClean="0"/>
              <a:t>‹#›</a:t>
            </a:fld>
            <a:endParaRPr lang="en-GB"/>
          </a:p>
        </p:txBody>
      </p:sp>
    </p:spTree>
    <p:extLst>
      <p:ext uri="{BB962C8B-B14F-4D97-AF65-F5344CB8AC3E}">
        <p14:creationId xmlns:p14="http://schemas.microsoft.com/office/powerpoint/2010/main" val="125681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8F5E1-0841-4D4B-82E6-6BD6177BC0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EB0485-B811-4AEE-8320-9D1E875D63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A65062-6C4B-419B-8D2D-DCFFBB0CE5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A4F7E-3825-45BF-AD0D-CD12A5A90DD8}" type="datetimeFigureOut">
              <a:rPr lang="en-GB" smtClean="0"/>
              <a:t>11/03/2020</a:t>
            </a:fld>
            <a:endParaRPr lang="en-GB"/>
          </a:p>
        </p:txBody>
      </p:sp>
      <p:sp>
        <p:nvSpPr>
          <p:cNvPr id="5" name="Footer Placeholder 4">
            <a:extLst>
              <a:ext uri="{FF2B5EF4-FFF2-40B4-BE49-F238E27FC236}">
                <a16:creationId xmlns:a16="http://schemas.microsoft.com/office/drawing/2014/main" id="{E54A874A-0C05-462E-A1CE-813A5F22FF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00AA9F9-E363-4DBA-BF9F-FD7F56690D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FEEFD-D6B1-48E4-97D1-A9202D82D4D8}" type="slidenum">
              <a:rPr lang="en-GB" smtClean="0"/>
              <a:t>‹#›</a:t>
            </a:fld>
            <a:endParaRPr lang="en-GB"/>
          </a:p>
        </p:txBody>
      </p:sp>
    </p:spTree>
    <p:extLst>
      <p:ext uri="{BB962C8B-B14F-4D97-AF65-F5344CB8AC3E}">
        <p14:creationId xmlns:p14="http://schemas.microsoft.com/office/powerpoint/2010/main" val="1127067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bc.co.uk/news/uk-politics-32810887" TargetMode="External"/><Relationship Id="rId2" Type="http://schemas.openxmlformats.org/officeDocument/2006/relationships/hyperlink" Target="https://www.bbc.co.uk/news/uk-4631856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bc.co.uk/news/uk-politics-50125338" TargetMode="External"/><Relationship Id="rId2" Type="http://schemas.openxmlformats.org/officeDocument/2006/relationships/hyperlink" Target="https://www.bbc.co.uk/news/election/2019/resul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bc.co.uk/news/uk-4721384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bc.co.uk/news/uk-politics-5083899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news/51110096" TargetMode="External"/><Relationship Id="rId2" Type="http://schemas.openxmlformats.org/officeDocument/2006/relationships/hyperlink" Target="https://www.bbc.co.uk/news/uk-5008302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AB13-7C20-4267-B34A-7EEB363F3BB6}"/>
              </a:ext>
            </a:extLst>
          </p:cNvPr>
          <p:cNvSpPr>
            <a:spLocks noGrp="1"/>
          </p:cNvSpPr>
          <p:nvPr>
            <p:ph type="ctrTitle"/>
          </p:nvPr>
        </p:nvSpPr>
        <p:spPr/>
        <p:txBody>
          <a:bodyPr/>
          <a:lstStyle/>
          <a:p>
            <a:r>
              <a:rPr lang="en-GB" dirty="0"/>
              <a:t>BREXIT</a:t>
            </a:r>
          </a:p>
        </p:txBody>
      </p:sp>
      <p:sp>
        <p:nvSpPr>
          <p:cNvPr id="3" name="Subtitle 2">
            <a:extLst>
              <a:ext uri="{FF2B5EF4-FFF2-40B4-BE49-F238E27FC236}">
                <a16:creationId xmlns:a16="http://schemas.microsoft.com/office/drawing/2014/main" id="{633D2A7F-E1E5-4B79-8E3D-AE46BB13D501}"/>
              </a:ext>
            </a:extLst>
          </p:cNvPr>
          <p:cNvSpPr>
            <a:spLocks noGrp="1"/>
          </p:cNvSpPr>
          <p:nvPr>
            <p:ph type="subTitle" idx="1"/>
          </p:nvPr>
        </p:nvSpPr>
        <p:spPr>
          <a:xfrm>
            <a:off x="1524000" y="3665833"/>
            <a:ext cx="9144000" cy="1655762"/>
          </a:xfrm>
        </p:spPr>
        <p:txBody>
          <a:bodyPr/>
          <a:lstStyle/>
          <a:p>
            <a:r>
              <a:rPr lang="en-GB" dirty="0">
                <a:hlinkClick r:id="rId2"/>
              </a:rPr>
              <a:t>https://</a:t>
            </a:r>
            <a:r>
              <a:rPr lang="en-GB" dirty="0" smtClean="0">
                <a:hlinkClick r:id="rId2"/>
              </a:rPr>
              <a:t>www.bbc.co.uk/news/uk-46318565</a:t>
            </a:r>
            <a:endParaRPr lang="en-GB" dirty="0" smtClean="0"/>
          </a:p>
          <a:p>
            <a:r>
              <a:rPr lang="en-GB" dirty="0">
                <a:hlinkClick r:id="rId3"/>
              </a:rPr>
              <a:t>https://</a:t>
            </a:r>
            <a:r>
              <a:rPr lang="en-GB" dirty="0" smtClean="0">
                <a:hlinkClick r:id="rId3"/>
              </a:rPr>
              <a:t>www.bbc.co.uk/news/uk-politics-32810887</a:t>
            </a:r>
            <a:r>
              <a:rPr lang="en-GB" dirty="0" smtClean="0"/>
              <a:t>  </a:t>
            </a:r>
            <a:endParaRPr lang="en-GB" dirty="0"/>
          </a:p>
        </p:txBody>
      </p:sp>
    </p:spTree>
    <p:extLst>
      <p:ext uri="{BB962C8B-B14F-4D97-AF65-F5344CB8AC3E}">
        <p14:creationId xmlns:p14="http://schemas.microsoft.com/office/powerpoint/2010/main" val="955748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1509" y="85631"/>
            <a:ext cx="5628981" cy="6772369"/>
          </a:xfrm>
        </p:spPr>
      </p:pic>
    </p:spTree>
    <p:extLst>
      <p:ext uri="{BB962C8B-B14F-4D97-AF65-F5344CB8AC3E}">
        <p14:creationId xmlns:p14="http://schemas.microsoft.com/office/powerpoint/2010/main" val="3323058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Why did </a:t>
            </a:r>
            <a:r>
              <a:rPr lang="en-GB" b="1" dirty="0" err="1"/>
              <a:t>Brexit</a:t>
            </a:r>
            <a:r>
              <a:rPr lang="en-GB" b="1" dirty="0"/>
              <a:t> take so long</a:t>
            </a:r>
            <a:r>
              <a:rPr lang="en-GB" b="1" dirty="0" smtClean="0"/>
              <a:t>?</a:t>
            </a:r>
            <a:endParaRPr lang="en-GB" dirty="0"/>
          </a:p>
        </p:txBody>
      </p:sp>
      <p:sp>
        <p:nvSpPr>
          <p:cNvPr id="3" name="Content Placeholder 2"/>
          <p:cNvSpPr>
            <a:spLocks noGrp="1"/>
          </p:cNvSpPr>
          <p:nvPr>
            <p:ph idx="1"/>
          </p:nvPr>
        </p:nvSpPr>
        <p:spPr/>
        <p:txBody>
          <a:bodyPr>
            <a:normAutofit fontScale="85000" lnSpcReduction="20000"/>
          </a:bodyPr>
          <a:lstStyle/>
          <a:p>
            <a:r>
              <a:rPr lang="en-GB" dirty="0" err="1" smtClean="0"/>
              <a:t>Brexit</a:t>
            </a:r>
            <a:r>
              <a:rPr lang="en-GB" dirty="0" smtClean="0"/>
              <a:t> </a:t>
            </a:r>
            <a:r>
              <a:rPr lang="en-GB" dirty="0"/>
              <a:t>was originally meant to happen on 29 March 2019, but the deadline was delayed twice after MPs rejected the deal negotiated by Mrs May, the prime minister at the time.</a:t>
            </a:r>
          </a:p>
          <a:p>
            <a:r>
              <a:rPr lang="en-GB" dirty="0"/>
              <a:t>After MPs voted down the deal for a third time, Mrs May resigned.</a:t>
            </a:r>
          </a:p>
          <a:p>
            <a:r>
              <a:rPr lang="en-GB" dirty="0"/>
              <a:t>Mr Johnson needed a </a:t>
            </a:r>
            <a:r>
              <a:rPr lang="en-GB" dirty="0" err="1"/>
              <a:t>Brexit</a:t>
            </a:r>
            <a:r>
              <a:rPr lang="en-GB" dirty="0"/>
              <a:t> extension of his own after MPs failed to get the revised deal passed into law.</a:t>
            </a:r>
          </a:p>
          <a:p>
            <a:r>
              <a:rPr lang="en-GB" dirty="0"/>
              <a:t>This led to the new deadline of 31 January 2020. </a:t>
            </a:r>
            <a:endParaRPr lang="en-GB" dirty="0" smtClean="0"/>
          </a:p>
          <a:p>
            <a:r>
              <a:rPr lang="en-GB" dirty="0"/>
              <a:t>Mr Johnson then called an early general election, to which MPs agreed.</a:t>
            </a:r>
          </a:p>
          <a:p>
            <a:r>
              <a:rPr lang="en-GB" dirty="0"/>
              <a:t>The election, which happened on 12 December 2019, </a:t>
            </a:r>
            <a:r>
              <a:rPr lang="en-GB" dirty="0">
                <a:hlinkClick r:id="rId2"/>
              </a:rPr>
              <a:t>resulted in a Conservative majority of 80</a:t>
            </a:r>
            <a:r>
              <a:rPr lang="en-GB" dirty="0"/>
              <a:t>.</a:t>
            </a:r>
          </a:p>
          <a:p>
            <a:r>
              <a:rPr lang="en-GB" dirty="0"/>
              <a:t>With a sizeable majority in Parliament, it proved straightforward to pass the </a:t>
            </a:r>
            <a:r>
              <a:rPr lang="en-GB" dirty="0" err="1">
                <a:hlinkClick r:id="rId3"/>
              </a:rPr>
              <a:t>Brexit</a:t>
            </a:r>
            <a:r>
              <a:rPr lang="en-GB" dirty="0">
                <a:hlinkClick r:id="rId3"/>
              </a:rPr>
              <a:t> legislation</a:t>
            </a:r>
            <a:r>
              <a:rPr lang="en-GB" dirty="0" smtClean="0"/>
              <a:t>.</a:t>
            </a:r>
          </a:p>
          <a:p>
            <a:pPr marL="0" indent="0">
              <a:buNone/>
            </a:pPr>
            <a:endParaRPr lang="en-GB" dirty="0"/>
          </a:p>
        </p:txBody>
      </p:sp>
    </p:spTree>
    <p:extLst>
      <p:ext uri="{BB962C8B-B14F-4D97-AF65-F5344CB8AC3E}">
        <p14:creationId xmlns:p14="http://schemas.microsoft.com/office/powerpoint/2010/main" val="108833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F8CF-A7AD-4A0E-98E7-DD7BFDFF941A}"/>
              </a:ext>
            </a:extLst>
          </p:cNvPr>
          <p:cNvSpPr>
            <a:spLocks noGrp="1"/>
          </p:cNvSpPr>
          <p:nvPr>
            <p:ph type="title"/>
          </p:nvPr>
        </p:nvSpPr>
        <p:spPr/>
        <p:txBody>
          <a:bodyPr/>
          <a:lstStyle/>
          <a:p>
            <a:r>
              <a:rPr lang="en-GB" dirty="0"/>
              <a:t>The debate</a:t>
            </a:r>
          </a:p>
        </p:txBody>
      </p:sp>
      <p:sp>
        <p:nvSpPr>
          <p:cNvPr id="3" name="Content Placeholder 2">
            <a:extLst>
              <a:ext uri="{FF2B5EF4-FFF2-40B4-BE49-F238E27FC236}">
                <a16:creationId xmlns:a16="http://schemas.microsoft.com/office/drawing/2014/main" id="{601D5AB4-430C-4598-BD16-497C76F4018D}"/>
              </a:ext>
            </a:extLst>
          </p:cNvPr>
          <p:cNvSpPr>
            <a:spLocks noGrp="1"/>
          </p:cNvSpPr>
          <p:nvPr>
            <p:ph idx="1"/>
          </p:nvPr>
        </p:nvSpPr>
        <p:spPr>
          <a:xfrm>
            <a:off x="467833" y="1892595"/>
            <a:ext cx="4912241" cy="4284368"/>
          </a:xfrm>
        </p:spPr>
        <p:txBody>
          <a:bodyPr>
            <a:normAutofit/>
          </a:bodyPr>
          <a:lstStyle/>
          <a:p>
            <a:endParaRPr lang="en-GB" dirty="0" smtClean="0"/>
          </a:p>
          <a:p>
            <a:r>
              <a:rPr lang="en-GB" dirty="0" smtClean="0"/>
              <a:t>Read </a:t>
            </a:r>
            <a:r>
              <a:rPr lang="en-GB" dirty="0"/>
              <a:t>through the WJEC handout for the argument for and against Brexit, according to the main campaigns</a:t>
            </a:r>
          </a:p>
          <a:p>
            <a:endParaRPr lang="en-GB" dirty="0"/>
          </a:p>
          <a:p>
            <a:pPr marL="0" indent="0">
              <a:buNone/>
            </a:pPr>
            <a:endParaRPr lang="en-GB" dirty="0"/>
          </a:p>
        </p:txBody>
      </p:sp>
      <p:pic>
        <p:nvPicPr>
          <p:cNvPr id="4" name="Picture 3">
            <a:extLst>
              <a:ext uri="{FF2B5EF4-FFF2-40B4-BE49-F238E27FC236}">
                <a16:creationId xmlns:a16="http://schemas.microsoft.com/office/drawing/2014/main" id="{A6E32E36-C57F-446A-B0C3-A0B0EEBC6886}"/>
              </a:ext>
            </a:extLst>
          </p:cNvPr>
          <p:cNvPicPr>
            <a:picLocks noChangeAspect="1"/>
          </p:cNvPicPr>
          <p:nvPr/>
        </p:nvPicPr>
        <p:blipFill rotWithShape="1">
          <a:blip r:embed="rId2"/>
          <a:srcRect l="2875" t="19333" r="63500" b="17217"/>
          <a:stretch/>
        </p:blipFill>
        <p:spPr>
          <a:xfrm>
            <a:off x="5608320" y="579120"/>
            <a:ext cx="5745480" cy="6098344"/>
          </a:xfrm>
          <a:prstGeom prst="rect">
            <a:avLst/>
          </a:prstGeom>
        </p:spPr>
      </p:pic>
    </p:spTree>
    <p:extLst>
      <p:ext uri="{BB962C8B-B14F-4D97-AF65-F5344CB8AC3E}">
        <p14:creationId xmlns:p14="http://schemas.microsoft.com/office/powerpoint/2010/main" val="3120314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55BA832-C450-4D32-81B1-31369B38D503}"/>
              </a:ext>
            </a:extLst>
          </p:cNvPr>
          <p:cNvSpPr>
            <a:spLocks noGrp="1"/>
          </p:cNvSpPr>
          <p:nvPr>
            <p:ph type="body" idx="1"/>
          </p:nvPr>
        </p:nvSpPr>
        <p:spPr>
          <a:xfrm>
            <a:off x="717868" y="642620"/>
            <a:ext cx="5157787" cy="823912"/>
          </a:xfrm>
        </p:spPr>
        <p:txBody>
          <a:bodyPr/>
          <a:lstStyle/>
          <a:p>
            <a:r>
              <a:rPr lang="en-GB" dirty="0"/>
              <a:t>Companies that backed the Remain Campaign</a:t>
            </a:r>
          </a:p>
        </p:txBody>
      </p:sp>
      <p:sp>
        <p:nvSpPr>
          <p:cNvPr id="6" name="Content Placeholder 5">
            <a:extLst>
              <a:ext uri="{FF2B5EF4-FFF2-40B4-BE49-F238E27FC236}">
                <a16:creationId xmlns:a16="http://schemas.microsoft.com/office/drawing/2014/main" id="{7D1C0607-0BB7-4573-B533-F3647CBBA7AA}"/>
              </a:ext>
            </a:extLst>
          </p:cNvPr>
          <p:cNvSpPr>
            <a:spLocks noGrp="1"/>
          </p:cNvSpPr>
          <p:nvPr>
            <p:ph sz="half" idx="2"/>
          </p:nvPr>
        </p:nvSpPr>
        <p:spPr>
          <a:xfrm>
            <a:off x="839788" y="1681163"/>
            <a:ext cx="5157787" cy="4508500"/>
          </a:xfrm>
        </p:spPr>
        <p:txBody>
          <a:bodyPr>
            <a:normAutofit fontScale="70000" lnSpcReduction="20000"/>
          </a:bodyPr>
          <a:lstStyle/>
          <a:p>
            <a:pPr lvl="0"/>
            <a:r>
              <a:rPr lang="en-GB" dirty="0"/>
              <a:t>Airbus</a:t>
            </a:r>
          </a:p>
          <a:p>
            <a:pPr lvl="0"/>
            <a:r>
              <a:rPr lang="en-GB" dirty="0"/>
              <a:t>Unilever</a:t>
            </a:r>
          </a:p>
          <a:p>
            <a:pPr lvl="0"/>
            <a:r>
              <a:rPr lang="en-GB" dirty="0" err="1"/>
              <a:t>Easyjet</a:t>
            </a:r>
            <a:endParaRPr lang="en-GB" dirty="0"/>
          </a:p>
          <a:p>
            <a:pPr lvl="0"/>
            <a:r>
              <a:rPr lang="en-GB" dirty="0"/>
              <a:t>Anne Summers</a:t>
            </a:r>
          </a:p>
          <a:p>
            <a:pPr lvl="0"/>
            <a:r>
              <a:rPr lang="en-GB" dirty="0"/>
              <a:t>HSBC</a:t>
            </a:r>
          </a:p>
          <a:p>
            <a:pPr lvl="0"/>
            <a:r>
              <a:rPr lang="en-GB" dirty="0"/>
              <a:t>Asda</a:t>
            </a:r>
          </a:p>
          <a:p>
            <a:pPr lvl="0"/>
            <a:r>
              <a:rPr lang="en-GB" dirty="0"/>
              <a:t>M&amp;S</a:t>
            </a:r>
          </a:p>
          <a:p>
            <a:pPr lvl="0"/>
            <a:r>
              <a:rPr lang="en-GB" dirty="0"/>
              <a:t>Credit Suisse</a:t>
            </a:r>
          </a:p>
          <a:p>
            <a:pPr lvl="0"/>
            <a:r>
              <a:rPr lang="en-GB" dirty="0"/>
              <a:t>BT</a:t>
            </a:r>
          </a:p>
          <a:p>
            <a:pPr lvl="0"/>
            <a:r>
              <a:rPr lang="en-GB" dirty="0"/>
              <a:t>Vodafone</a:t>
            </a:r>
          </a:p>
          <a:p>
            <a:pPr lvl="0"/>
            <a:r>
              <a:rPr lang="en-GB" dirty="0" err="1"/>
              <a:t>Astrazeneca</a:t>
            </a:r>
            <a:r>
              <a:rPr lang="en-GB" dirty="0"/>
              <a:t> (pharmaceuticals)</a:t>
            </a:r>
          </a:p>
          <a:p>
            <a:pPr lvl="0"/>
            <a:r>
              <a:rPr lang="en-GB" dirty="0"/>
              <a:t>BAE Systems (technology)</a:t>
            </a:r>
          </a:p>
          <a:p>
            <a:r>
              <a:rPr lang="en-GB" dirty="0"/>
              <a:t>Ryanair</a:t>
            </a:r>
          </a:p>
        </p:txBody>
      </p:sp>
      <p:sp>
        <p:nvSpPr>
          <p:cNvPr id="7" name="Text Placeholder 6">
            <a:extLst>
              <a:ext uri="{FF2B5EF4-FFF2-40B4-BE49-F238E27FC236}">
                <a16:creationId xmlns:a16="http://schemas.microsoft.com/office/drawing/2014/main" id="{FFCE4028-C211-4E9F-982B-57AD461C9D47}"/>
              </a:ext>
            </a:extLst>
          </p:cNvPr>
          <p:cNvSpPr>
            <a:spLocks noGrp="1"/>
          </p:cNvSpPr>
          <p:nvPr>
            <p:ph type="body" sz="quarter" idx="3"/>
          </p:nvPr>
        </p:nvSpPr>
        <p:spPr>
          <a:xfrm>
            <a:off x="6172200" y="668337"/>
            <a:ext cx="5183188" cy="823912"/>
          </a:xfrm>
        </p:spPr>
        <p:txBody>
          <a:bodyPr/>
          <a:lstStyle/>
          <a:p>
            <a:r>
              <a:rPr lang="en-GB" dirty="0"/>
              <a:t>Companies that backed the Leave Campaign</a:t>
            </a:r>
          </a:p>
        </p:txBody>
      </p:sp>
      <p:sp>
        <p:nvSpPr>
          <p:cNvPr id="8" name="Content Placeholder 7">
            <a:extLst>
              <a:ext uri="{FF2B5EF4-FFF2-40B4-BE49-F238E27FC236}">
                <a16:creationId xmlns:a16="http://schemas.microsoft.com/office/drawing/2014/main" id="{2682EAB7-E05D-4572-874A-08315AEFED8F}"/>
              </a:ext>
            </a:extLst>
          </p:cNvPr>
          <p:cNvSpPr>
            <a:spLocks noGrp="1"/>
          </p:cNvSpPr>
          <p:nvPr>
            <p:ph sz="quarter" idx="4"/>
          </p:nvPr>
        </p:nvSpPr>
        <p:spPr>
          <a:xfrm>
            <a:off x="6172200" y="1681163"/>
            <a:ext cx="5183188" cy="4508500"/>
          </a:xfrm>
        </p:spPr>
        <p:txBody>
          <a:bodyPr>
            <a:normAutofit fontScale="85000" lnSpcReduction="20000"/>
          </a:bodyPr>
          <a:lstStyle/>
          <a:p>
            <a:pPr lvl="0"/>
            <a:r>
              <a:rPr lang="en-GB" dirty="0"/>
              <a:t>JCB</a:t>
            </a:r>
          </a:p>
          <a:p>
            <a:pPr lvl="0"/>
            <a:r>
              <a:rPr lang="en-GB" dirty="0"/>
              <a:t>Dyson</a:t>
            </a:r>
          </a:p>
          <a:p>
            <a:pPr lvl="0"/>
            <a:r>
              <a:rPr lang="en-GB" dirty="0"/>
              <a:t>JD Wetherspoon</a:t>
            </a:r>
          </a:p>
          <a:p>
            <a:pPr lvl="0"/>
            <a:r>
              <a:rPr lang="en-GB" dirty="0"/>
              <a:t>Reebok</a:t>
            </a:r>
          </a:p>
          <a:p>
            <a:pPr lvl="0"/>
            <a:r>
              <a:rPr lang="en-GB" dirty="0"/>
              <a:t>Phone 4 u </a:t>
            </a:r>
          </a:p>
          <a:p>
            <a:pPr lvl="0"/>
            <a:r>
              <a:rPr lang="en-GB" dirty="0"/>
              <a:t>Patisserie Valerie </a:t>
            </a:r>
          </a:p>
          <a:p>
            <a:pPr lvl="0"/>
            <a:r>
              <a:rPr lang="en-GB" dirty="0"/>
              <a:t>British Hovercraft Company</a:t>
            </a:r>
          </a:p>
          <a:p>
            <a:pPr lvl="0"/>
            <a:r>
              <a:rPr lang="en-GB" dirty="0"/>
              <a:t>JML</a:t>
            </a:r>
          </a:p>
          <a:p>
            <a:pPr lvl="0"/>
            <a:r>
              <a:rPr lang="en-GB" dirty="0"/>
              <a:t>Timpson (shoe repairs….)</a:t>
            </a:r>
          </a:p>
          <a:p>
            <a:pPr lvl="0"/>
            <a:r>
              <a:rPr lang="en-GB" dirty="0"/>
              <a:t>Legal and General</a:t>
            </a:r>
          </a:p>
          <a:p>
            <a:r>
              <a:rPr lang="en-GB" dirty="0"/>
              <a:t>Tate and Lyle Sugar</a:t>
            </a:r>
          </a:p>
        </p:txBody>
      </p:sp>
    </p:spTree>
    <p:extLst>
      <p:ext uri="{BB962C8B-B14F-4D97-AF65-F5344CB8AC3E}">
        <p14:creationId xmlns:p14="http://schemas.microsoft.com/office/powerpoint/2010/main" val="2368671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4C71-F7A4-4982-8A71-7F5EABD4F449}"/>
              </a:ext>
            </a:extLst>
          </p:cNvPr>
          <p:cNvSpPr>
            <a:spLocks noGrp="1"/>
          </p:cNvSpPr>
          <p:nvPr>
            <p:ph type="title"/>
          </p:nvPr>
        </p:nvSpPr>
        <p:spPr/>
        <p:txBody>
          <a:bodyPr/>
          <a:lstStyle/>
          <a:p>
            <a:r>
              <a:rPr lang="en-GB" dirty="0"/>
              <a:t>What is Brexit?</a:t>
            </a:r>
          </a:p>
        </p:txBody>
      </p:sp>
      <p:sp>
        <p:nvSpPr>
          <p:cNvPr id="3" name="Content Placeholder 2">
            <a:extLst>
              <a:ext uri="{FF2B5EF4-FFF2-40B4-BE49-F238E27FC236}">
                <a16:creationId xmlns:a16="http://schemas.microsoft.com/office/drawing/2014/main" id="{A8FBFE49-D8FD-4EA3-9D3B-305F45003801}"/>
              </a:ext>
            </a:extLst>
          </p:cNvPr>
          <p:cNvSpPr>
            <a:spLocks noGrp="1"/>
          </p:cNvSpPr>
          <p:nvPr>
            <p:ph idx="1"/>
          </p:nvPr>
        </p:nvSpPr>
        <p:spPr/>
        <p:txBody>
          <a:bodyPr/>
          <a:lstStyle/>
          <a:p>
            <a:pPr fontAlgn="base"/>
            <a:r>
              <a:rPr lang="en-GB" dirty="0"/>
              <a:t>Brexit is short for "British exit" - and is the word people use to talk about the United Kingdom's decision to leave the EU (European Union). </a:t>
            </a:r>
          </a:p>
          <a:p>
            <a:endParaRPr lang="en-GB" dirty="0"/>
          </a:p>
        </p:txBody>
      </p:sp>
    </p:spTree>
    <p:extLst>
      <p:ext uri="{BB962C8B-B14F-4D97-AF65-F5344CB8AC3E}">
        <p14:creationId xmlns:p14="http://schemas.microsoft.com/office/powerpoint/2010/main" val="986428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6370-7C32-4CD8-97C7-FA5E96494EC2}"/>
              </a:ext>
            </a:extLst>
          </p:cNvPr>
          <p:cNvSpPr>
            <a:spLocks noGrp="1"/>
          </p:cNvSpPr>
          <p:nvPr>
            <p:ph type="title"/>
          </p:nvPr>
        </p:nvSpPr>
        <p:spPr/>
        <p:txBody>
          <a:bodyPr/>
          <a:lstStyle/>
          <a:p>
            <a:r>
              <a:rPr lang="en-GB" dirty="0"/>
              <a:t>Why is the UK leaving?</a:t>
            </a:r>
          </a:p>
        </p:txBody>
      </p:sp>
      <p:sp>
        <p:nvSpPr>
          <p:cNvPr id="3" name="Content Placeholder 2">
            <a:extLst>
              <a:ext uri="{FF2B5EF4-FFF2-40B4-BE49-F238E27FC236}">
                <a16:creationId xmlns:a16="http://schemas.microsoft.com/office/drawing/2014/main" id="{058CFE5F-222C-4DF7-8C38-7FE83D7D7CFC}"/>
              </a:ext>
            </a:extLst>
          </p:cNvPr>
          <p:cNvSpPr>
            <a:spLocks noGrp="1"/>
          </p:cNvSpPr>
          <p:nvPr>
            <p:ph idx="1"/>
          </p:nvPr>
        </p:nvSpPr>
        <p:spPr>
          <a:xfrm>
            <a:off x="838200" y="1825625"/>
            <a:ext cx="10515600" cy="4351338"/>
          </a:xfrm>
        </p:spPr>
        <p:txBody>
          <a:bodyPr/>
          <a:lstStyle/>
          <a:p>
            <a:pPr fontAlgn="base"/>
            <a:r>
              <a:rPr lang="en-GB" dirty="0"/>
              <a:t>A public vote - called </a:t>
            </a:r>
            <a:r>
              <a:rPr lang="en-GB" b="1" dirty="0"/>
              <a:t>a referendum</a:t>
            </a:r>
            <a:r>
              <a:rPr lang="en-GB" dirty="0"/>
              <a:t> - was held on Thursday 23 June 2016 when voters were asked just one question - whether the UK should leave or remain in the European Union. </a:t>
            </a:r>
          </a:p>
          <a:p>
            <a:pPr marL="0" indent="0" fontAlgn="base">
              <a:buNone/>
            </a:pPr>
            <a:endParaRPr lang="en-GB" dirty="0"/>
          </a:p>
          <a:p>
            <a:pPr fontAlgn="base"/>
            <a:r>
              <a:rPr lang="en-GB" dirty="0"/>
              <a:t>The </a:t>
            </a:r>
            <a:r>
              <a:rPr lang="en-GB" b="1" dirty="0"/>
              <a:t>Leave side won by nearly 52% to 48% - 17.4m votes to 16.1m</a:t>
            </a:r>
            <a:r>
              <a:rPr lang="en-GB" dirty="0"/>
              <a:t> - but the exit didn't happen straight away. It's due to take place on 29 March 2019.</a:t>
            </a:r>
          </a:p>
          <a:p>
            <a:pPr marL="0" indent="0">
              <a:buNone/>
            </a:pPr>
            <a:endParaRPr lang="en-GB" dirty="0"/>
          </a:p>
        </p:txBody>
      </p:sp>
    </p:spTree>
    <p:extLst>
      <p:ext uri="{BB962C8B-B14F-4D97-AF65-F5344CB8AC3E}">
        <p14:creationId xmlns:p14="http://schemas.microsoft.com/office/powerpoint/2010/main" val="357585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B543-642C-4872-906D-F93966BC9B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1FE0CB5-E65A-4EC5-A768-3B4B2E0EF67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3656D18-F98E-475F-BDDB-899879EFB850}"/>
              </a:ext>
            </a:extLst>
          </p:cNvPr>
          <p:cNvPicPr>
            <a:picLocks noChangeAspect="1"/>
          </p:cNvPicPr>
          <p:nvPr/>
        </p:nvPicPr>
        <p:blipFill rotWithShape="1">
          <a:blip r:embed="rId2"/>
          <a:srcRect l="23582" t="9931" r="23684" b="17426"/>
          <a:stretch/>
        </p:blipFill>
        <p:spPr>
          <a:xfrm>
            <a:off x="0" y="0"/>
            <a:ext cx="7796774" cy="6041359"/>
          </a:xfrm>
          <a:prstGeom prst="rect">
            <a:avLst/>
          </a:prstGeom>
        </p:spPr>
      </p:pic>
      <p:pic>
        <p:nvPicPr>
          <p:cNvPr id="5" name="Picture 4">
            <a:extLst>
              <a:ext uri="{FF2B5EF4-FFF2-40B4-BE49-F238E27FC236}">
                <a16:creationId xmlns:a16="http://schemas.microsoft.com/office/drawing/2014/main" id="{0BCC470F-45D8-4A94-80F0-F3F8C94B61BB}"/>
              </a:ext>
            </a:extLst>
          </p:cNvPr>
          <p:cNvPicPr>
            <a:picLocks noChangeAspect="1"/>
          </p:cNvPicPr>
          <p:nvPr/>
        </p:nvPicPr>
        <p:blipFill rotWithShape="1">
          <a:blip r:embed="rId3"/>
          <a:srcRect l="24027" t="23260" r="50603" b="27454"/>
          <a:stretch/>
        </p:blipFill>
        <p:spPr>
          <a:xfrm>
            <a:off x="7796774" y="816641"/>
            <a:ext cx="4315327" cy="4715657"/>
          </a:xfrm>
          <a:prstGeom prst="rect">
            <a:avLst/>
          </a:prstGeom>
        </p:spPr>
      </p:pic>
    </p:spTree>
    <p:extLst>
      <p:ext uri="{BB962C8B-B14F-4D97-AF65-F5344CB8AC3E}">
        <p14:creationId xmlns:p14="http://schemas.microsoft.com/office/powerpoint/2010/main" val="281551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happens after </a:t>
            </a:r>
            <a:r>
              <a:rPr lang="en-GB" b="1" dirty="0" err="1"/>
              <a:t>Brexit</a:t>
            </a:r>
            <a:r>
              <a:rPr lang="en-GB" b="1" dirty="0"/>
              <a:t> day?</a:t>
            </a:r>
            <a:endParaRPr lang="en-GB" dirty="0"/>
          </a:p>
        </p:txBody>
      </p:sp>
      <p:sp>
        <p:nvSpPr>
          <p:cNvPr id="3" name="Content Placeholder 2"/>
          <p:cNvSpPr>
            <a:spLocks noGrp="1"/>
          </p:cNvSpPr>
          <p:nvPr>
            <p:ph idx="1"/>
          </p:nvPr>
        </p:nvSpPr>
        <p:spPr/>
        <p:txBody>
          <a:bodyPr>
            <a:normAutofit fontScale="92500" lnSpcReduction="20000"/>
          </a:bodyPr>
          <a:lstStyle/>
          <a:p>
            <a:r>
              <a:rPr lang="en-GB" dirty="0"/>
              <a:t>The UK formally left the EU on 31 January 2020, but there is still a lot to talk about and months of negotiation to come.</a:t>
            </a:r>
          </a:p>
          <a:p>
            <a:endParaRPr lang="en-GB" dirty="0"/>
          </a:p>
          <a:p>
            <a:r>
              <a:rPr lang="en-GB" dirty="0"/>
              <a:t>While the UK has agreed the terms of its EU departure, both sides still need to decide what their future relationship will look like.</a:t>
            </a:r>
          </a:p>
          <a:p>
            <a:endParaRPr lang="en-GB" dirty="0"/>
          </a:p>
          <a:p>
            <a:r>
              <a:rPr lang="en-GB" dirty="0"/>
              <a:t>This will need to be worked out during the transition period (which some prefer to call the implementation period), which began immediately after </a:t>
            </a:r>
            <a:r>
              <a:rPr lang="en-GB" dirty="0" err="1"/>
              <a:t>Brexit</a:t>
            </a:r>
            <a:r>
              <a:rPr lang="en-GB" dirty="0"/>
              <a:t> day and is due to end on 31 December 2020.</a:t>
            </a:r>
          </a:p>
          <a:p>
            <a:endParaRPr lang="en-GB" dirty="0"/>
          </a:p>
          <a:p>
            <a:r>
              <a:rPr lang="en-GB" dirty="0"/>
              <a:t>During this 11-month period, the UK will continue to follow all of the EU's rules and its trading relationship will remain the same</a:t>
            </a:r>
          </a:p>
          <a:p>
            <a:endParaRPr lang="en-GB" dirty="0"/>
          </a:p>
        </p:txBody>
      </p:sp>
    </p:spTree>
    <p:extLst>
      <p:ext uri="{BB962C8B-B14F-4D97-AF65-F5344CB8AC3E}">
        <p14:creationId xmlns:p14="http://schemas.microsoft.com/office/powerpoint/2010/main" val="334231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7" y="77935"/>
            <a:ext cx="10515600" cy="1325563"/>
          </a:xfrm>
        </p:spPr>
        <p:txBody>
          <a:bodyPr/>
          <a:lstStyle/>
          <a:p>
            <a:r>
              <a:rPr lang="en-GB" b="1" dirty="0"/>
              <a:t>What needs to be agreed?</a:t>
            </a:r>
            <a:endParaRPr lang="en-GB" dirty="0"/>
          </a:p>
        </p:txBody>
      </p:sp>
      <p:sp>
        <p:nvSpPr>
          <p:cNvPr id="3" name="Content Placeholder 2"/>
          <p:cNvSpPr>
            <a:spLocks noGrp="1"/>
          </p:cNvSpPr>
          <p:nvPr>
            <p:ph idx="1"/>
          </p:nvPr>
        </p:nvSpPr>
        <p:spPr>
          <a:xfrm>
            <a:off x="361507" y="1403498"/>
            <a:ext cx="11185451" cy="5295014"/>
          </a:xfrm>
        </p:spPr>
        <p:txBody>
          <a:bodyPr>
            <a:normAutofit/>
          </a:bodyPr>
          <a:lstStyle/>
          <a:p>
            <a:r>
              <a:rPr lang="en-GB" dirty="0"/>
              <a:t>The transition period is meant to give both sides some breathing space while </a:t>
            </a:r>
            <a:r>
              <a:rPr lang="en-GB" dirty="0">
                <a:hlinkClick r:id="rId2"/>
              </a:rPr>
              <a:t>a new free trade agreement is negotiated</a:t>
            </a:r>
            <a:r>
              <a:rPr lang="en-GB" dirty="0"/>
              <a:t>. </a:t>
            </a:r>
            <a:endParaRPr lang="en-GB" dirty="0" smtClean="0"/>
          </a:p>
          <a:p>
            <a:r>
              <a:rPr lang="en-GB" dirty="0" smtClean="0"/>
              <a:t>This </a:t>
            </a:r>
            <a:r>
              <a:rPr lang="en-GB" dirty="0"/>
              <a:t>is needed because the UK will leave the single market and customs union at the end of the transition. A free trade agreement will allow goods to move around the EU without checks or extra charges.</a:t>
            </a:r>
          </a:p>
          <a:p>
            <a:r>
              <a:rPr lang="en-GB" dirty="0"/>
              <a:t>If a new one cannot be agreed in time, then the UK faces the prospect of having to trade with no deal in place. That would mean tariffs (taxes) on UK goods travelling to the EU and other trade barriers.</a:t>
            </a:r>
          </a:p>
          <a:p>
            <a:r>
              <a:rPr lang="en-GB" dirty="0"/>
              <a:t>Aside from trade, many other aspects of the future UK-EU relationship will also need to be decided. For example</a:t>
            </a:r>
            <a:r>
              <a:rPr lang="en-GB" dirty="0" smtClean="0"/>
              <a:t>:</a:t>
            </a:r>
            <a:endParaRPr lang="en-GB" dirty="0"/>
          </a:p>
        </p:txBody>
      </p:sp>
    </p:spTree>
    <p:extLst>
      <p:ext uri="{BB962C8B-B14F-4D97-AF65-F5344CB8AC3E}">
        <p14:creationId xmlns:p14="http://schemas.microsoft.com/office/powerpoint/2010/main" val="149389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7" y="77935"/>
            <a:ext cx="10515600" cy="1325563"/>
          </a:xfrm>
        </p:spPr>
        <p:txBody>
          <a:bodyPr/>
          <a:lstStyle/>
          <a:p>
            <a:r>
              <a:rPr lang="en-GB" b="1" dirty="0"/>
              <a:t>What needs to be agreed?</a:t>
            </a:r>
            <a:endParaRPr lang="en-GB" dirty="0"/>
          </a:p>
        </p:txBody>
      </p:sp>
      <p:sp>
        <p:nvSpPr>
          <p:cNvPr id="3" name="Content Placeholder 2"/>
          <p:cNvSpPr>
            <a:spLocks noGrp="1"/>
          </p:cNvSpPr>
          <p:nvPr>
            <p:ph idx="1"/>
          </p:nvPr>
        </p:nvSpPr>
        <p:spPr>
          <a:xfrm>
            <a:off x="361507" y="1403498"/>
            <a:ext cx="11185451" cy="5295014"/>
          </a:xfrm>
        </p:spPr>
        <p:txBody>
          <a:bodyPr>
            <a:normAutofit fontScale="92500" lnSpcReduction="20000"/>
          </a:bodyPr>
          <a:lstStyle/>
          <a:p>
            <a:r>
              <a:rPr lang="en-GB" dirty="0" smtClean="0"/>
              <a:t>Law </a:t>
            </a:r>
            <a:r>
              <a:rPr lang="en-GB" dirty="0"/>
              <a:t>enforcement, data sharing and security</a:t>
            </a:r>
          </a:p>
          <a:p>
            <a:r>
              <a:rPr lang="en-GB" dirty="0"/>
              <a:t>Aviation standards and safety</a:t>
            </a:r>
          </a:p>
          <a:p>
            <a:r>
              <a:rPr lang="en-GB" dirty="0"/>
              <a:t>Access to fishing waters</a:t>
            </a:r>
          </a:p>
          <a:p>
            <a:r>
              <a:rPr lang="en-GB" dirty="0"/>
              <a:t>Supplies of electricity and gas</a:t>
            </a:r>
          </a:p>
          <a:p>
            <a:r>
              <a:rPr lang="en-GB" dirty="0"/>
              <a:t>Licensing and regulation of medicines</a:t>
            </a:r>
          </a:p>
          <a:p>
            <a:r>
              <a:rPr lang="en-GB" dirty="0"/>
              <a:t>Prime Minister Boris Johnson insists the transition period will not be extended, but the European Commission has warned that the timetable will be extremely challenging.</a:t>
            </a:r>
          </a:p>
          <a:p>
            <a:pPr marL="0" indent="0">
              <a:buNone/>
            </a:pPr>
            <a:endParaRPr lang="en-GB" dirty="0" smtClean="0"/>
          </a:p>
          <a:p>
            <a:pPr marL="0" indent="0">
              <a:buNone/>
            </a:pPr>
            <a:r>
              <a:rPr lang="en-GB" dirty="0" smtClean="0">
                <a:solidFill>
                  <a:srgbClr val="FF0000"/>
                </a:solidFill>
              </a:rPr>
              <a:t>Read the article ‘What </a:t>
            </a:r>
            <a:r>
              <a:rPr lang="en-GB" dirty="0">
                <a:solidFill>
                  <a:srgbClr val="FF0000"/>
                </a:solidFill>
              </a:rPr>
              <a:t>is the transition </a:t>
            </a:r>
            <a:r>
              <a:rPr lang="en-GB" dirty="0" smtClean="0">
                <a:solidFill>
                  <a:srgbClr val="FF0000"/>
                </a:solidFill>
              </a:rPr>
              <a:t>period?’ &amp; What </a:t>
            </a:r>
            <a:r>
              <a:rPr lang="en-GB" dirty="0">
                <a:solidFill>
                  <a:srgbClr val="FF0000"/>
                </a:solidFill>
              </a:rPr>
              <a:t>trade deals has the UK done so far? </a:t>
            </a:r>
          </a:p>
          <a:p>
            <a:pPr marL="0" indent="0">
              <a:buNone/>
            </a:pPr>
            <a:endParaRPr lang="en-GB" dirty="0" smtClean="0">
              <a:solidFill>
                <a:srgbClr val="FF0000"/>
              </a:solidFill>
            </a:endParaRPr>
          </a:p>
          <a:p>
            <a:pPr marL="0" indent="0">
              <a:buNone/>
            </a:pPr>
            <a:r>
              <a:rPr lang="en-GB" dirty="0">
                <a:solidFill>
                  <a:srgbClr val="FF0000"/>
                </a:solidFill>
              </a:rPr>
              <a:t>Watch video: </a:t>
            </a:r>
            <a:r>
              <a:rPr lang="en-GB" dirty="0">
                <a:solidFill>
                  <a:srgbClr val="FF0000"/>
                </a:solidFill>
                <a:hlinkClick r:id="rId2"/>
              </a:rPr>
              <a:t>https://</a:t>
            </a:r>
            <a:r>
              <a:rPr lang="en-GB" dirty="0" smtClean="0">
                <a:solidFill>
                  <a:srgbClr val="FF0000"/>
                </a:solidFill>
                <a:hlinkClick r:id="rId2"/>
              </a:rPr>
              <a:t>www.bbc.co.uk/news/uk-politics-50838994</a:t>
            </a:r>
            <a:r>
              <a:rPr lang="en-GB" dirty="0" smtClean="0">
                <a:solidFill>
                  <a:srgbClr val="FF0000"/>
                </a:solidFill>
              </a:rPr>
              <a:t> </a:t>
            </a:r>
            <a:endParaRPr lang="en-GB" dirty="0"/>
          </a:p>
          <a:p>
            <a:pPr marL="0" indent="0">
              <a:buNone/>
            </a:pPr>
            <a:endParaRPr lang="en-GB" dirty="0"/>
          </a:p>
        </p:txBody>
      </p:sp>
    </p:spTree>
    <p:extLst>
      <p:ext uri="{BB962C8B-B14F-4D97-AF65-F5344CB8AC3E}">
        <p14:creationId xmlns:p14="http://schemas.microsoft.com/office/powerpoint/2010/main" val="1846867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the </a:t>
            </a:r>
            <a:r>
              <a:rPr lang="en-GB" b="1" dirty="0" err="1"/>
              <a:t>Brexit</a:t>
            </a:r>
            <a:r>
              <a:rPr lang="en-GB" b="1" dirty="0"/>
              <a:t> deal?</a:t>
            </a:r>
            <a:endParaRPr lang="en-GB" dirty="0"/>
          </a:p>
        </p:txBody>
      </p:sp>
      <p:sp>
        <p:nvSpPr>
          <p:cNvPr id="3" name="Content Placeholder 2"/>
          <p:cNvSpPr>
            <a:spLocks noGrp="1"/>
          </p:cNvSpPr>
          <p:nvPr>
            <p:ph idx="1"/>
          </p:nvPr>
        </p:nvSpPr>
        <p:spPr>
          <a:xfrm>
            <a:off x="212650" y="1690688"/>
            <a:ext cx="11419368" cy="4582521"/>
          </a:xfrm>
        </p:spPr>
        <p:txBody>
          <a:bodyPr>
            <a:normAutofit/>
          </a:bodyPr>
          <a:lstStyle/>
          <a:p>
            <a:r>
              <a:rPr lang="en-GB" dirty="0"/>
              <a:t>The transition period and other aspects of the UK's departure were agreed in a deal called the withdrawal agreement. </a:t>
            </a:r>
          </a:p>
          <a:p>
            <a:r>
              <a:rPr lang="en-GB" dirty="0" smtClean="0"/>
              <a:t>Most </a:t>
            </a:r>
            <a:r>
              <a:rPr lang="en-GB" dirty="0"/>
              <a:t>of that was negotiated by Theresa May's government. But after Mr Johnson replaced her in July 2019, he negotiated some changes to it. </a:t>
            </a:r>
            <a:r>
              <a:rPr lang="en-GB" dirty="0" smtClean="0"/>
              <a:t> </a:t>
            </a:r>
          </a:p>
          <a:p>
            <a:endParaRPr lang="en-GB" dirty="0">
              <a:solidFill>
                <a:srgbClr val="FF0000"/>
              </a:solidFill>
            </a:endParaRPr>
          </a:p>
          <a:p>
            <a:pPr marL="0" indent="0">
              <a:buNone/>
            </a:pPr>
            <a:r>
              <a:rPr lang="en-GB" dirty="0" smtClean="0">
                <a:solidFill>
                  <a:srgbClr val="FF0000"/>
                </a:solidFill>
              </a:rPr>
              <a:t>Read the article – ‘What is in Boris Johnson’s new deal with the EU’</a:t>
            </a:r>
            <a:endParaRPr lang="en-GB" dirty="0"/>
          </a:p>
          <a:p>
            <a:pPr marL="0" indent="0">
              <a:buNone/>
            </a:pPr>
            <a:endParaRPr lang="en-GB" dirty="0"/>
          </a:p>
        </p:txBody>
      </p:sp>
    </p:spTree>
    <p:extLst>
      <p:ext uri="{BB962C8B-B14F-4D97-AF65-F5344CB8AC3E}">
        <p14:creationId xmlns:p14="http://schemas.microsoft.com/office/powerpoint/2010/main" val="47988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the </a:t>
            </a:r>
            <a:r>
              <a:rPr lang="en-GB" b="1" dirty="0" err="1"/>
              <a:t>Brexit</a:t>
            </a:r>
            <a:r>
              <a:rPr lang="en-GB" b="1" dirty="0"/>
              <a:t> deal?</a:t>
            </a:r>
            <a:endParaRPr lang="en-GB" dirty="0"/>
          </a:p>
        </p:txBody>
      </p:sp>
      <p:sp>
        <p:nvSpPr>
          <p:cNvPr id="3" name="Content Placeholder 2"/>
          <p:cNvSpPr>
            <a:spLocks noGrp="1"/>
          </p:cNvSpPr>
          <p:nvPr>
            <p:ph idx="1"/>
          </p:nvPr>
        </p:nvSpPr>
        <p:spPr>
          <a:xfrm>
            <a:off x="212650" y="1690688"/>
            <a:ext cx="11419368" cy="4582521"/>
          </a:xfrm>
        </p:spPr>
        <p:txBody>
          <a:bodyPr>
            <a:normAutofit fontScale="92500" lnSpcReduction="20000"/>
          </a:bodyPr>
          <a:lstStyle/>
          <a:p>
            <a:r>
              <a:rPr lang="en-GB" dirty="0" smtClean="0"/>
              <a:t>The </a:t>
            </a:r>
            <a:r>
              <a:rPr lang="en-GB" dirty="0"/>
              <a:t>key change is that </a:t>
            </a:r>
            <a:r>
              <a:rPr lang="en-GB" dirty="0">
                <a:hlinkClick r:id="rId2"/>
              </a:rPr>
              <a:t>under Mr Johnson's deal</a:t>
            </a:r>
            <a:r>
              <a:rPr lang="en-GB" dirty="0"/>
              <a:t>, a customs border will effectively be created between Northern Ireland and Great Britain. Some goods entering Northern Ireland from Great Britain will be subject to checks and will have to pay EU import taxes (known as tariffs). </a:t>
            </a:r>
            <a:endParaRPr lang="en-GB" dirty="0" smtClean="0"/>
          </a:p>
          <a:p>
            <a:endParaRPr lang="en-GB" dirty="0"/>
          </a:p>
          <a:p>
            <a:r>
              <a:rPr lang="en-GB" dirty="0"/>
              <a:t>These would be refunded if goods remain in Northern Ireland (</a:t>
            </a:r>
            <a:r>
              <a:rPr lang="en-GB" dirty="0" err="1"/>
              <a:t>ie</a:t>
            </a:r>
            <a:r>
              <a:rPr lang="en-GB" dirty="0"/>
              <a:t> are not moved to the Republic of Ireland</a:t>
            </a:r>
            <a:r>
              <a:rPr lang="en-GB" dirty="0" smtClean="0"/>
              <a:t>).</a:t>
            </a:r>
          </a:p>
          <a:p>
            <a:endParaRPr lang="en-GB" dirty="0"/>
          </a:p>
          <a:p>
            <a:r>
              <a:rPr lang="en-GB" dirty="0" smtClean="0"/>
              <a:t>The </a:t>
            </a:r>
            <a:r>
              <a:rPr lang="en-GB" dirty="0"/>
              <a:t>rest of the withdrawal agreement is largely unchanged from the one negotiated by Mrs May. This includes</a:t>
            </a:r>
            <a:r>
              <a:rPr lang="en-GB" dirty="0" smtClean="0"/>
              <a:t>:</a:t>
            </a:r>
            <a:endParaRPr lang="en-GB" dirty="0"/>
          </a:p>
          <a:p>
            <a:pPr lvl="1"/>
            <a:r>
              <a:rPr lang="en-GB" dirty="0"/>
              <a:t>The rights of EU citizens in the UK and British citizens in the EU (which will remain the same during the transition)</a:t>
            </a:r>
          </a:p>
          <a:p>
            <a:pPr lvl="1"/>
            <a:r>
              <a:rPr lang="en-GB" dirty="0">
                <a:hlinkClick r:id="rId3"/>
              </a:rPr>
              <a:t>How much money</a:t>
            </a:r>
            <a:r>
              <a:rPr lang="en-GB" dirty="0"/>
              <a:t> the UK is to pay the EU (estimated to be about £30bn).</a:t>
            </a:r>
          </a:p>
          <a:p>
            <a:pPr marL="0" indent="0">
              <a:buNone/>
            </a:pPr>
            <a:endParaRPr lang="en-GB" dirty="0"/>
          </a:p>
        </p:txBody>
      </p:sp>
    </p:spTree>
    <p:extLst>
      <p:ext uri="{BB962C8B-B14F-4D97-AF65-F5344CB8AC3E}">
        <p14:creationId xmlns:p14="http://schemas.microsoft.com/office/powerpoint/2010/main" val="2220396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TotalTime>
  <Words>879</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BREXIT</vt:lpstr>
      <vt:lpstr>What is Brexit?</vt:lpstr>
      <vt:lpstr>Why is the UK leaving?</vt:lpstr>
      <vt:lpstr>PowerPoint Presentation</vt:lpstr>
      <vt:lpstr>What happens after Brexit day?</vt:lpstr>
      <vt:lpstr>What needs to be agreed?</vt:lpstr>
      <vt:lpstr>What needs to be agreed?</vt:lpstr>
      <vt:lpstr>What is the Brexit deal?</vt:lpstr>
      <vt:lpstr>What is the Brexit deal?</vt:lpstr>
      <vt:lpstr>PowerPoint Presentation</vt:lpstr>
      <vt:lpstr>Why did Brexit take so long?</vt:lpstr>
      <vt:lpstr>The debate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dc:title>
  <dc:creator>Seonaid Botfield</dc:creator>
  <cp:lastModifiedBy>Seonaid Botfield</cp:lastModifiedBy>
  <cp:revision>14</cp:revision>
  <dcterms:created xsi:type="dcterms:W3CDTF">2019-03-13T20:13:36Z</dcterms:created>
  <dcterms:modified xsi:type="dcterms:W3CDTF">2020-03-11T15:42:44Z</dcterms:modified>
</cp:coreProperties>
</file>