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6" r:id="rId5"/>
    <p:sldId id="260" r:id="rId6"/>
    <p:sldId id="261" r:id="rId7"/>
    <p:sldId id="262" r:id="rId8"/>
    <p:sldId id="28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59"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Museo 900" panose="02000000000000000000" charset="0"/>
      <p:bold r:id="rId40"/>
    </p:embeddedFont>
    <p:embeddedFont>
      <p:font typeface="Corbel" panose="020B0503020204020204" pitchFamily="34" charset="0"/>
      <p:regular r:id="rId41"/>
      <p:bold r:id="rId42"/>
      <p:italic r:id="rId43"/>
      <p:boldItalic r:id="rId44"/>
    </p:embeddedFont>
    <p:embeddedFont>
      <p:font typeface="Cambria Math" panose="02040503050406030204" pitchFamily="18" charset="0"/>
      <p:regular r:id="rId45"/>
    </p:embeddedFont>
    <p:embeddedFont>
      <p:font typeface="Museo 500" panose="02000000000000000000" charset="0"/>
      <p:regular r:id="rId46"/>
    </p:embeddedFont>
    <p:embeddedFont>
      <p:font typeface="Museo900-Regular" panose="02000000000000000000" charset="0"/>
      <p:bold r:id="rId47"/>
    </p:embeddedFont>
    <p:embeddedFont>
      <p:font typeface="Museo 100" panose="02000000000000000000" charset="0"/>
      <p:regular r:id="rId48"/>
    </p:embeddedFont>
    <p:embeddedFont>
      <p:font typeface="Museo 700" panose="02000000000000000000" charset="0"/>
      <p:bold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578"/>
    <a:srgbClr val="89D7C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4660"/>
  </p:normalViewPr>
  <p:slideViewPr>
    <p:cSldViewPr snapToGrid="0">
      <p:cViewPr varScale="1">
        <p:scale>
          <a:sx n="54" d="100"/>
          <a:sy n="54" d="100"/>
        </p:scale>
        <p:origin x="72" y="4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89D7CB"/>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0" name="Hexagon 9"/>
          <p:cNvSpPr/>
          <p:nvPr userDrawn="1"/>
        </p:nvSpPr>
        <p:spPr>
          <a:xfrm>
            <a:off x="1072794" y="4100382"/>
            <a:ext cx="1080000" cy="972000"/>
          </a:xfrm>
          <a:prstGeom prst="hexagon">
            <a:avLst/>
          </a:prstGeom>
          <a:noFill/>
          <a:ln w="114300">
            <a:solidFill>
              <a:srgbClr val="3C4578"/>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3C4578"/>
                </a:solidFill>
                <a:latin typeface="Arial"/>
                <a:cs typeface="Arial"/>
              </a:rPr>
              <a:t>B</a:t>
            </a:r>
          </a:p>
        </p:txBody>
      </p:sp>
    </p:spTree>
    <p:extLst>
      <p:ext uri="{BB962C8B-B14F-4D97-AF65-F5344CB8AC3E}">
        <p14:creationId xmlns:p14="http://schemas.microsoft.com/office/powerpoint/2010/main" val="171287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9D7C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5111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14625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45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0689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54913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pic>
        <p:nvPicPr>
          <p:cNvPr id="9" name="Picture 8"/>
          <p:cNvPicPr>
            <a:picLocks noChangeAspect="1"/>
          </p:cNvPicPr>
          <p:nvPr userDrawn="1"/>
        </p:nvPicPr>
        <p:blipFill>
          <a:blip r:embed="rId4"/>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99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pic>
        <p:nvPicPr>
          <p:cNvPr id="7" name="Picture 6"/>
          <p:cNvPicPr>
            <a:picLocks noChangeAspect="1"/>
          </p:cNvPicPr>
          <p:nvPr userDrawn="1"/>
        </p:nvPicPr>
        <p:blipFill>
          <a:blip r:embed="rId3"/>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422021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spTree>
    <p:extLst>
      <p:ext uri="{BB962C8B-B14F-4D97-AF65-F5344CB8AC3E}">
        <p14:creationId xmlns:p14="http://schemas.microsoft.com/office/powerpoint/2010/main" val="343282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spTree>
    <p:extLst>
      <p:ext uri="{BB962C8B-B14F-4D97-AF65-F5344CB8AC3E}">
        <p14:creationId xmlns:p14="http://schemas.microsoft.com/office/powerpoint/2010/main" val="148986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Adders and D-type flip-flops</a:t>
            </a:r>
          </a:p>
          <a:p>
            <a:pPr>
              <a:spcBef>
                <a:spcPts val="288"/>
              </a:spcBef>
            </a:pPr>
            <a:r>
              <a:rPr lang="en-US" sz="1200" b="0" dirty="0">
                <a:solidFill>
                  <a:srgbClr val="FFFFFF"/>
                </a:solidFill>
                <a:latin typeface="Arial"/>
                <a:cs typeface="Arial"/>
              </a:rPr>
              <a:t>AQA A Level Appendix B</a:t>
            </a:r>
          </a:p>
        </p:txBody>
      </p:sp>
      <p:pic>
        <p:nvPicPr>
          <p:cNvPr id="6" name="Picture 5"/>
          <p:cNvPicPr>
            <a:picLocks noChangeAspect="1"/>
          </p:cNvPicPr>
          <p:nvPr userDrawn="1"/>
        </p:nvPicPr>
        <p:blipFill>
          <a:blip r:embed="rId3"/>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402424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68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5" name="Text Placeholder 5"/>
          <p:cNvSpPr>
            <a:spLocks noGrp="1"/>
          </p:cNvSpPr>
          <p:nvPr>
            <p:ph type="body" sz="quarter" idx="11"/>
          </p:nvPr>
        </p:nvSpPr>
        <p:spPr>
          <a:xfrm>
            <a:off x="4746811" y="1860085"/>
            <a:ext cx="2819400" cy="2201863"/>
          </a:xfrm>
        </p:spPr>
        <p:txBody>
          <a:bodyPr/>
          <a:lstStyle/>
          <a:p>
            <a:pPr lvl="1">
              <a:lnSpc>
                <a:spcPts val="2600"/>
              </a:lnSpc>
              <a:spcBef>
                <a:spcPts val="0"/>
              </a:spcBef>
            </a:pPr>
            <a:r>
              <a:rPr lang="en-US" sz="2600" b="1" kern="0" spc="-60" dirty="0">
                <a:latin typeface="Museo 900" panose="02000000000000000000" pitchFamily="50" charset="0"/>
              </a:rPr>
              <a:t>Adders and </a:t>
            </a:r>
            <a:br>
              <a:rPr lang="en-US" sz="2600" b="1" kern="0" spc="-60" dirty="0">
                <a:latin typeface="Museo 900" panose="02000000000000000000" pitchFamily="50" charset="0"/>
              </a:rPr>
            </a:br>
            <a:r>
              <a:rPr lang="en-US" sz="2600" b="1" kern="0" spc="-60" dirty="0">
                <a:latin typeface="Museo 900" panose="02000000000000000000" pitchFamily="50" charset="0"/>
              </a:rPr>
              <a:t>D-type flip-flops</a:t>
            </a: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Appendix B</a:t>
            </a:r>
          </a:p>
        </p:txBody>
      </p:sp>
    </p:spTree>
    <p:extLst>
      <p:ext uri="{BB962C8B-B14F-4D97-AF65-F5344CB8AC3E}">
        <p14:creationId xmlns:p14="http://schemas.microsoft.com/office/powerpoint/2010/main" val="403544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Complete the truth table for the full adder</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6925532"/>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4634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2256153548"/>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1580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473906333"/>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8201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2004921488"/>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4341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1152773193"/>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1298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695641116"/>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4831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3474570170"/>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5567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1994711612"/>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7908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Truth table for the full adder</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4251825021"/>
              </p:ext>
            </p:extLst>
          </p:nvPr>
        </p:nvGraphicFramePr>
        <p:xfrm>
          <a:off x="1221658" y="2113754"/>
          <a:ext cx="6821713" cy="4018173"/>
        </p:xfrm>
        <a:graphic>
          <a:graphicData uri="http://schemas.openxmlformats.org/drawingml/2006/table">
            <a:tbl>
              <a:tblPr firstRow="1" firstCol="1" bandRow="1">
                <a:tableStyleId>{3B4B98B0-60AC-42C2-AFA5-B58CD77FA1E5}</a:tableStyleId>
              </a:tblPr>
              <a:tblGrid>
                <a:gridCol w="980021">
                  <a:extLst>
                    <a:ext uri="{9D8B030D-6E8A-4147-A177-3AD203B41FA5}">
                      <a16:colId xmlns:a16="http://schemas.microsoft.com/office/drawing/2014/main" val="20000"/>
                    </a:ext>
                  </a:extLst>
                </a:gridCol>
                <a:gridCol w="626444">
                  <a:extLst>
                    <a:ext uri="{9D8B030D-6E8A-4147-A177-3AD203B41FA5}">
                      <a16:colId xmlns:a16="http://schemas.microsoft.com/office/drawing/2014/main" val="20001"/>
                    </a:ext>
                  </a:extLst>
                </a:gridCol>
                <a:gridCol w="980021">
                  <a:extLst>
                    <a:ext uri="{9D8B030D-6E8A-4147-A177-3AD203B41FA5}">
                      <a16:colId xmlns:a16="http://schemas.microsoft.com/office/drawing/2014/main" val="20002"/>
                    </a:ext>
                  </a:extLst>
                </a:gridCol>
                <a:gridCol w="626444">
                  <a:extLst>
                    <a:ext uri="{9D8B030D-6E8A-4147-A177-3AD203B41FA5}">
                      <a16:colId xmlns:a16="http://schemas.microsoft.com/office/drawing/2014/main" val="20003"/>
                    </a:ext>
                  </a:extLst>
                </a:gridCol>
                <a:gridCol w="980021">
                  <a:extLst>
                    <a:ext uri="{9D8B030D-6E8A-4147-A177-3AD203B41FA5}">
                      <a16:colId xmlns:a16="http://schemas.microsoft.com/office/drawing/2014/main" val="20004"/>
                    </a:ext>
                  </a:extLst>
                </a:gridCol>
                <a:gridCol w="626444">
                  <a:extLst>
                    <a:ext uri="{9D8B030D-6E8A-4147-A177-3AD203B41FA5}">
                      <a16:colId xmlns:a16="http://schemas.microsoft.com/office/drawing/2014/main" val="20005"/>
                    </a:ext>
                  </a:extLst>
                </a:gridCol>
                <a:gridCol w="980021">
                  <a:extLst>
                    <a:ext uri="{9D8B030D-6E8A-4147-A177-3AD203B41FA5}">
                      <a16:colId xmlns:a16="http://schemas.microsoft.com/office/drawing/2014/main" val="20006"/>
                    </a:ext>
                  </a:extLst>
                </a:gridCol>
                <a:gridCol w="1022297">
                  <a:extLst>
                    <a:ext uri="{9D8B030D-6E8A-4147-A177-3AD203B41FA5}">
                      <a16:colId xmlns:a16="http://schemas.microsoft.com/office/drawing/2014/main" val="20007"/>
                    </a:ext>
                  </a:extLst>
                </a:gridCol>
              </a:tblGrid>
              <a:tr h="581821">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A</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B</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in</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S</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800" dirty="0">
                          <a:solidFill>
                            <a:schemeClr val="bg1"/>
                          </a:solidFill>
                          <a:effectLst/>
                          <a:latin typeface="Arial" panose="020B0604020202020204" pitchFamily="34" charset="0"/>
                          <a:cs typeface="Arial" panose="020B0604020202020204" pitchFamily="34" charset="0"/>
                        </a:rPr>
                        <a:t>C</a:t>
                      </a:r>
                      <a:r>
                        <a:rPr lang="en-GB" sz="2800" baseline="-25000" dirty="0">
                          <a:solidFill>
                            <a:schemeClr val="bg1"/>
                          </a:solidFill>
                          <a:effectLst/>
                          <a:latin typeface="Arial" panose="020B0604020202020204" pitchFamily="34" charset="0"/>
                          <a:cs typeface="Arial" panose="020B0604020202020204" pitchFamily="34" charset="0"/>
                        </a:rPr>
                        <a:t>out </a:t>
                      </a:r>
                      <a:endParaRPr lang="en-GB" sz="28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0</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9544">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rPr>
                        <a:t>1</a:t>
                      </a: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3730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Concatenating full adders</a:t>
            </a:r>
          </a:p>
        </p:txBody>
      </p:sp>
      <p:sp>
        <p:nvSpPr>
          <p:cNvPr id="3" name="Text Placeholder 2"/>
          <p:cNvSpPr>
            <a:spLocks noGrp="1"/>
          </p:cNvSpPr>
          <p:nvPr>
            <p:ph type="body" sz="quarter" idx="14"/>
          </p:nvPr>
        </p:nvSpPr>
        <p:spPr/>
        <p:txBody>
          <a:bodyPr/>
          <a:lstStyle/>
          <a:p>
            <a:r>
              <a:rPr lang="en-GB" dirty="0"/>
              <a:t>Multiple full adders can be connected together</a:t>
            </a:r>
          </a:p>
          <a:p>
            <a:r>
              <a:rPr lang="en-GB" b="1" i="1" dirty="0"/>
              <a:t>n</a:t>
            </a:r>
            <a:r>
              <a:rPr lang="en-GB" dirty="0"/>
              <a:t> full adders can be connected together to input the carry bit into a subsequent adder along with two new inputs</a:t>
            </a:r>
          </a:p>
          <a:p>
            <a:pPr lvl="1"/>
            <a:r>
              <a:rPr lang="en-GB" dirty="0">
                <a:solidFill>
                  <a:srgbClr val="3C4578"/>
                </a:solidFill>
              </a:rPr>
              <a:t>The concatenated adder can thus add two binary numbers each of n bits</a:t>
            </a:r>
          </a:p>
        </p:txBody>
      </p:sp>
      <p:pic>
        <p:nvPicPr>
          <p:cNvPr id="5122" name="Picture 2" descr="C:\Users\Rob\AppData\Roaming\PixelMetrics\CaptureWiz\Temp\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766" y="4420205"/>
            <a:ext cx="6002258" cy="187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3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pPr lvl="0"/>
            <a:r>
              <a:rPr lang="en-GB" dirty="0"/>
              <a:t>Recognise and trace the logic of the circuits of a half-adder and a full-adder</a:t>
            </a:r>
          </a:p>
          <a:p>
            <a:pPr lvl="0"/>
            <a:r>
              <a:rPr lang="en-GB" dirty="0"/>
              <a:t>Construct the circuit for a half-adder</a:t>
            </a:r>
          </a:p>
          <a:p>
            <a:pPr lvl="0"/>
            <a:r>
              <a:rPr lang="en-GB" dirty="0"/>
              <a:t>Be familiar with the use of the edge-triggered D-type flip-flop as a memory unit</a:t>
            </a:r>
          </a:p>
        </p:txBody>
      </p:sp>
    </p:spTree>
    <p:extLst>
      <p:ext uri="{BB962C8B-B14F-4D97-AF65-F5344CB8AC3E}">
        <p14:creationId xmlns:p14="http://schemas.microsoft.com/office/powerpoint/2010/main" val="337616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Concatenating full adders</a:t>
            </a:r>
          </a:p>
        </p:txBody>
      </p:sp>
      <p:sp>
        <p:nvSpPr>
          <p:cNvPr id="3" name="Text Placeholder 2"/>
          <p:cNvSpPr>
            <a:spLocks noGrp="1"/>
          </p:cNvSpPr>
          <p:nvPr>
            <p:ph type="body" sz="quarter" idx="14"/>
          </p:nvPr>
        </p:nvSpPr>
        <p:spPr/>
        <p:txBody>
          <a:bodyPr/>
          <a:lstStyle/>
          <a:p>
            <a:pPr marL="0" indent="0" algn="ctr">
              <a:buNone/>
            </a:pPr>
            <a:r>
              <a:rPr lang="en-GB" dirty="0"/>
              <a:t> </a:t>
            </a:r>
          </a:p>
        </p:txBody>
      </p:sp>
      <p:graphicFrame>
        <p:nvGraphicFramePr>
          <p:cNvPr id="4" name="Table 3"/>
          <p:cNvGraphicFramePr>
            <a:graphicFrameLocks noGrp="1"/>
          </p:cNvGraphicFramePr>
          <p:nvPr>
            <p:extLst>
              <p:ext uri="{D42A27DB-BD31-4B8C-83A1-F6EECF244321}">
                <p14:modId xmlns:p14="http://schemas.microsoft.com/office/powerpoint/2010/main" val="275341969"/>
              </p:ext>
            </p:extLst>
          </p:nvPr>
        </p:nvGraphicFramePr>
        <p:xfrm>
          <a:off x="503796" y="1667383"/>
          <a:ext cx="8017714" cy="2052000"/>
        </p:xfrm>
        <a:graphic>
          <a:graphicData uri="http://schemas.openxmlformats.org/drawingml/2006/table">
            <a:tbl>
              <a:tblPr firstRow="1" firstCol="1" bandRow="1">
                <a:tableStyleId>{2D5ABB26-0587-4C30-8999-92F81FD0307C}</a:tableStyleId>
              </a:tblPr>
              <a:tblGrid>
                <a:gridCol w="252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332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gridCol w="1332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1105714">
                  <a:extLst>
                    <a:ext uri="{9D8B030D-6E8A-4147-A177-3AD203B41FA5}">
                      <a16:colId xmlns:a16="http://schemas.microsoft.com/office/drawing/2014/main" val="20006"/>
                    </a:ext>
                  </a:extLst>
                </a:gridCol>
              </a:tblGrid>
              <a:tr h="684000">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marR="0" indent="-270510" algn="ctr" defTabSz="914400" rtl="0" eaLnBrk="1" fontAlgn="auto" latinLnBrk="0" hangingPunct="1">
                        <a:lnSpc>
                          <a:spcPct val="100000"/>
                        </a:lnSpc>
                        <a:spcBef>
                          <a:spcPts val="0"/>
                        </a:spcBef>
                        <a:spcAft>
                          <a:spcPts val="0"/>
                        </a:spcAft>
                        <a:buClrTx/>
                        <a:buSzTx/>
                        <a:buFontTx/>
                        <a:buNone/>
                        <a:tabLst>
                          <a:tab pos="270510" algn="l"/>
                          <a:tab pos="540385" algn="l"/>
                          <a:tab pos="810260" algn="l"/>
                          <a:tab pos="5941060" algn="r"/>
                          <a:tab pos="540385" algn="l"/>
                          <a:tab pos="810260" algn="l"/>
                          <a:tab pos="5941060" algn="r"/>
                        </a:tabLst>
                        <a:defRPr/>
                      </a:pPr>
                      <a:r>
                        <a:rPr lang="en-GB" sz="3200" kern="1200" dirty="0">
                          <a:solidFill>
                            <a:schemeClr val="tx1"/>
                          </a:solidFill>
                          <a:effectLst/>
                          <a:latin typeface="Arial" panose="020B0604020202020204" pitchFamily="34" charset="0"/>
                          <a:ea typeface="+mn-ea"/>
                          <a:cs typeface="Arial" panose="020B0604020202020204" pitchFamily="34" charset="0"/>
                        </a:rPr>
                        <a:t>1 </a:t>
                      </a:r>
                      <a:r>
                        <a:rPr lang="en-GB" sz="3200" kern="1200" baseline="30000" dirty="0">
                          <a:solidFill>
                            <a:srgbClr val="FF0000"/>
                          </a:solidFill>
                          <a:effectLst/>
                          <a:latin typeface="Arial" panose="020B0604020202020204" pitchFamily="34" charset="0"/>
                          <a:ea typeface="+mn-ea"/>
                          <a:cs typeface="Arial" panose="020B0604020202020204" pitchFamily="34" charset="0"/>
                        </a:rPr>
                        <a:t>C</a:t>
                      </a:r>
                      <a:r>
                        <a:rPr lang="en-GB" sz="2400" kern="1200" baseline="-10000" dirty="0">
                          <a:solidFill>
                            <a:srgbClr val="FF0000"/>
                          </a:solidFill>
                          <a:effectLst/>
                          <a:latin typeface="Arial" panose="020B0604020202020204" pitchFamily="34" charset="0"/>
                          <a:ea typeface="+mn-ea"/>
                          <a:cs typeface="Arial" panose="020B0604020202020204"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marR="0" indent="-270510" algn="ctr" defTabSz="914400" rtl="0" eaLnBrk="1" fontAlgn="auto" latinLnBrk="0" hangingPunct="1">
                        <a:lnSpc>
                          <a:spcPct val="100000"/>
                        </a:lnSpc>
                        <a:spcBef>
                          <a:spcPts val="0"/>
                        </a:spcBef>
                        <a:spcAft>
                          <a:spcPts val="0"/>
                        </a:spcAft>
                        <a:buClrTx/>
                        <a:buSzTx/>
                        <a:buFontTx/>
                        <a:buNone/>
                        <a:tabLst>
                          <a:tab pos="270510" algn="l"/>
                          <a:tab pos="540385" algn="l"/>
                          <a:tab pos="810260" algn="l"/>
                          <a:tab pos="5941060" algn="r"/>
                          <a:tab pos="540385" algn="l"/>
                          <a:tab pos="810260" algn="l"/>
                          <a:tab pos="5941060" algn="r"/>
                        </a:tabLst>
                        <a:defRPr/>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C</a:t>
                      </a:r>
                      <a:r>
                        <a:rPr lang="en-GB" sz="2000" baseline="-4000" dirty="0">
                          <a:solidFill>
                            <a:srgbClr val="FF0000"/>
                          </a:solidFill>
                          <a:effectLst/>
                          <a:latin typeface="Arial" panose="020B0604020202020204" pitchFamily="34" charset="0"/>
                          <a:cs typeface="Arial" panose="020B0604020202020204" pitchFamily="34" charset="0"/>
                        </a:rPr>
                        <a:t>3</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C</a:t>
                      </a:r>
                      <a:r>
                        <a:rPr lang="en-GB" sz="2000" baseline="-4000" dirty="0">
                          <a:solidFill>
                            <a:srgbClr val="FF0000"/>
                          </a:solidFill>
                          <a:effectLst/>
                          <a:latin typeface="Arial" panose="020B0604020202020204" pitchFamily="34" charset="0"/>
                          <a:cs typeface="Arial" panose="020B0604020202020204" pitchFamily="34" charset="0"/>
                        </a:rPr>
                        <a:t>2</a:t>
                      </a:r>
                      <a:endParaRPr lang="en-GB" sz="2000" kern="1200" baseline="-40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C</a:t>
                      </a:r>
                      <a:r>
                        <a:rPr lang="en-GB" sz="2000" kern="1200" baseline="-4000" dirty="0">
                          <a:solidFill>
                            <a:srgbClr val="FF0000"/>
                          </a:solidFill>
                          <a:effectLst/>
                          <a:latin typeface="Arial" panose="020B0604020202020204" pitchFamily="34" charset="0"/>
                          <a:ea typeface="+mn-ea"/>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4000">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endParaRPr lang="en-GB" sz="3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A</a:t>
                      </a:r>
                      <a:r>
                        <a:rPr lang="en-GB" sz="2400" kern="1200" baseline="-10000" dirty="0">
                          <a:solidFill>
                            <a:srgbClr val="FF0000"/>
                          </a:solidFill>
                          <a:effectLst/>
                          <a:latin typeface="Arial" panose="020B0604020202020204" pitchFamily="34" charset="0"/>
                          <a:ea typeface="+mn-ea"/>
                          <a:cs typeface="Arial" panose="020B0604020202020204" pitchFamily="34" charset="0"/>
                        </a:rPr>
                        <a:t>3</a:t>
                      </a:r>
                      <a:endParaRPr lang="en-GB" sz="2400" baseline="-10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A</a:t>
                      </a:r>
                      <a:r>
                        <a:rPr lang="en-GB" sz="2400" baseline="-10000" dirty="0">
                          <a:solidFill>
                            <a:srgbClr val="FF0000"/>
                          </a:solidFill>
                          <a:effectLst/>
                          <a:latin typeface="Arial" panose="020B0604020202020204" pitchFamily="34" charset="0"/>
                          <a:cs typeface="Arial" panose="020B0604020202020204" pitchFamily="34" charset="0"/>
                        </a:rPr>
                        <a:t>2</a:t>
                      </a:r>
                      <a:endParaRPr lang="en-GB" sz="2400" baseline="-10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A</a:t>
                      </a:r>
                      <a:r>
                        <a:rPr lang="en-GB" sz="2400" kern="1200" baseline="-10000" dirty="0">
                          <a:solidFill>
                            <a:srgbClr val="FF0000"/>
                          </a:solidFill>
                          <a:effectLst/>
                          <a:latin typeface="Arial" panose="020B0604020202020204" pitchFamily="34" charset="0"/>
                          <a:ea typeface="+mn-ea"/>
                          <a:cs typeface="Arial" panose="020B0604020202020204" pitchFamily="34" charset="0"/>
                        </a:rPr>
                        <a:t>1</a:t>
                      </a:r>
                      <a:endParaRPr lang="en-GB" sz="16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 </a:t>
                      </a:r>
                      <a:r>
                        <a:rPr lang="en-GB" sz="3200" baseline="30000" dirty="0">
                          <a:solidFill>
                            <a:srgbClr val="FF0000"/>
                          </a:solidFill>
                          <a:effectLst/>
                          <a:latin typeface="Arial" panose="020B0604020202020204" pitchFamily="34" charset="0"/>
                          <a:cs typeface="Arial" panose="020B0604020202020204" pitchFamily="34" charset="0"/>
                        </a:rPr>
                        <a:t>A</a:t>
                      </a:r>
                      <a:r>
                        <a:rPr lang="en-GB" sz="2400" kern="1200" baseline="-10000" dirty="0">
                          <a:solidFill>
                            <a:srgbClr val="FF0000"/>
                          </a:solidFill>
                          <a:effectLst/>
                          <a:latin typeface="Arial" panose="020B0604020202020204" pitchFamily="34" charset="0"/>
                          <a:ea typeface="+mn-ea"/>
                          <a:cs typeface="Arial" panose="020B0604020202020204" pitchFamily="34" charset="0"/>
                        </a:rPr>
                        <a:t>0</a:t>
                      </a:r>
                      <a:endParaRPr lang="en-GB" sz="16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b="1" dirty="0">
                          <a:solidFill>
                            <a:srgbClr val="89D7CB"/>
                          </a:solidFill>
                          <a:effectLst/>
                          <a:latin typeface="Arial" panose="020B0604020202020204" pitchFamily="34" charset="0"/>
                          <a:cs typeface="Arial" panose="020B0604020202020204" pitchFamily="34" charset="0"/>
                        </a:rPr>
                        <a:t>7</a:t>
                      </a:r>
                      <a:endParaRPr lang="en-GB" sz="1600" b="1" dirty="0">
                        <a:solidFill>
                          <a:srgbClr val="89D7CB"/>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4000">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a:effectLst/>
                          <a:latin typeface="Arial" panose="020B0604020202020204" pitchFamily="34" charset="0"/>
                          <a:cs typeface="Arial" panose="020B0604020202020204" pitchFamily="34" charset="0"/>
                        </a:rPr>
                        <a:t>+</a:t>
                      </a:r>
                      <a:endParaRPr lang="en-GB" sz="16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endParaRPr lang="en-GB" sz="3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B</a:t>
                      </a:r>
                      <a:r>
                        <a:rPr lang="en-GB" sz="2400" kern="1200" baseline="-10000" dirty="0">
                          <a:solidFill>
                            <a:srgbClr val="FF0000"/>
                          </a:solidFill>
                          <a:effectLst/>
                          <a:latin typeface="Arial" panose="020B0604020202020204" pitchFamily="34" charset="0"/>
                          <a:ea typeface="+mn-ea"/>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B</a:t>
                      </a:r>
                      <a:r>
                        <a:rPr lang="en-GB" sz="2400" kern="1200" baseline="-10000" dirty="0">
                          <a:solidFill>
                            <a:srgbClr val="FF0000"/>
                          </a:solidFill>
                          <a:effectLst/>
                          <a:latin typeface="Arial" panose="020B0604020202020204" pitchFamily="34" charset="0"/>
                          <a:ea typeface="+mn-ea"/>
                          <a:cs typeface="Arial" panose="020B060402020202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B</a:t>
                      </a:r>
                      <a:r>
                        <a:rPr lang="en-GB" sz="2400" kern="1200" baseline="-10000" dirty="0">
                          <a:solidFill>
                            <a:srgbClr val="FF0000"/>
                          </a:solidFill>
                          <a:effectLst/>
                          <a:latin typeface="Arial" panose="020B0604020202020204" pitchFamily="34" charset="0"/>
                          <a:ea typeface="+mn-ea"/>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B</a:t>
                      </a:r>
                      <a:r>
                        <a:rPr lang="en-GB" sz="2400" kern="1200" baseline="-10000" dirty="0">
                          <a:solidFill>
                            <a:srgbClr val="FF0000"/>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b="1" dirty="0">
                          <a:solidFill>
                            <a:srgbClr val="89D7CB"/>
                          </a:solidFill>
                          <a:effectLst/>
                          <a:latin typeface="Arial" panose="020B0604020202020204" pitchFamily="34" charset="0"/>
                          <a:cs typeface="Arial" panose="020B0604020202020204" pitchFamily="34" charset="0"/>
                        </a:rPr>
                        <a:t>13</a:t>
                      </a:r>
                      <a:endParaRPr lang="en-GB" sz="1600" b="1" dirty="0">
                        <a:solidFill>
                          <a:srgbClr val="89D7CB"/>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6" name="Picture 2" descr="C:\Users\Rob\AppData\Roaming\PixelMetrics\CaptureWiz\Temp\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766" y="3772505"/>
            <a:ext cx="6002258" cy="18720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435907991"/>
              </p:ext>
            </p:extLst>
          </p:nvPr>
        </p:nvGraphicFramePr>
        <p:xfrm>
          <a:off x="503796" y="5625067"/>
          <a:ext cx="8017714" cy="684000"/>
        </p:xfrm>
        <a:graphic>
          <a:graphicData uri="http://schemas.openxmlformats.org/drawingml/2006/table">
            <a:tbl>
              <a:tblPr firstRow="1" firstCol="1" bandRow="1">
                <a:tableStyleId>{2D5ABB26-0587-4C30-8999-92F81FD0307C}</a:tableStyleId>
              </a:tblPr>
              <a:tblGrid>
                <a:gridCol w="252000">
                  <a:extLst>
                    <a:ext uri="{9D8B030D-6E8A-4147-A177-3AD203B41FA5}">
                      <a16:colId xmlns:a16="http://schemas.microsoft.com/office/drawing/2014/main" val="3394305929"/>
                    </a:ext>
                  </a:extLst>
                </a:gridCol>
                <a:gridCol w="1332000">
                  <a:extLst>
                    <a:ext uri="{9D8B030D-6E8A-4147-A177-3AD203B41FA5}">
                      <a16:colId xmlns:a16="http://schemas.microsoft.com/office/drawing/2014/main" val="3346449846"/>
                    </a:ext>
                  </a:extLst>
                </a:gridCol>
                <a:gridCol w="1332000">
                  <a:extLst>
                    <a:ext uri="{9D8B030D-6E8A-4147-A177-3AD203B41FA5}">
                      <a16:colId xmlns:a16="http://schemas.microsoft.com/office/drawing/2014/main" val="219632973"/>
                    </a:ext>
                  </a:extLst>
                </a:gridCol>
                <a:gridCol w="1332000">
                  <a:extLst>
                    <a:ext uri="{9D8B030D-6E8A-4147-A177-3AD203B41FA5}">
                      <a16:colId xmlns:a16="http://schemas.microsoft.com/office/drawing/2014/main" val="3223482140"/>
                    </a:ext>
                  </a:extLst>
                </a:gridCol>
                <a:gridCol w="1332000">
                  <a:extLst>
                    <a:ext uri="{9D8B030D-6E8A-4147-A177-3AD203B41FA5}">
                      <a16:colId xmlns:a16="http://schemas.microsoft.com/office/drawing/2014/main" val="3576233425"/>
                    </a:ext>
                  </a:extLst>
                </a:gridCol>
                <a:gridCol w="1332000">
                  <a:extLst>
                    <a:ext uri="{9D8B030D-6E8A-4147-A177-3AD203B41FA5}">
                      <a16:colId xmlns:a16="http://schemas.microsoft.com/office/drawing/2014/main" val="646761773"/>
                    </a:ext>
                  </a:extLst>
                </a:gridCol>
                <a:gridCol w="1105714">
                  <a:extLst>
                    <a:ext uri="{9D8B030D-6E8A-4147-A177-3AD203B41FA5}">
                      <a16:colId xmlns:a16="http://schemas.microsoft.com/office/drawing/2014/main" val="3597447728"/>
                    </a:ext>
                  </a:extLst>
                </a:gridCol>
              </a:tblGrid>
              <a:tr h="684000">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marR="0" indent="-270510" algn="ctr" defTabSz="914400" rtl="0" eaLnBrk="1" fontAlgn="auto" latinLnBrk="0" hangingPunct="1">
                        <a:lnSpc>
                          <a:spcPct val="100000"/>
                        </a:lnSpc>
                        <a:spcBef>
                          <a:spcPts val="0"/>
                        </a:spcBef>
                        <a:spcAft>
                          <a:spcPts val="0"/>
                        </a:spcAft>
                        <a:buClrTx/>
                        <a:buSzTx/>
                        <a:buFontTx/>
                        <a:buNone/>
                        <a:tabLst>
                          <a:tab pos="270510" algn="l"/>
                          <a:tab pos="540385" algn="l"/>
                          <a:tab pos="810260" algn="l"/>
                          <a:tab pos="5941060" algn="r"/>
                          <a:tab pos="540385" algn="l"/>
                          <a:tab pos="810260" algn="l"/>
                          <a:tab pos="5941060" algn="r"/>
                        </a:tabLst>
                        <a:defRPr/>
                      </a:pPr>
                      <a:r>
                        <a:rPr lang="en-GB" sz="3200" kern="1200" dirty="0">
                          <a:solidFill>
                            <a:schemeClr val="tx1"/>
                          </a:solidFill>
                          <a:effectLst/>
                          <a:latin typeface="Arial" panose="020B0604020202020204" pitchFamily="34" charset="0"/>
                          <a:ea typeface="+mn-ea"/>
                          <a:cs typeface="Arial" panose="020B0604020202020204" pitchFamily="34" charset="0"/>
                        </a:rPr>
                        <a:t>1</a:t>
                      </a:r>
                      <a:r>
                        <a:rPr lang="en-GB" sz="3200" baseline="30000" dirty="0">
                          <a:solidFill>
                            <a:srgbClr val="FF0000"/>
                          </a:solidFill>
                          <a:effectLst/>
                          <a:latin typeface="Arial" panose="020B0604020202020204" pitchFamily="34" charset="0"/>
                          <a:cs typeface="Arial" panose="020B0604020202020204" pitchFamily="34" charset="0"/>
                        </a:rPr>
                        <a:t>S</a:t>
                      </a:r>
                      <a:r>
                        <a:rPr lang="en-GB" sz="2400" kern="1200" baseline="-10000" dirty="0">
                          <a:solidFill>
                            <a:srgbClr val="FF0000"/>
                          </a:solidFill>
                          <a:effectLst/>
                          <a:latin typeface="Arial" panose="020B0604020202020204" pitchFamily="34" charset="0"/>
                          <a:ea typeface="+mn-ea"/>
                          <a:cs typeface="Arial" panose="020B0604020202020204"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S</a:t>
                      </a:r>
                      <a:r>
                        <a:rPr lang="en-GB" sz="2400" kern="1200" baseline="-10000" dirty="0">
                          <a:solidFill>
                            <a:srgbClr val="FF0000"/>
                          </a:solidFill>
                          <a:effectLst/>
                          <a:latin typeface="Arial" panose="020B0604020202020204" pitchFamily="34" charset="0"/>
                          <a:ea typeface="+mn-ea"/>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1</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S</a:t>
                      </a:r>
                      <a:r>
                        <a:rPr lang="en-GB" sz="2400" kern="1200" baseline="-10000" dirty="0">
                          <a:solidFill>
                            <a:srgbClr val="FF0000"/>
                          </a:solidFill>
                          <a:effectLst/>
                          <a:latin typeface="Arial" panose="020B0604020202020204" pitchFamily="34" charset="0"/>
                          <a:ea typeface="+mn-ea"/>
                          <a:cs typeface="Arial" panose="020B060402020202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S</a:t>
                      </a:r>
                      <a:r>
                        <a:rPr lang="en-GB" sz="2400" kern="1200" baseline="-10000" dirty="0">
                          <a:solidFill>
                            <a:srgbClr val="FF0000"/>
                          </a:solidFill>
                          <a:effectLst/>
                          <a:latin typeface="Arial" panose="020B0604020202020204" pitchFamily="34" charset="0"/>
                          <a:ea typeface="+mn-ea"/>
                          <a:cs typeface="Arial" panose="020B060402020202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defTabSz="914400" rtl="0" eaLnBrk="1" latinLnBrk="0" hangingPunct="1">
                        <a:spcAft>
                          <a:spcPts val="0"/>
                        </a:spcAft>
                        <a:tabLst>
                          <a:tab pos="270510" algn="l"/>
                          <a:tab pos="540385" algn="l"/>
                          <a:tab pos="810260" algn="l"/>
                          <a:tab pos="5941060" algn="r"/>
                          <a:tab pos="540385" algn="l"/>
                          <a:tab pos="810260" algn="l"/>
                          <a:tab pos="5941060" algn="r"/>
                        </a:tabLst>
                      </a:pPr>
                      <a:r>
                        <a:rPr lang="en-GB" sz="3200" dirty="0">
                          <a:effectLst/>
                          <a:latin typeface="Arial" panose="020B0604020202020204" pitchFamily="34" charset="0"/>
                          <a:cs typeface="Arial" panose="020B0604020202020204" pitchFamily="34" charset="0"/>
                        </a:rPr>
                        <a:t>0</a:t>
                      </a:r>
                      <a:r>
                        <a:rPr lang="en-GB" sz="3200" baseline="30000" dirty="0">
                          <a:effectLst/>
                          <a:latin typeface="Arial" panose="020B0604020202020204" pitchFamily="34" charset="0"/>
                          <a:cs typeface="Arial" panose="020B0604020202020204" pitchFamily="34" charset="0"/>
                        </a:rPr>
                        <a:t> </a:t>
                      </a:r>
                      <a:r>
                        <a:rPr lang="en-GB" sz="3200" baseline="30000" dirty="0">
                          <a:solidFill>
                            <a:srgbClr val="FF0000"/>
                          </a:solidFill>
                          <a:effectLst/>
                          <a:latin typeface="Arial" panose="020B0604020202020204" pitchFamily="34" charset="0"/>
                          <a:cs typeface="Arial" panose="020B0604020202020204" pitchFamily="34" charset="0"/>
                        </a:rPr>
                        <a:t>S</a:t>
                      </a:r>
                      <a:r>
                        <a:rPr lang="en-GB" sz="1600" kern="1200" baseline="0" dirty="0">
                          <a:solidFill>
                            <a:srgbClr val="FF0000"/>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70510" indent="-270510" algn="ctr">
                        <a:spcAft>
                          <a:spcPts val="0"/>
                        </a:spcAft>
                        <a:tabLst>
                          <a:tab pos="270510" algn="l"/>
                          <a:tab pos="540385" algn="l"/>
                          <a:tab pos="810260" algn="l"/>
                          <a:tab pos="5941060" algn="r"/>
                          <a:tab pos="540385" algn="l"/>
                          <a:tab pos="810260" algn="l"/>
                          <a:tab pos="5941060" algn="r"/>
                        </a:tabLst>
                      </a:pPr>
                      <a:r>
                        <a:rPr lang="en-GB" sz="3200" b="1" dirty="0">
                          <a:solidFill>
                            <a:srgbClr val="89D7CB"/>
                          </a:solidFill>
                          <a:effectLst/>
                          <a:latin typeface="Arial" panose="020B0604020202020204" pitchFamily="34" charset="0"/>
                          <a:cs typeface="Arial" panose="020B0604020202020204" pitchFamily="34" charset="0"/>
                        </a:rPr>
                        <a:t>20</a:t>
                      </a:r>
                      <a:endParaRPr lang="en-GB" sz="1600" b="1" dirty="0">
                        <a:solidFill>
                          <a:srgbClr val="89D7CB"/>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9720085"/>
                  </a:ext>
                </a:extLst>
              </a:tr>
            </a:tbl>
          </a:graphicData>
        </a:graphic>
      </p:graphicFrame>
    </p:spTree>
    <p:extLst>
      <p:ext uri="{BB962C8B-B14F-4D97-AF65-F5344CB8AC3E}">
        <p14:creationId xmlns:p14="http://schemas.microsoft.com/office/powerpoint/2010/main" val="396937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Try </a:t>
            </a:r>
            <a:r>
              <a:rPr lang="en-GB" b="1" dirty="0"/>
              <a:t>Task 1</a:t>
            </a:r>
            <a:r>
              <a:rPr lang="en-GB" dirty="0"/>
              <a:t> on </a:t>
            </a:r>
            <a:r>
              <a:rPr lang="en-GB" b="1" dirty="0"/>
              <a:t>Worksheet 4</a:t>
            </a:r>
          </a:p>
        </p:txBody>
      </p:sp>
    </p:spTree>
    <p:extLst>
      <p:ext uri="{BB962C8B-B14F-4D97-AF65-F5344CB8AC3E}">
        <p14:creationId xmlns:p14="http://schemas.microsoft.com/office/powerpoint/2010/main" val="3103855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Edge-triggered D-type flip-flops</a:t>
            </a:r>
          </a:p>
        </p:txBody>
      </p:sp>
      <p:sp>
        <p:nvSpPr>
          <p:cNvPr id="5" name="Text Placeholder 4"/>
          <p:cNvSpPr>
            <a:spLocks noGrp="1"/>
          </p:cNvSpPr>
          <p:nvPr>
            <p:ph type="body" sz="quarter" idx="14"/>
          </p:nvPr>
        </p:nvSpPr>
        <p:spPr>
          <a:xfrm>
            <a:off x="724280" y="1704179"/>
            <a:ext cx="7905370" cy="3453607"/>
          </a:xfrm>
        </p:spPr>
        <p:txBody>
          <a:bodyPr/>
          <a:lstStyle/>
          <a:p>
            <a:r>
              <a:rPr lang="en-GB" dirty="0"/>
              <a:t>A flip flop is an elemental sequential logic circuit that can store one bit and flip between two states, 0 and 1</a:t>
            </a:r>
          </a:p>
          <a:p>
            <a:pPr lvl="1"/>
            <a:r>
              <a:rPr lang="en-GB" dirty="0">
                <a:solidFill>
                  <a:srgbClr val="3C4578"/>
                </a:solidFill>
              </a:rPr>
              <a:t>A D-type flip flop has one input called D, and two outputs Q and </a:t>
            </a:r>
            <a:r>
              <a:rPr lang="en-GB" dirty="0">
                <a:solidFill>
                  <a:srgbClr val="3C4578"/>
                </a:solidFill>
                <a:sym typeface="Symbol" panose="05050102010706020507" pitchFamily="18" charset="2"/>
              </a:rPr>
              <a:t>NOT Q</a:t>
            </a:r>
          </a:p>
          <a:p>
            <a:pPr lvl="1"/>
            <a:r>
              <a:rPr lang="en-GB" dirty="0">
                <a:solidFill>
                  <a:srgbClr val="3C4578"/>
                </a:solidFill>
                <a:sym typeface="Symbol" panose="05050102010706020507" pitchFamily="18" charset="2"/>
              </a:rPr>
              <a:t>It also has a Clock signal input</a:t>
            </a:r>
          </a:p>
        </p:txBody>
      </p:sp>
      <p:pic>
        <p:nvPicPr>
          <p:cNvPr id="7170" name="Picture 2" descr="C:\Users\Rob\AppData\Roaming\PixelMetrics\CaptureWiz\Temp\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565" y="4177130"/>
            <a:ext cx="6464645" cy="150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39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clock</a:t>
            </a:r>
          </a:p>
        </p:txBody>
      </p:sp>
      <p:sp>
        <p:nvSpPr>
          <p:cNvPr id="3" name="Text Placeholder 2"/>
          <p:cNvSpPr>
            <a:spLocks noGrp="1"/>
          </p:cNvSpPr>
          <p:nvPr>
            <p:ph type="body" sz="quarter" idx="14"/>
          </p:nvPr>
        </p:nvSpPr>
        <p:spPr/>
        <p:txBody>
          <a:bodyPr/>
          <a:lstStyle/>
          <a:p>
            <a:r>
              <a:rPr lang="en-GB" dirty="0"/>
              <a:t>The clock is another type of sequential circuit that changes state at regular time intervals</a:t>
            </a:r>
          </a:p>
          <a:p>
            <a:r>
              <a:rPr lang="en-GB" dirty="0"/>
              <a:t>A clock is needed to synchronise the change of state of flip flop circuits</a:t>
            </a:r>
          </a:p>
          <a:p>
            <a:pPr lvl="1"/>
            <a:r>
              <a:rPr lang="en-GB" dirty="0">
                <a:solidFill>
                  <a:srgbClr val="3C4578"/>
                </a:solidFill>
              </a:rPr>
              <a:t>An edge-triggered D-type flip-flop only changes on the rising edge of the clock signal</a:t>
            </a:r>
          </a:p>
          <a:p>
            <a:endParaRPr lang="en-GB" dirty="0"/>
          </a:p>
        </p:txBody>
      </p:sp>
      <p:pic>
        <p:nvPicPr>
          <p:cNvPr id="9218" name="Picture 2" descr="C:\Users\Rob\AppData\Roaming\PixelMetrics\CaptureWiz\Temp\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36" y="4343178"/>
            <a:ext cx="5799853" cy="185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8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D-type flip flop as a memory unit</a:t>
            </a:r>
          </a:p>
        </p:txBody>
      </p:sp>
      <p:sp>
        <p:nvSpPr>
          <p:cNvPr id="3" name="Text Placeholder 2"/>
          <p:cNvSpPr>
            <a:spLocks noGrp="1"/>
          </p:cNvSpPr>
          <p:nvPr>
            <p:ph type="body" sz="quarter" idx="14"/>
          </p:nvPr>
        </p:nvSpPr>
        <p:spPr>
          <a:xfrm>
            <a:off x="724280" y="2143125"/>
            <a:ext cx="7797230" cy="3014661"/>
          </a:xfrm>
        </p:spPr>
        <p:txBody>
          <a:bodyPr/>
          <a:lstStyle/>
          <a:p>
            <a:r>
              <a:rPr lang="en-GB" dirty="0"/>
              <a:t>Output Q only takes on a new value if the value </a:t>
            </a:r>
            <a:br>
              <a:rPr lang="en-GB" dirty="0"/>
            </a:br>
            <a:r>
              <a:rPr lang="en-GB" dirty="0"/>
              <a:t>at D has changed at the point of a clock pulse </a:t>
            </a:r>
          </a:p>
          <a:p>
            <a:pPr lvl="1"/>
            <a:r>
              <a:rPr lang="en-GB" dirty="0">
                <a:solidFill>
                  <a:srgbClr val="3C4578"/>
                </a:solidFill>
              </a:rPr>
              <a:t>This means that the clock pulse will freeze or ‘store’ the input value at D, in Q until the next clock pulse </a:t>
            </a:r>
          </a:p>
        </p:txBody>
      </p:sp>
      <p:pic>
        <p:nvPicPr>
          <p:cNvPr id="10244" name="Picture 4" descr="C:\Users\Rob\AppData\Roaming\PixelMetrics\CaptureWiz\Temp\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338" y="3870655"/>
            <a:ext cx="5281448" cy="23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1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C:\Users\Rob\AppData\Roaming\PixelMetrics\CaptureWiz\Temp\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338" y="3870655"/>
            <a:ext cx="5281448" cy="2336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 type flip flop</a:t>
            </a:r>
          </a:p>
        </p:txBody>
      </p:sp>
      <p:sp>
        <p:nvSpPr>
          <p:cNvPr id="3" name="Text Placeholder 2"/>
          <p:cNvSpPr>
            <a:spLocks noGrp="1"/>
          </p:cNvSpPr>
          <p:nvPr>
            <p:ph type="body" sz="quarter" idx="14"/>
          </p:nvPr>
        </p:nvSpPr>
        <p:spPr/>
        <p:txBody>
          <a:bodyPr/>
          <a:lstStyle/>
          <a:p>
            <a:r>
              <a:rPr lang="en-GB" dirty="0"/>
              <a:t>D changes at times marked A, B, C, E, F, G </a:t>
            </a:r>
          </a:p>
          <a:p>
            <a:r>
              <a:rPr lang="en-GB" dirty="0"/>
              <a:t>If D is the same on the next clock pulse, the flip flop will retain its current value, otherwise it will flip</a:t>
            </a:r>
          </a:p>
          <a:p>
            <a:r>
              <a:rPr lang="en-GB" dirty="0"/>
              <a:t>Output Q changes at times marked J, K, L and M</a:t>
            </a:r>
          </a:p>
        </p:txBody>
      </p:sp>
      <p:sp>
        <p:nvSpPr>
          <p:cNvPr id="18" name="TextBox 17"/>
          <p:cNvSpPr txBox="1"/>
          <p:nvPr/>
        </p:nvSpPr>
        <p:spPr>
          <a:xfrm>
            <a:off x="2302383" y="6140120"/>
            <a:ext cx="444880"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J</a:t>
            </a:r>
          </a:p>
        </p:txBody>
      </p:sp>
      <p:sp>
        <p:nvSpPr>
          <p:cNvPr id="19" name="TextBox 18"/>
          <p:cNvSpPr txBox="1"/>
          <p:nvPr/>
        </p:nvSpPr>
        <p:spPr>
          <a:xfrm>
            <a:off x="2356130"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A</a:t>
            </a:r>
          </a:p>
        </p:txBody>
      </p:sp>
      <p:sp>
        <p:nvSpPr>
          <p:cNvPr id="20" name="TextBox 19"/>
          <p:cNvSpPr txBox="1"/>
          <p:nvPr/>
        </p:nvSpPr>
        <p:spPr>
          <a:xfrm>
            <a:off x="3573980"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B</a:t>
            </a:r>
          </a:p>
        </p:txBody>
      </p:sp>
      <p:sp>
        <p:nvSpPr>
          <p:cNvPr id="21" name="TextBox 20"/>
          <p:cNvSpPr txBox="1"/>
          <p:nvPr/>
        </p:nvSpPr>
        <p:spPr>
          <a:xfrm>
            <a:off x="4018378"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C</a:t>
            </a:r>
          </a:p>
        </p:txBody>
      </p:sp>
      <p:sp>
        <p:nvSpPr>
          <p:cNvPr id="22" name="TextBox 21"/>
          <p:cNvSpPr txBox="1"/>
          <p:nvPr/>
        </p:nvSpPr>
        <p:spPr>
          <a:xfrm>
            <a:off x="4322683"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E</a:t>
            </a:r>
          </a:p>
        </p:txBody>
      </p:sp>
      <p:sp>
        <p:nvSpPr>
          <p:cNvPr id="23" name="TextBox 22"/>
          <p:cNvSpPr txBox="1"/>
          <p:nvPr/>
        </p:nvSpPr>
        <p:spPr>
          <a:xfrm>
            <a:off x="4483254"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F</a:t>
            </a:r>
          </a:p>
        </p:txBody>
      </p:sp>
      <p:sp>
        <p:nvSpPr>
          <p:cNvPr id="24" name="TextBox 23"/>
          <p:cNvSpPr txBox="1"/>
          <p:nvPr/>
        </p:nvSpPr>
        <p:spPr>
          <a:xfrm>
            <a:off x="6114390" y="3644042"/>
            <a:ext cx="406297"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G</a:t>
            </a:r>
          </a:p>
        </p:txBody>
      </p:sp>
      <p:sp>
        <p:nvSpPr>
          <p:cNvPr id="25" name="TextBox 24"/>
          <p:cNvSpPr txBox="1"/>
          <p:nvPr/>
        </p:nvSpPr>
        <p:spPr>
          <a:xfrm>
            <a:off x="3573980" y="6140120"/>
            <a:ext cx="444880"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K</a:t>
            </a:r>
          </a:p>
        </p:txBody>
      </p:sp>
      <p:sp>
        <p:nvSpPr>
          <p:cNvPr id="26" name="TextBox 25"/>
          <p:cNvSpPr txBox="1"/>
          <p:nvPr/>
        </p:nvSpPr>
        <p:spPr>
          <a:xfrm>
            <a:off x="4744035" y="6140120"/>
            <a:ext cx="444880"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L</a:t>
            </a:r>
          </a:p>
        </p:txBody>
      </p:sp>
      <p:sp>
        <p:nvSpPr>
          <p:cNvPr id="27" name="TextBox 26"/>
          <p:cNvSpPr txBox="1"/>
          <p:nvPr/>
        </p:nvSpPr>
        <p:spPr>
          <a:xfrm>
            <a:off x="5944053" y="6140120"/>
            <a:ext cx="444880" cy="400110"/>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M</a:t>
            </a:r>
          </a:p>
        </p:txBody>
      </p:sp>
    </p:spTree>
    <p:extLst>
      <p:ext uri="{BB962C8B-B14F-4D97-AF65-F5344CB8AC3E}">
        <p14:creationId xmlns:p14="http://schemas.microsoft.com/office/powerpoint/2010/main" val="122101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 of D-type flip-flops</a:t>
            </a:r>
          </a:p>
        </p:txBody>
      </p:sp>
      <p:sp>
        <p:nvSpPr>
          <p:cNvPr id="3" name="Text Placeholder 2"/>
          <p:cNvSpPr>
            <a:spLocks noGrp="1"/>
          </p:cNvSpPr>
          <p:nvPr>
            <p:ph type="body" sz="quarter" idx="14"/>
          </p:nvPr>
        </p:nvSpPr>
        <p:spPr/>
        <p:txBody>
          <a:bodyPr/>
          <a:lstStyle/>
          <a:p>
            <a:r>
              <a:rPr lang="en-GB" dirty="0"/>
              <a:t>D-type flip-flops are used for creating registers and counters</a:t>
            </a:r>
          </a:p>
          <a:p>
            <a:r>
              <a:rPr lang="en-GB" dirty="0"/>
              <a:t>They are used for the intermediate storage needed during arithmetic operations</a:t>
            </a:r>
          </a:p>
          <a:p>
            <a:r>
              <a:rPr lang="en-GB" dirty="0"/>
              <a:t>Static RAM is also created using D-type flip-flops</a:t>
            </a:r>
          </a:p>
          <a:p>
            <a:pPr lvl="1"/>
            <a:r>
              <a:rPr lang="en-GB" dirty="0">
                <a:solidFill>
                  <a:srgbClr val="3C4578"/>
                </a:solidFill>
              </a:rPr>
              <a:t>It is faster and more expensive than regular dynamic RAM which must be periodically refreshed</a:t>
            </a:r>
          </a:p>
          <a:p>
            <a:pPr lvl="1"/>
            <a:r>
              <a:rPr lang="en-GB" dirty="0">
                <a:solidFill>
                  <a:srgbClr val="3C4578"/>
                </a:solidFill>
              </a:rPr>
              <a:t>Static RAM is typically used for cache memory, while DRAM is used for main memory</a:t>
            </a:r>
          </a:p>
        </p:txBody>
      </p:sp>
    </p:spTree>
    <p:extLst>
      <p:ext uri="{BB962C8B-B14F-4D97-AF65-F5344CB8AC3E}">
        <p14:creationId xmlns:p14="http://schemas.microsoft.com/office/powerpoint/2010/main" val="4115277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endParaRPr lang="en-GB" dirty="0">
              <a:solidFill>
                <a:srgbClr val="FF0000"/>
              </a:solidFill>
            </a:endParaRPr>
          </a:p>
        </p:txBody>
      </p:sp>
      <p:sp>
        <p:nvSpPr>
          <p:cNvPr id="3" name="Text Placeholder 2"/>
          <p:cNvSpPr>
            <a:spLocks noGrp="1"/>
          </p:cNvSpPr>
          <p:nvPr>
            <p:ph type="body" sz="quarter" idx="14"/>
          </p:nvPr>
        </p:nvSpPr>
        <p:spPr/>
        <p:txBody>
          <a:bodyPr/>
          <a:lstStyle/>
          <a:p>
            <a:r>
              <a:rPr lang="en-GB" dirty="0"/>
              <a:t>Draw the flip flop’s output Q on the graph</a:t>
            </a:r>
          </a:p>
          <a:p>
            <a:endParaRPr lang="en-GB" dirty="0"/>
          </a:p>
        </p:txBody>
      </p:sp>
      <p:pic>
        <p:nvPicPr>
          <p:cNvPr id="20" name="Picture 4" descr="C:\Users\Rob\AppData\Roaming\PixelMetrics\CaptureWiz\Temp\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 y="2539429"/>
            <a:ext cx="7362491" cy="328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86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a:t>
            </a:r>
            <a:r>
              <a:rPr lang="en-GB" dirty="0">
                <a:solidFill>
                  <a:srgbClr val="FF0000"/>
                </a:solidFill>
              </a:rPr>
              <a:t>Answer</a:t>
            </a:r>
            <a:endParaRPr lang="en-GB" dirty="0"/>
          </a:p>
        </p:txBody>
      </p:sp>
      <p:sp>
        <p:nvSpPr>
          <p:cNvPr id="3" name="Text Placeholder 2"/>
          <p:cNvSpPr>
            <a:spLocks noGrp="1"/>
          </p:cNvSpPr>
          <p:nvPr>
            <p:ph type="body" sz="quarter" idx="14"/>
          </p:nvPr>
        </p:nvSpPr>
        <p:spPr/>
        <p:txBody>
          <a:bodyPr/>
          <a:lstStyle/>
          <a:p>
            <a:r>
              <a:rPr lang="en-GB" dirty="0"/>
              <a:t>Draw the flip flop’s output Q on the graph</a:t>
            </a:r>
          </a:p>
          <a:p>
            <a:endParaRPr lang="en-GB" dirty="0"/>
          </a:p>
        </p:txBody>
      </p:sp>
      <p:pic>
        <p:nvPicPr>
          <p:cNvPr id="11266" name="Picture 2" descr="C:\Users\Rob\AppData\Roaming\PixelMetrics\CaptureWiz\Temp\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04" y="2557935"/>
            <a:ext cx="7380000" cy="329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3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Summary</a:t>
            </a:r>
          </a:p>
        </p:txBody>
      </p:sp>
      <p:sp>
        <p:nvSpPr>
          <p:cNvPr id="3" name="Text Placeholder 2"/>
          <p:cNvSpPr>
            <a:spLocks noGrp="1"/>
          </p:cNvSpPr>
          <p:nvPr>
            <p:ph type="body" sz="quarter" idx="14"/>
          </p:nvPr>
        </p:nvSpPr>
        <p:spPr/>
        <p:txBody>
          <a:bodyPr/>
          <a:lstStyle/>
          <a:p>
            <a:r>
              <a:rPr lang="en-GB" dirty="0"/>
              <a:t>The D type flip flop captures the value of the input D on the rising edge of the clock pulse </a:t>
            </a:r>
          </a:p>
          <a:p>
            <a:pPr lvl="1"/>
            <a:r>
              <a:rPr lang="en-GB" dirty="0">
                <a:solidFill>
                  <a:srgbClr val="3C4578"/>
                </a:solidFill>
              </a:rPr>
              <a:t>The captured value becomes the output</a:t>
            </a:r>
          </a:p>
          <a:p>
            <a:pPr lvl="1"/>
            <a:r>
              <a:rPr lang="en-GB" dirty="0">
                <a:solidFill>
                  <a:srgbClr val="3C4578"/>
                </a:solidFill>
              </a:rPr>
              <a:t>At other times, the output Q does not change</a:t>
            </a:r>
          </a:p>
          <a:p>
            <a:pPr marL="444500" lvl="1" indent="0">
              <a:buNone/>
            </a:pPr>
            <a:r>
              <a:rPr lang="en-GB" dirty="0">
                <a:solidFill>
                  <a:srgbClr val="293F6C"/>
                </a:solidFill>
              </a:rPr>
              <a:t>Truth table:</a:t>
            </a:r>
          </a:p>
        </p:txBody>
      </p:sp>
      <p:graphicFrame>
        <p:nvGraphicFramePr>
          <p:cNvPr id="4" name="Table 3"/>
          <p:cNvGraphicFramePr>
            <a:graphicFrameLocks noGrp="1"/>
          </p:cNvGraphicFramePr>
          <p:nvPr>
            <p:extLst>
              <p:ext uri="{D42A27DB-BD31-4B8C-83A1-F6EECF244321}">
                <p14:modId xmlns:p14="http://schemas.microsoft.com/office/powerpoint/2010/main" val="1013117816"/>
              </p:ext>
            </p:extLst>
          </p:nvPr>
        </p:nvGraphicFramePr>
        <p:xfrm>
          <a:off x="1769475" y="4117656"/>
          <a:ext cx="5726080" cy="1889760"/>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000"/>
                    </a:ext>
                  </a:extLst>
                </a:gridCol>
                <a:gridCol w="1986280">
                  <a:extLst>
                    <a:ext uri="{9D8B030D-6E8A-4147-A177-3AD203B41FA5}">
                      <a16:colId xmlns:a16="http://schemas.microsoft.com/office/drawing/2014/main" val="20001"/>
                    </a:ext>
                  </a:extLst>
                </a:gridCol>
                <a:gridCol w="1987200">
                  <a:extLst>
                    <a:ext uri="{9D8B030D-6E8A-4147-A177-3AD203B41FA5}">
                      <a16:colId xmlns:a16="http://schemas.microsoft.com/office/drawing/2014/main" val="20002"/>
                    </a:ext>
                  </a:extLst>
                </a:gridCol>
              </a:tblGrid>
              <a:tr h="370840">
                <a:tc>
                  <a:txBody>
                    <a:bodyPr/>
                    <a:lstStyle/>
                    <a:p>
                      <a:r>
                        <a:rPr lang="en-GB" sz="2000" dirty="0">
                          <a:solidFill>
                            <a:schemeClr val="bg1"/>
                          </a:solidFill>
                          <a:latin typeface="Arial" panose="020B0604020202020204" pitchFamily="34" charset="0"/>
                          <a:cs typeface="Arial" panose="020B0604020202020204" pitchFamily="34" charset="0"/>
                        </a:rPr>
                        <a:t>Clock</a:t>
                      </a:r>
                    </a:p>
                  </a:txBody>
                  <a:tcPr anchor="ctr">
                    <a:lnL w="12700" cap="flat" cmpd="sng" algn="ctr">
                      <a:no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D</a:t>
                      </a:r>
                    </a:p>
                  </a:txBody>
                  <a:tcPr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Q </a:t>
                      </a:r>
                      <a:r>
                        <a:rPr lang="en-GB" sz="2000" baseline="-25000" dirty="0">
                          <a:solidFill>
                            <a:schemeClr val="bg1"/>
                          </a:solidFill>
                          <a:latin typeface="Arial" panose="020B0604020202020204" pitchFamily="34" charset="0"/>
                          <a:cs typeface="Arial" panose="020B0604020202020204" pitchFamily="34" charset="0"/>
                        </a:rPr>
                        <a:t>next</a:t>
                      </a:r>
                    </a:p>
                  </a:txBody>
                  <a:tcPr anchor="ctr">
                    <a:lnL w="12700" cap="flat" cmpd="sng" algn="ctr">
                      <a:solidFill>
                        <a:srgbClr val="3C45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370840">
                <a:tc>
                  <a:txBody>
                    <a:bodyPr/>
                    <a:lstStyle/>
                    <a:p>
                      <a:r>
                        <a:rPr lang="en-GB" sz="2000" dirty="0">
                          <a:latin typeface="Arial" panose="020B0604020202020204" pitchFamily="34" charset="0"/>
                          <a:cs typeface="Arial" panose="020B0604020202020204" pitchFamily="34" charset="0"/>
                        </a:rPr>
                        <a:t>Rising edge</a:t>
                      </a:r>
                    </a:p>
                  </a:txBody>
                  <a:tcPr anchor="ctr">
                    <a:lnL w="12700" cap="flat" cmpd="sng" algn="ctr">
                      <a:no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0</a:t>
                      </a:r>
                    </a:p>
                  </a:txBody>
                  <a:tcPr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0</a:t>
                      </a:r>
                    </a:p>
                  </a:txBody>
                  <a:tcPr anchor="ctr">
                    <a:lnL w="12700" cap="flat" cmpd="sng" algn="ctr">
                      <a:solidFill>
                        <a:srgbClr val="3C45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2000" dirty="0">
                          <a:latin typeface="Arial" panose="020B0604020202020204" pitchFamily="34" charset="0"/>
                          <a:cs typeface="Arial" panose="020B0604020202020204" pitchFamily="34" charset="0"/>
                        </a:rPr>
                        <a:t>Rising edge</a:t>
                      </a:r>
                    </a:p>
                  </a:txBody>
                  <a:tcPr anchor="ctr">
                    <a:lnL w="12700" cap="flat" cmpd="sng" algn="ctr">
                      <a:no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1</a:t>
                      </a:r>
                    </a:p>
                  </a:txBody>
                  <a:tcPr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1</a:t>
                      </a:r>
                    </a:p>
                  </a:txBody>
                  <a:tcPr anchor="ctr">
                    <a:lnL w="12700" cap="flat" cmpd="sng" algn="ctr">
                      <a:solidFill>
                        <a:srgbClr val="3C45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GB" sz="2000" dirty="0">
                          <a:latin typeface="Arial" panose="020B0604020202020204" pitchFamily="34" charset="0"/>
                          <a:cs typeface="Arial" panose="020B0604020202020204" pitchFamily="34" charset="0"/>
                        </a:rPr>
                        <a:t>Non-rising edge</a:t>
                      </a:r>
                    </a:p>
                  </a:txBody>
                  <a:tcPr anchor="ctr">
                    <a:lnL w="12700" cap="flat" cmpd="sng" algn="ctr">
                      <a:no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X (“Don’t care”)</a:t>
                      </a:r>
                    </a:p>
                  </a:txBody>
                  <a:tcPr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Q</a:t>
                      </a:r>
                    </a:p>
                  </a:txBody>
                  <a:tcPr anchor="ctr">
                    <a:lnL w="12700" cap="flat" cmpd="sng" algn="ctr">
                      <a:solidFill>
                        <a:srgbClr val="3C45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221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284" t="15896" r="29632"/>
          <a:stretch/>
        </p:blipFill>
        <p:spPr>
          <a:xfrm rot="16200000">
            <a:off x="5017913" y="2082468"/>
            <a:ext cx="2101538" cy="6150637"/>
          </a:xfrm>
          <a:prstGeom prst="rect">
            <a:avLst/>
          </a:prstGeom>
        </p:spPr>
      </p:pic>
      <p:sp>
        <p:nvSpPr>
          <p:cNvPr id="2" name="Text Placeholder 1"/>
          <p:cNvSpPr>
            <a:spLocks noGrp="1"/>
          </p:cNvSpPr>
          <p:nvPr>
            <p:ph type="body" sz="quarter" idx="13"/>
          </p:nvPr>
        </p:nvSpPr>
        <p:spPr/>
        <p:txBody>
          <a:bodyPr/>
          <a:lstStyle/>
          <a:p>
            <a:r>
              <a:rPr lang="en-GB" dirty="0"/>
              <a:t>Performing calculations using gates</a:t>
            </a:r>
          </a:p>
        </p:txBody>
      </p:sp>
      <p:sp>
        <p:nvSpPr>
          <p:cNvPr id="3" name="Text Placeholder 2"/>
          <p:cNvSpPr>
            <a:spLocks noGrp="1"/>
          </p:cNvSpPr>
          <p:nvPr>
            <p:ph type="body" sz="quarter" idx="14"/>
          </p:nvPr>
        </p:nvSpPr>
        <p:spPr>
          <a:xfrm>
            <a:off x="724280" y="2044700"/>
            <a:ext cx="7797230" cy="3113086"/>
          </a:xfrm>
        </p:spPr>
        <p:txBody>
          <a:bodyPr/>
          <a:lstStyle/>
          <a:p>
            <a:r>
              <a:rPr lang="en-GB" dirty="0"/>
              <a:t>A logic gate circuit can be used to perform the addition of two bits</a:t>
            </a:r>
          </a:p>
          <a:p>
            <a:r>
              <a:rPr lang="en-GB" dirty="0"/>
              <a:t>We will look at two different circuits: </a:t>
            </a:r>
          </a:p>
          <a:p>
            <a:pPr lvl="1"/>
            <a:r>
              <a:rPr lang="en-GB" dirty="0">
                <a:solidFill>
                  <a:srgbClr val="3C4578"/>
                </a:solidFill>
              </a:rPr>
              <a:t>a half adder and </a:t>
            </a:r>
          </a:p>
          <a:p>
            <a:pPr lvl="1"/>
            <a:r>
              <a:rPr lang="en-GB" dirty="0">
                <a:solidFill>
                  <a:srgbClr val="3C4578"/>
                </a:solidFill>
              </a:rPr>
              <a:t>a full adder</a:t>
            </a:r>
          </a:p>
          <a:p>
            <a:endParaRPr lang="en-GB" dirty="0"/>
          </a:p>
        </p:txBody>
      </p:sp>
    </p:spTree>
    <p:extLst>
      <p:ext uri="{BB962C8B-B14F-4D97-AF65-F5344CB8AC3E}">
        <p14:creationId xmlns:p14="http://schemas.microsoft.com/office/powerpoint/2010/main" val="241254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Now try </a:t>
            </a:r>
            <a:r>
              <a:rPr lang="en-GB" b="1" dirty="0"/>
              <a:t>Task 2</a:t>
            </a:r>
            <a:r>
              <a:rPr lang="en-GB" dirty="0"/>
              <a:t> on the worksheet</a:t>
            </a:r>
          </a:p>
        </p:txBody>
      </p:sp>
    </p:spTree>
    <p:extLst>
      <p:ext uri="{BB962C8B-B14F-4D97-AF65-F5344CB8AC3E}">
        <p14:creationId xmlns:p14="http://schemas.microsoft.com/office/powerpoint/2010/main" val="219800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51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Half-adder</a:t>
            </a:r>
          </a:p>
        </p:txBody>
      </p:sp>
      <p:sp>
        <p:nvSpPr>
          <p:cNvPr id="3" name="Text Placeholder 2"/>
          <p:cNvSpPr>
            <a:spLocks noGrp="1"/>
          </p:cNvSpPr>
          <p:nvPr>
            <p:ph type="body" sz="quarter" idx="14"/>
          </p:nvPr>
        </p:nvSpPr>
        <p:spPr/>
        <p:txBody>
          <a:bodyPr/>
          <a:lstStyle/>
          <a:p>
            <a:r>
              <a:rPr lang="en-GB" dirty="0"/>
              <a:t>A half-adder is a circuit that performs the addition </a:t>
            </a:r>
            <a:br>
              <a:rPr lang="en-GB" dirty="0"/>
            </a:br>
            <a:r>
              <a:rPr lang="en-GB" dirty="0"/>
              <a:t>of two bits</a:t>
            </a:r>
          </a:p>
          <a:p>
            <a:pPr lvl="1">
              <a:spcAft>
                <a:spcPts val="0"/>
              </a:spcAft>
            </a:pPr>
            <a:r>
              <a:rPr lang="en-GB" dirty="0">
                <a:solidFill>
                  <a:srgbClr val="3C4578"/>
                </a:solidFill>
              </a:rPr>
              <a:t>It takes an input of two bits A and B and outputs the result S and the carry C</a:t>
            </a:r>
          </a:p>
          <a:p>
            <a:pPr lvl="1">
              <a:spcBef>
                <a:spcPts val="1200"/>
              </a:spcBef>
              <a:spcAft>
                <a:spcPts val="600"/>
              </a:spcAft>
            </a:pPr>
            <a:r>
              <a:rPr lang="en-GB" dirty="0">
                <a:solidFill>
                  <a:srgbClr val="3C4578"/>
                </a:solidFill>
              </a:rPr>
              <a:t>Fill in the output columns:</a:t>
            </a:r>
          </a:p>
          <a:p>
            <a:pPr marL="0" indent="0" algn="ctr">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8321962"/>
              </p:ext>
            </p:extLst>
          </p:nvPr>
        </p:nvGraphicFramePr>
        <p:xfrm>
          <a:off x="2635345" y="3989386"/>
          <a:ext cx="3975100" cy="2336800"/>
        </p:xfrm>
        <a:graphic>
          <a:graphicData uri="http://schemas.openxmlformats.org/drawingml/2006/table">
            <a:tbl>
              <a:tblPr firstRow="1" firstCol="1" bandRow="1">
                <a:tableStyleId>{3B4B98B0-60AC-42C2-AFA5-B58CD77FA1E5}</a:tableStyleId>
              </a:tblPr>
              <a:tblGrid>
                <a:gridCol w="781912">
                  <a:extLst>
                    <a:ext uri="{9D8B030D-6E8A-4147-A177-3AD203B41FA5}">
                      <a16:colId xmlns:a16="http://schemas.microsoft.com/office/drawing/2014/main" val="20000"/>
                    </a:ext>
                  </a:extLst>
                </a:gridCol>
                <a:gridCol w="374857">
                  <a:extLst>
                    <a:ext uri="{9D8B030D-6E8A-4147-A177-3AD203B41FA5}">
                      <a16:colId xmlns:a16="http://schemas.microsoft.com/office/drawing/2014/main" val="20001"/>
                    </a:ext>
                  </a:extLst>
                </a:gridCol>
                <a:gridCol w="814108">
                  <a:extLst>
                    <a:ext uri="{9D8B030D-6E8A-4147-A177-3AD203B41FA5}">
                      <a16:colId xmlns:a16="http://schemas.microsoft.com/office/drawing/2014/main" val="20002"/>
                    </a:ext>
                  </a:extLst>
                </a:gridCol>
                <a:gridCol w="374857">
                  <a:extLst>
                    <a:ext uri="{9D8B030D-6E8A-4147-A177-3AD203B41FA5}">
                      <a16:colId xmlns:a16="http://schemas.microsoft.com/office/drawing/2014/main" val="20003"/>
                    </a:ext>
                  </a:extLst>
                </a:gridCol>
                <a:gridCol w="815258">
                  <a:extLst>
                    <a:ext uri="{9D8B030D-6E8A-4147-A177-3AD203B41FA5}">
                      <a16:colId xmlns:a16="http://schemas.microsoft.com/office/drawing/2014/main" val="20004"/>
                    </a:ext>
                  </a:extLst>
                </a:gridCol>
                <a:gridCol w="814108">
                  <a:extLst>
                    <a:ext uri="{9D8B030D-6E8A-4147-A177-3AD203B41FA5}">
                      <a16:colId xmlns:a16="http://schemas.microsoft.com/office/drawing/2014/main" val="20005"/>
                    </a:ext>
                  </a:extLst>
                </a:gridCol>
              </a:tblGrid>
              <a:tr h="467360">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A</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 </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B</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 </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S</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C</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045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Half-adder </a:t>
            </a:r>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A half-adder is a circuit that performs the addition </a:t>
            </a:r>
            <a:br>
              <a:rPr lang="en-GB" dirty="0"/>
            </a:br>
            <a:r>
              <a:rPr lang="en-GB" dirty="0"/>
              <a:t>of two bits</a:t>
            </a:r>
          </a:p>
          <a:p>
            <a:pPr lvl="1">
              <a:spcAft>
                <a:spcPts val="0"/>
              </a:spcAft>
            </a:pPr>
            <a:r>
              <a:rPr lang="en-GB" dirty="0">
                <a:solidFill>
                  <a:srgbClr val="3C4578"/>
                </a:solidFill>
              </a:rPr>
              <a:t>It takes an input of two bits A and B and outputs the result S and the carry C</a:t>
            </a:r>
          </a:p>
          <a:p>
            <a:pPr lvl="1">
              <a:spcBef>
                <a:spcPts val="1200"/>
              </a:spcBef>
              <a:spcAft>
                <a:spcPts val="600"/>
              </a:spcAft>
            </a:pPr>
            <a:r>
              <a:rPr lang="en-GB" dirty="0">
                <a:solidFill>
                  <a:srgbClr val="3C4578"/>
                </a:solidFill>
              </a:rPr>
              <a:t>Fill in the output columns:</a:t>
            </a:r>
          </a:p>
          <a:p>
            <a:pPr marL="0" indent="0" algn="ctr">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43046774"/>
              </p:ext>
            </p:extLst>
          </p:nvPr>
        </p:nvGraphicFramePr>
        <p:xfrm>
          <a:off x="2635345" y="3989386"/>
          <a:ext cx="3975100" cy="2336800"/>
        </p:xfrm>
        <a:graphic>
          <a:graphicData uri="http://schemas.openxmlformats.org/drawingml/2006/table">
            <a:tbl>
              <a:tblPr firstRow="1" firstCol="1" bandRow="1">
                <a:tableStyleId>{3B4B98B0-60AC-42C2-AFA5-B58CD77FA1E5}</a:tableStyleId>
              </a:tblPr>
              <a:tblGrid>
                <a:gridCol w="781912">
                  <a:extLst>
                    <a:ext uri="{9D8B030D-6E8A-4147-A177-3AD203B41FA5}">
                      <a16:colId xmlns:a16="http://schemas.microsoft.com/office/drawing/2014/main" val="20000"/>
                    </a:ext>
                  </a:extLst>
                </a:gridCol>
                <a:gridCol w="374857">
                  <a:extLst>
                    <a:ext uri="{9D8B030D-6E8A-4147-A177-3AD203B41FA5}">
                      <a16:colId xmlns:a16="http://schemas.microsoft.com/office/drawing/2014/main" val="20001"/>
                    </a:ext>
                  </a:extLst>
                </a:gridCol>
                <a:gridCol w="814108">
                  <a:extLst>
                    <a:ext uri="{9D8B030D-6E8A-4147-A177-3AD203B41FA5}">
                      <a16:colId xmlns:a16="http://schemas.microsoft.com/office/drawing/2014/main" val="20002"/>
                    </a:ext>
                  </a:extLst>
                </a:gridCol>
                <a:gridCol w="374857">
                  <a:extLst>
                    <a:ext uri="{9D8B030D-6E8A-4147-A177-3AD203B41FA5}">
                      <a16:colId xmlns:a16="http://schemas.microsoft.com/office/drawing/2014/main" val="20003"/>
                    </a:ext>
                  </a:extLst>
                </a:gridCol>
                <a:gridCol w="815258">
                  <a:extLst>
                    <a:ext uri="{9D8B030D-6E8A-4147-A177-3AD203B41FA5}">
                      <a16:colId xmlns:a16="http://schemas.microsoft.com/office/drawing/2014/main" val="20004"/>
                    </a:ext>
                  </a:extLst>
                </a:gridCol>
                <a:gridCol w="814108">
                  <a:extLst>
                    <a:ext uri="{9D8B030D-6E8A-4147-A177-3AD203B41FA5}">
                      <a16:colId xmlns:a16="http://schemas.microsoft.com/office/drawing/2014/main" val="20005"/>
                    </a:ext>
                  </a:extLst>
                </a:gridCol>
              </a:tblGrid>
              <a:tr h="467360">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A</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 </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B</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 </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S</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tc>
                  <a:txBody>
                    <a:bodyPr/>
                    <a:lstStyle/>
                    <a:p>
                      <a:pPr algn="ctr">
                        <a:spcAft>
                          <a:spcPts val="0"/>
                        </a:spcAft>
                        <a:tabLst>
                          <a:tab pos="270510" algn="l"/>
                          <a:tab pos="540385" algn="l"/>
                          <a:tab pos="810260" algn="l"/>
                          <a:tab pos="5671185" algn="r"/>
                        </a:tabLst>
                      </a:pPr>
                      <a:r>
                        <a:rPr lang="en-GB" sz="2000" dirty="0">
                          <a:solidFill>
                            <a:schemeClr val="bg1"/>
                          </a:solidFill>
                          <a:effectLst/>
                          <a:latin typeface="Arial" panose="020B0604020202020204" pitchFamily="34" charset="0"/>
                          <a:cs typeface="Arial" panose="020B0604020202020204" pitchFamily="34" charset="0"/>
                        </a:rPr>
                        <a:t>C</a:t>
                      </a:r>
                      <a:endParaRPr lang="en-GB" sz="2000" dirty="0">
                        <a:solidFill>
                          <a:schemeClr val="bg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solidFill>
                      <a:srgbClr val="3C4578"/>
                    </a:solidFill>
                  </a:tcPr>
                </a:tc>
                <a:extLst>
                  <a:ext uri="{0D108BD9-81ED-4DB2-BD59-A6C34878D82A}">
                    <a16:rowId xmlns:a16="http://schemas.microsoft.com/office/drawing/2014/main" val="10000"/>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0</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cs typeface="Arial" panose="020B0604020202020204" pitchFamily="34" charset="0"/>
                        </a:rPr>
                        <a:t>0</a:t>
                      </a: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solidFill>
                            <a:srgbClr val="FF0000"/>
                          </a:solidFill>
                          <a:effectLst/>
                          <a:latin typeface="Arial" panose="020B0604020202020204" pitchFamily="34" charset="0"/>
                          <a:cs typeface="Arial" panose="020B0604020202020204" pitchFamily="34" charset="0"/>
                        </a:rPr>
                        <a:t>0</a:t>
                      </a: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solidFill>
                            <a:srgbClr val="FF0000"/>
                          </a:solidFill>
                          <a:effectLst/>
                          <a:latin typeface="Arial" panose="020B0604020202020204" pitchFamily="34" charset="0"/>
                          <a:cs typeface="Arial" panose="020B0604020202020204" pitchFamily="34" charset="0"/>
                        </a:rPr>
                        <a:t>1</a:t>
                      </a: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solidFill>
                            <a:srgbClr val="FF0000"/>
                          </a:solidFill>
                          <a:effectLst/>
                          <a:latin typeface="Arial" panose="020B0604020202020204" pitchFamily="34" charset="0"/>
                          <a:cs typeface="Arial" panose="020B0604020202020204" pitchFamily="34" charset="0"/>
                        </a:rPr>
                        <a:t>0</a:t>
                      </a: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cs typeface="Arial" panose="020B0604020202020204" pitchFamily="34" charset="0"/>
                        </a:rPr>
                        <a:t>1</a:t>
                      </a: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 pos="540385" algn="l"/>
                          <a:tab pos="810260" algn="l"/>
                          <a:tab pos="5671185" algn="r"/>
                        </a:tabLst>
                      </a:pPr>
                      <a:r>
                        <a:rPr lang="en-GB" sz="2000">
                          <a:solidFill>
                            <a:srgbClr val="FF0000"/>
                          </a:solidFill>
                          <a:effectLst/>
                          <a:latin typeface="Arial" panose="020B0604020202020204" pitchFamily="34" charset="0"/>
                          <a:cs typeface="Arial" panose="020B0604020202020204" pitchFamily="34" charset="0"/>
                        </a:rPr>
                        <a:t>0</a:t>
                      </a:r>
                      <a:endParaRPr lang="en-GB" sz="200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7360">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a:effectLst/>
                          <a:latin typeface="Arial" panose="020B0604020202020204" pitchFamily="34" charset="0"/>
                          <a:cs typeface="Arial" panose="020B0604020202020204" pitchFamily="34" charset="0"/>
                        </a:rPr>
                        <a:t>1</a:t>
                      </a:r>
                      <a:endParaRPr lang="en-GB" sz="20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cs typeface="Arial" panose="020B0604020202020204" pitchFamily="34" charset="0"/>
                        </a:rPr>
                        <a:t>0</a:t>
                      </a: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tabLst>
                          <a:tab pos="270510" algn="l"/>
                          <a:tab pos="540385" algn="l"/>
                          <a:tab pos="810260" algn="l"/>
                          <a:tab pos="5671185" algn="r"/>
                        </a:tabLst>
                      </a:pPr>
                      <a:r>
                        <a:rPr lang="en-GB" sz="2000" dirty="0">
                          <a:solidFill>
                            <a:srgbClr val="FF0000"/>
                          </a:solidFill>
                          <a:effectLst/>
                          <a:latin typeface="Arial" panose="020B0604020202020204" pitchFamily="34" charset="0"/>
                          <a:cs typeface="Arial" panose="020B0604020202020204" pitchFamily="34" charset="0"/>
                        </a:rPr>
                        <a:t>1</a:t>
                      </a:r>
                      <a:endParaRPr lang="en-GB" sz="2000"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3C4578"/>
                      </a:solidFill>
                      <a:prstDash val="solid"/>
                      <a:round/>
                      <a:headEnd type="none" w="med" len="med"/>
                      <a:tailEnd type="none" w="med" len="med"/>
                    </a:lnL>
                    <a:lnR w="12700" cap="flat" cmpd="sng" algn="ctr">
                      <a:solidFill>
                        <a:srgbClr val="3C4578"/>
                      </a:solidFill>
                      <a:prstDash val="solid"/>
                      <a:round/>
                      <a:headEnd type="none" w="med" len="med"/>
                      <a:tailEnd type="none" w="med" len="med"/>
                    </a:lnR>
                    <a:lnT w="12700" cap="flat" cmpd="sng" algn="ctr">
                      <a:solidFill>
                        <a:srgbClr val="3C4578"/>
                      </a:solidFill>
                      <a:prstDash val="solid"/>
                      <a:round/>
                      <a:headEnd type="none" w="med" len="med"/>
                      <a:tailEnd type="none" w="med" len="med"/>
                    </a:lnT>
                    <a:lnB w="12700" cap="flat" cmpd="sng" algn="ctr">
                      <a:solidFill>
                        <a:srgbClr val="3C457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9451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circuit for a half-adder</a:t>
            </a:r>
            <a:endParaRPr lang="en-GB" dirty="0"/>
          </a:p>
        </p:txBody>
      </p:sp>
      <p:sp>
        <p:nvSpPr>
          <p:cNvPr id="3" name="Text Placeholder 2"/>
          <p:cNvSpPr>
            <a:spLocks noGrp="1"/>
          </p:cNvSpPr>
          <p:nvPr>
            <p:ph type="body" sz="quarter" idx="14"/>
          </p:nvPr>
        </p:nvSpPr>
        <p:spPr>
          <a:xfrm>
            <a:off x="724280" y="1704179"/>
            <a:ext cx="7797230" cy="3833979"/>
          </a:xfrm>
        </p:spPr>
        <p:txBody>
          <a:bodyPr/>
          <a:lstStyle/>
          <a:p>
            <a:endParaRPr lang="en-GB" dirty="0"/>
          </a:p>
          <a:p>
            <a:endParaRPr lang="en-GB" dirty="0"/>
          </a:p>
          <a:p>
            <a:endParaRPr lang="en-GB" dirty="0"/>
          </a:p>
          <a:p>
            <a:pPr marL="0" indent="0">
              <a:buNone/>
            </a:pPr>
            <a:endParaRPr lang="en-GB" dirty="0"/>
          </a:p>
          <a:p>
            <a:r>
              <a:rPr lang="en-GB" dirty="0"/>
              <a:t>S represents the Sum: </a:t>
            </a:r>
            <a:r>
              <a:rPr lang="en-GB" dirty="0">
                <a:latin typeface="Arial" panose="020B0604020202020204" pitchFamily="34" charset="0"/>
                <a:cs typeface="Arial" panose="020B0604020202020204" pitchFamily="34" charset="0"/>
              </a:rPr>
              <a:t>S = A </a:t>
            </a:r>
            <a:r>
              <a:rPr lang="en-GB" dirty="0"/>
              <a:t>⊕</a:t>
            </a:r>
            <a:r>
              <a:rPr lang="en-GB" dirty="0">
                <a:latin typeface="Arial" panose="020B0604020202020204" pitchFamily="34" charset="0"/>
                <a:ea typeface="Cambria Math" panose="02040503050406030204" pitchFamily="18" charset="0"/>
                <a:cs typeface="Arial" panose="020B0604020202020204" pitchFamily="34" charset="0"/>
              </a:rPr>
              <a:t> B</a:t>
            </a:r>
            <a:endParaRPr lang="en-GB" dirty="0"/>
          </a:p>
          <a:p>
            <a:r>
              <a:rPr lang="en-GB" dirty="0"/>
              <a:t>C represents the Carry bit: </a:t>
            </a:r>
            <a:r>
              <a:rPr lang="en-GB" dirty="0">
                <a:latin typeface="Arial" panose="020B0604020202020204" pitchFamily="34" charset="0"/>
                <a:ea typeface="Cambria Math" panose="02040503050406030204" pitchFamily="18" charset="0"/>
                <a:cs typeface="Arial" panose="020B0604020202020204" pitchFamily="34" charset="0"/>
              </a:rPr>
              <a:t>C = A </a:t>
            </a:r>
            <a:r>
              <a:rPr lang="en-GB" dirty="0"/>
              <a:t>·</a:t>
            </a:r>
            <a:r>
              <a:rPr lang="en-GB" dirty="0">
                <a:latin typeface="Arial" panose="020B0604020202020204" pitchFamily="34" charset="0"/>
                <a:ea typeface="Cambria Math" panose="02040503050406030204" pitchFamily="18" charset="0"/>
                <a:cs typeface="Arial" panose="020B0604020202020204" pitchFamily="34" charset="0"/>
                <a:sym typeface="Symbol" panose="05050102010706020507" pitchFamily="18" charset="2"/>
              </a:rPr>
              <a:t> B</a:t>
            </a:r>
          </a:p>
          <a:p>
            <a:pPr lvl="1"/>
            <a:r>
              <a:rPr lang="en-GB" dirty="0">
                <a:solidFill>
                  <a:srgbClr val="3C4578"/>
                </a:solidFill>
                <a:latin typeface="Arial" panose="020B0604020202020204" pitchFamily="34" charset="0"/>
                <a:ea typeface="Cambria Math" panose="02040503050406030204" pitchFamily="18" charset="0"/>
                <a:cs typeface="Arial" panose="020B0604020202020204" pitchFamily="34" charset="0"/>
                <a:sym typeface="Symbol" panose="05050102010706020507" pitchFamily="18" charset="2"/>
              </a:rPr>
              <a:t>What are the outputs S and C if A and B are both equal to 1?</a:t>
            </a:r>
            <a:endParaRPr lang="en-GB" dirty="0">
              <a:solidFill>
                <a:srgbClr val="3C4578"/>
              </a:solidFill>
              <a:latin typeface="Arial" panose="020B0604020202020204" pitchFamily="34" charset="0"/>
              <a:cs typeface="Arial" panose="020B0604020202020204" pitchFamily="34" charset="0"/>
            </a:endParaRPr>
          </a:p>
          <a:p>
            <a:endParaRPr lang="en-GB" dirty="0"/>
          </a:p>
        </p:txBody>
      </p:sp>
      <p:pic>
        <p:nvPicPr>
          <p:cNvPr id="2050" name="Picture 2" descr="C:\Users\Pat\AppData\Roaming\PixelMetrics\CaptureWiz\Tem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310" y="1828647"/>
            <a:ext cx="3275162" cy="182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43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Limitation of a half-adder</a:t>
            </a:r>
          </a:p>
        </p:txBody>
      </p:sp>
      <p:sp>
        <p:nvSpPr>
          <p:cNvPr id="3" name="Text Placeholder 2"/>
          <p:cNvSpPr>
            <a:spLocks noGrp="1"/>
          </p:cNvSpPr>
          <p:nvPr>
            <p:ph type="body" sz="quarter" idx="14"/>
          </p:nvPr>
        </p:nvSpPr>
        <p:spPr>
          <a:xfrm>
            <a:off x="724280" y="1704179"/>
            <a:ext cx="7797230" cy="5039521"/>
          </a:xfrm>
        </p:spPr>
        <p:txBody>
          <a:bodyPr/>
          <a:lstStyle/>
          <a:p>
            <a:endParaRPr lang="en-GB" dirty="0"/>
          </a:p>
          <a:p>
            <a:endParaRPr lang="en-GB" dirty="0"/>
          </a:p>
          <a:p>
            <a:endParaRPr lang="en-GB" dirty="0"/>
          </a:p>
          <a:p>
            <a:pPr marL="0" indent="0">
              <a:buNone/>
            </a:pPr>
            <a:endParaRPr lang="en-GB" dirty="0"/>
          </a:p>
          <a:p>
            <a:r>
              <a:rPr lang="en-GB" dirty="0"/>
              <a:t>The half-adder has only two inputs so it cannot use the carry from a previous addition as a third input to a subsequent addition</a:t>
            </a:r>
          </a:p>
          <a:p>
            <a:r>
              <a:rPr lang="en-GB" dirty="0">
                <a:latin typeface="Arial" panose="020B0604020202020204" pitchFamily="34" charset="0"/>
                <a:cs typeface="Arial" panose="020B0604020202020204" pitchFamily="34" charset="0"/>
              </a:rPr>
              <a:t>It can only add one-bit numbers</a:t>
            </a:r>
          </a:p>
          <a:p>
            <a:endParaRPr lang="en-GB" dirty="0"/>
          </a:p>
        </p:txBody>
      </p:sp>
      <p:pic>
        <p:nvPicPr>
          <p:cNvPr id="5" name="Picture 2" descr="C:\Users\Pat\AppData\Roaming\PixelMetrics\CaptureWiz\Tem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310" y="1828647"/>
            <a:ext cx="3275162" cy="182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5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Full adders</a:t>
            </a:r>
          </a:p>
        </p:txBody>
      </p:sp>
      <p:sp>
        <p:nvSpPr>
          <p:cNvPr id="3" name="Text Placeholder 2"/>
          <p:cNvSpPr>
            <a:spLocks noGrp="1"/>
          </p:cNvSpPr>
          <p:nvPr>
            <p:ph type="body" sz="quarter" idx="14"/>
          </p:nvPr>
        </p:nvSpPr>
        <p:spPr/>
        <p:txBody>
          <a:bodyPr/>
          <a:lstStyle/>
          <a:p>
            <a:r>
              <a:rPr lang="en-GB" dirty="0"/>
              <a:t>A full adder combines two half-adders</a:t>
            </a:r>
          </a:p>
          <a:p>
            <a:r>
              <a:rPr lang="en-GB" dirty="0"/>
              <a:t>It has three inputs, A, B and the carry bit C</a:t>
            </a:r>
            <a:r>
              <a:rPr lang="en-GB" baseline="-25000" dirty="0"/>
              <a:t>in</a:t>
            </a:r>
            <a:r>
              <a:rPr lang="en-GB" dirty="0"/>
              <a:t>, and two outputs S and C</a:t>
            </a:r>
            <a:r>
              <a:rPr lang="en-GB" baseline="-25000" dirty="0"/>
              <a:t>out</a:t>
            </a:r>
          </a:p>
          <a:p>
            <a:pPr marL="0" indent="0">
              <a:buNone/>
            </a:pPr>
            <a:r>
              <a:rPr lang="en-GB" dirty="0"/>
              <a:t> </a:t>
            </a:r>
          </a:p>
          <a:p>
            <a:endParaRPr lang="en-GB" dirty="0"/>
          </a:p>
        </p:txBody>
      </p:sp>
      <p:sp>
        <p:nvSpPr>
          <p:cNvPr id="5" name="Rectangle 4"/>
          <p:cNvSpPr/>
          <p:nvPr/>
        </p:nvSpPr>
        <p:spPr>
          <a:xfrm>
            <a:off x="3835400" y="3454400"/>
            <a:ext cx="1701800" cy="17033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5537200" y="3430982"/>
            <a:ext cx="1701800" cy="20173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4" name="Group 3"/>
          <p:cNvGrpSpPr/>
          <p:nvPr/>
        </p:nvGrpSpPr>
        <p:grpSpPr>
          <a:xfrm>
            <a:off x="1163256" y="3215629"/>
            <a:ext cx="6920592" cy="2877185"/>
            <a:chOff x="1163256" y="3215629"/>
            <a:chExt cx="6920592" cy="2877185"/>
          </a:xfrm>
        </p:grpSpPr>
        <p:pic>
          <p:nvPicPr>
            <p:cNvPr id="3074" name="Picture 2" descr="C:\Users\Rob\AppData\Roaming\PixelMetrics\CaptureWiz\Tem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256" y="3215629"/>
              <a:ext cx="6920592" cy="28771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Rob\AppData\Roaming\PixelMetrics\CaptureWiz\Temp\35.png"/>
            <p:cNvPicPr>
              <a:picLocks noChangeAspect="1" noChangeArrowheads="1"/>
            </p:cNvPicPr>
            <p:nvPr/>
          </p:nvPicPr>
          <p:blipFill rotWithShape="1">
            <a:blip r:embed="rId3">
              <a:extLst>
                <a:ext uri="{28A0092B-C50C-407E-A947-70E740481C1C}">
                  <a14:useLocalDpi xmlns:a14="http://schemas.microsoft.com/office/drawing/2010/main" val="0"/>
                </a:ext>
              </a:extLst>
            </a:blip>
            <a:srcRect l="2520" t="28984" r="92654" b="57222"/>
            <a:stretch/>
          </p:blipFill>
          <p:spPr bwMode="auto">
            <a:xfrm>
              <a:off x="1328738" y="4133849"/>
              <a:ext cx="330994" cy="381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679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Full adders</a:t>
            </a:r>
          </a:p>
        </p:txBody>
      </p:sp>
      <p:sp>
        <p:nvSpPr>
          <p:cNvPr id="3" name="Text Placeholder 2"/>
          <p:cNvSpPr>
            <a:spLocks noGrp="1"/>
          </p:cNvSpPr>
          <p:nvPr>
            <p:ph type="body" sz="quarter" idx="14"/>
          </p:nvPr>
        </p:nvSpPr>
        <p:spPr/>
        <p:txBody>
          <a:bodyPr/>
          <a:lstStyle/>
          <a:p>
            <a:r>
              <a:rPr lang="en-GB" dirty="0"/>
              <a:t>The second part of the circuit, shown in pale blue, inputs the carry bit </a:t>
            </a:r>
            <a:r>
              <a:rPr lang="en-GB" b="1" dirty="0"/>
              <a:t>C</a:t>
            </a:r>
            <a:r>
              <a:rPr lang="en-GB" b="1" baseline="-25000" dirty="0"/>
              <a:t>in</a:t>
            </a:r>
            <a:r>
              <a:rPr lang="en-GB" dirty="0"/>
              <a:t>, from the previous operation </a:t>
            </a:r>
          </a:p>
          <a:p>
            <a:r>
              <a:rPr lang="en-GB" dirty="0"/>
              <a:t>The circuit outputs </a:t>
            </a:r>
            <a:r>
              <a:rPr lang="en-GB" b="1" dirty="0"/>
              <a:t>S</a:t>
            </a:r>
            <a:r>
              <a:rPr lang="en-GB" dirty="0"/>
              <a:t> and the new carry </a:t>
            </a:r>
            <a:r>
              <a:rPr lang="en-GB" b="1" dirty="0"/>
              <a:t>C</a:t>
            </a:r>
            <a:r>
              <a:rPr lang="en-GB" b="1" baseline="-25000" dirty="0"/>
              <a:t>out</a:t>
            </a:r>
          </a:p>
          <a:p>
            <a:pPr marL="0" indent="0">
              <a:buNone/>
            </a:pPr>
            <a:r>
              <a:rPr lang="en-GB" dirty="0"/>
              <a:t> </a:t>
            </a:r>
          </a:p>
          <a:p>
            <a:endParaRPr lang="en-GB" dirty="0"/>
          </a:p>
        </p:txBody>
      </p:sp>
      <p:pic>
        <p:nvPicPr>
          <p:cNvPr id="5" name="Picture 4" descr="C:\Users\Rob\AppData\Roaming\PixelMetrics\CaptureWiz\Temp\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847" y="3333278"/>
            <a:ext cx="6859210" cy="276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37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789A20-A049-4781-B71D-64E5A39937E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BDEFC18-6832-4869-8D5C-4C29AF9EDC42}">
  <ds:schemaRefs>
    <ds:schemaRef ds:uri="http://schemas.microsoft.com/sharepoint/v3/contenttype/forms"/>
  </ds:schemaRefs>
</ds:datastoreItem>
</file>

<file path=customXml/itemProps3.xml><?xml version="1.0" encoding="utf-8"?>
<ds:datastoreItem xmlns:ds="http://schemas.openxmlformats.org/officeDocument/2006/customXml" ds:itemID="{4C7B41E8-3AD5-4A23-A608-1317CA2B669A}"/>
</file>

<file path=docProps/app.xml><?xml version="1.0" encoding="utf-8"?>
<Properties xmlns="http://schemas.openxmlformats.org/officeDocument/2006/extended-properties" xmlns:vt="http://schemas.openxmlformats.org/officeDocument/2006/docPropsVTypes">
  <Template>Office Theme</Template>
  <TotalTime>399</TotalTime>
  <Words>1327</Words>
  <Application>Microsoft Office PowerPoint</Application>
  <PresentationFormat>On-screen Show (4:3)</PresentationFormat>
  <Paragraphs>781</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Calibri</vt:lpstr>
      <vt:lpstr>Symbol</vt:lpstr>
      <vt:lpstr>Museo 900</vt:lpstr>
      <vt:lpstr>Corbel</vt:lpstr>
      <vt:lpstr>Arial</vt:lpstr>
      <vt:lpstr>Cambria Math</vt:lpstr>
      <vt:lpstr>Museo 500</vt:lpstr>
      <vt:lpstr>Museo900-Regular</vt:lpstr>
      <vt:lpstr>Museo 100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Heathcote</dc:creator>
  <cp:lastModifiedBy>Patricia Heathcote</cp:lastModifiedBy>
  <cp:revision>49</cp:revision>
  <dcterms:created xsi:type="dcterms:W3CDTF">2016-03-24T16:28:59Z</dcterms:created>
  <dcterms:modified xsi:type="dcterms:W3CDTF">2018-09-24T12:44:44Z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