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97" d="100"/>
          <a:sy n="97" d="100"/>
        </p:scale>
        <p:origin x="41" y="3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249C-723C-4A03-AB4E-60598D0E7E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1441C2-E962-4382-8D20-4C681D84A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570211-3D66-4CDE-877A-62682AF86AA1}"/>
              </a:ext>
            </a:extLst>
          </p:cNvPr>
          <p:cNvSpPr>
            <a:spLocks noGrp="1"/>
          </p:cNvSpPr>
          <p:nvPr>
            <p:ph type="dt" sz="half" idx="10"/>
          </p:nvPr>
        </p:nvSpPr>
        <p:spPr/>
        <p:txBody>
          <a:bodyPr/>
          <a:lstStyle/>
          <a:p>
            <a:fld id="{5E7EA52F-057E-4D7F-8002-BA4164A78A8A}" type="datetimeFigureOut">
              <a:rPr lang="en-GB" smtClean="0"/>
              <a:t>12/04/2021</a:t>
            </a:fld>
            <a:endParaRPr lang="en-GB"/>
          </a:p>
        </p:txBody>
      </p:sp>
      <p:sp>
        <p:nvSpPr>
          <p:cNvPr id="5" name="Footer Placeholder 4">
            <a:extLst>
              <a:ext uri="{FF2B5EF4-FFF2-40B4-BE49-F238E27FC236}">
                <a16:creationId xmlns:a16="http://schemas.microsoft.com/office/drawing/2014/main" id="{3BC41141-C30D-4253-BC55-CD9AB9CE4A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476955-2174-4B95-B1E4-56370BF8DD99}"/>
              </a:ext>
            </a:extLst>
          </p:cNvPr>
          <p:cNvSpPr>
            <a:spLocks noGrp="1"/>
          </p:cNvSpPr>
          <p:nvPr>
            <p:ph type="sldNum" sz="quarter" idx="12"/>
          </p:nvPr>
        </p:nvSpPr>
        <p:spPr/>
        <p:txBody>
          <a:bodyPr/>
          <a:lstStyle/>
          <a:p>
            <a:fld id="{12A65FC4-E554-4E0E-948B-04577989499A}" type="slidenum">
              <a:rPr lang="en-GB" smtClean="0"/>
              <a:t>‹#›</a:t>
            </a:fld>
            <a:endParaRPr lang="en-GB"/>
          </a:p>
        </p:txBody>
      </p:sp>
    </p:spTree>
    <p:extLst>
      <p:ext uri="{BB962C8B-B14F-4D97-AF65-F5344CB8AC3E}">
        <p14:creationId xmlns:p14="http://schemas.microsoft.com/office/powerpoint/2010/main" val="2347301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9115-B066-4470-8861-3D85D25B2F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44CCCD-7F27-44A0-A385-35C3231C40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0F8F8D-53D0-4D80-825B-72593C5FB11E}"/>
              </a:ext>
            </a:extLst>
          </p:cNvPr>
          <p:cNvSpPr>
            <a:spLocks noGrp="1"/>
          </p:cNvSpPr>
          <p:nvPr>
            <p:ph type="dt" sz="half" idx="10"/>
          </p:nvPr>
        </p:nvSpPr>
        <p:spPr/>
        <p:txBody>
          <a:bodyPr/>
          <a:lstStyle/>
          <a:p>
            <a:fld id="{5E7EA52F-057E-4D7F-8002-BA4164A78A8A}" type="datetimeFigureOut">
              <a:rPr lang="en-GB" smtClean="0"/>
              <a:t>12/04/2021</a:t>
            </a:fld>
            <a:endParaRPr lang="en-GB"/>
          </a:p>
        </p:txBody>
      </p:sp>
      <p:sp>
        <p:nvSpPr>
          <p:cNvPr id="5" name="Footer Placeholder 4">
            <a:extLst>
              <a:ext uri="{FF2B5EF4-FFF2-40B4-BE49-F238E27FC236}">
                <a16:creationId xmlns:a16="http://schemas.microsoft.com/office/drawing/2014/main" id="{C0884FDB-EFCC-4C8B-B346-7961310DEC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3C9A3C-AC69-4B74-998B-63DB12F60383}"/>
              </a:ext>
            </a:extLst>
          </p:cNvPr>
          <p:cNvSpPr>
            <a:spLocks noGrp="1"/>
          </p:cNvSpPr>
          <p:nvPr>
            <p:ph type="sldNum" sz="quarter" idx="12"/>
          </p:nvPr>
        </p:nvSpPr>
        <p:spPr/>
        <p:txBody>
          <a:bodyPr/>
          <a:lstStyle/>
          <a:p>
            <a:fld id="{12A65FC4-E554-4E0E-948B-04577989499A}" type="slidenum">
              <a:rPr lang="en-GB" smtClean="0"/>
              <a:t>‹#›</a:t>
            </a:fld>
            <a:endParaRPr lang="en-GB"/>
          </a:p>
        </p:txBody>
      </p:sp>
    </p:spTree>
    <p:extLst>
      <p:ext uri="{BB962C8B-B14F-4D97-AF65-F5344CB8AC3E}">
        <p14:creationId xmlns:p14="http://schemas.microsoft.com/office/powerpoint/2010/main" val="376185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558E27-5D46-480C-9482-DEA5CB0CFC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72E734-49C2-4DDF-A9D9-C963C117B8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686C21-23D5-4866-9886-23014EABAF51}"/>
              </a:ext>
            </a:extLst>
          </p:cNvPr>
          <p:cNvSpPr>
            <a:spLocks noGrp="1"/>
          </p:cNvSpPr>
          <p:nvPr>
            <p:ph type="dt" sz="half" idx="10"/>
          </p:nvPr>
        </p:nvSpPr>
        <p:spPr/>
        <p:txBody>
          <a:bodyPr/>
          <a:lstStyle/>
          <a:p>
            <a:fld id="{5E7EA52F-057E-4D7F-8002-BA4164A78A8A}" type="datetimeFigureOut">
              <a:rPr lang="en-GB" smtClean="0"/>
              <a:t>12/04/2021</a:t>
            </a:fld>
            <a:endParaRPr lang="en-GB"/>
          </a:p>
        </p:txBody>
      </p:sp>
      <p:sp>
        <p:nvSpPr>
          <p:cNvPr id="5" name="Footer Placeholder 4">
            <a:extLst>
              <a:ext uri="{FF2B5EF4-FFF2-40B4-BE49-F238E27FC236}">
                <a16:creationId xmlns:a16="http://schemas.microsoft.com/office/drawing/2014/main" id="{24E6842E-C193-48A0-87B8-0E8AF693A6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9E4F8B-C612-4E00-9251-6BF54BDF522C}"/>
              </a:ext>
            </a:extLst>
          </p:cNvPr>
          <p:cNvSpPr>
            <a:spLocks noGrp="1"/>
          </p:cNvSpPr>
          <p:nvPr>
            <p:ph type="sldNum" sz="quarter" idx="12"/>
          </p:nvPr>
        </p:nvSpPr>
        <p:spPr/>
        <p:txBody>
          <a:bodyPr/>
          <a:lstStyle/>
          <a:p>
            <a:fld id="{12A65FC4-E554-4E0E-948B-04577989499A}" type="slidenum">
              <a:rPr lang="en-GB" smtClean="0"/>
              <a:t>‹#›</a:t>
            </a:fld>
            <a:endParaRPr lang="en-GB"/>
          </a:p>
        </p:txBody>
      </p:sp>
    </p:spTree>
    <p:extLst>
      <p:ext uri="{BB962C8B-B14F-4D97-AF65-F5344CB8AC3E}">
        <p14:creationId xmlns:p14="http://schemas.microsoft.com/office/powerpoint/2010/main" val="325348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4E0F-8DF5-44B1-B049-94235C8DC5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DD02A7-ABE3-4A7B-B1B6-CD38DEF984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F2D88E-D834-4460-BB37-FBEC01DCF8D9}"/>
              </a:ext>
            </a:extLst>
          </p:cNvPr>
          <p:cNvSpPr>
            <a:spLocks noGrp="1"/>
          </p:cNvSpPr>
          <p:nvPr>
            <p:ph type="dt" sz="half" idx="10"/>
          </p:nvPr>
        </p:nvSpPr>
        <p:spPr/>
        <p:txBody>
          <a:bodyPr/>
          <a:lstStyle/>
          <a:p>
            <a:fld id="{5E7EA52F-057E-4D7F-8002-BA4164A78A8A}" type="datetimeFigureOut">
              <a:rPr lang="en-GB" smtClean="0"/>
              <a:t>12/04/2021</a:t>
            </a:fld>
            <a:endParaRPr lang="en-GB"/>
          </a:p>
        </p:txBody>
      </p:sp>
      <p:sp>
        <p:nvSpPr>
          <p:cNvPr id="5" name="Footer Placeholder 4">
            <a:extLst>
              <a:ext uri="{FF2B5EF4-FFF2-40B4-BE49-F238E27FC236}">
                <a16:creationId xmlns:a16="http://schemas.microsoft.com/office/drawing/2014/main" id="{B745215F-5ECF-407E-8607-7B94C770D3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DB18E-79DE-4D4A-8C0E-F62CC2C6A9FF}"/>
              </a:ext>
            </a:extLst>
          </p:cNvPr>
          <p:cNvSpPr>
            <a:spLocks noGrp="1"/>
          </p:cNvSpPr>
          <p:nvPr>
            <p:ph type="sldNum" sz="quarter" idx="12"/>
          </p:nvPr>
        </p:nvSpPr>
        <p:spPr/>
        <p:txBody>
          <a:bodyPr/>
          <a:lstStyle/>
          <a:p>
            <a:fld id="{12A65FC4-E554-4E0E-948B-04577989499A}" type="slidenum">
              <a:rPr lang="en-GB" smtClean="0"/>
              <a:t>‹#›</a:t>
            </a:fld>
            <a:endParaRPr lang="en-GB"/>
          </a:p>
        </p:txBody>
      </p:sp>
    </p:spTree>
    <p:extLst>
      <p:ext uri="{BB962C8B-B14F-4D97-AF65-F5344CB8AC3E}">
        <p14:creationId xmlns:p14="http://schemas.microsoft.com/office/powerpoint/2010/main" val="15558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22C7-44A1-4AC8-89A9-904A79FD89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748E22-88A6-445E-9E5E-5B5FB9B727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B2E569-D705-4558-9C2B-1D02A78F9043}"/>
              </a:ext>
            </a:extLst>
          </p:cNvPr>
          <p:cNvSpPr>
            <a:spLocks noGrp="1"/>
          </p:cNvSpPr>
          <p:nvPr>
            <p:ph type="dt" sz="half" idx="10"/>
          </p:nvPr>
        </p:nvSpPr>
        <p:spPr/>
        <p:txBody>
          <a:bodyPr/>
          <a:lstStyle/>
          <a:p>
            <a:fld id="{5E7EA52F-057E-4D7F-8002-BA4164A78A8A}" type="datetimeFigureOut">
              <a:rPr lang="en-GB" smtClean="0"/>
              <a:t>12/04/2021</a:t>
            </a:fld>
            <a:endParaRPr lang="en-GB"/>
          </a:p>
        </p:txBody>
      </p:sp>
      <p:sp>
        <p:nvSpPr>
          <p:cNvPr id="5" name="Footer Placeholder 4">
            <a:extLst>
              <a:ext uri="{FF2B5EF4-FFF2-40B4-BE49-F238E27FC236}">
                <a16:creationId xmlns:a16="http://schemas.microsoft.com/office/drawing/2014/main" id="{6B29ED05-7DF2-4144-A6C4-A136EA3079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782EC3-697A-47E4-8AC8-AE74B83530DC}"/>
              </a:ext>
            </a:extLst>
          </p:cNvPr>
          <p:cNvSpPr>
            <a:spLocks noGrp="1"/>
          </p:cNvSpPr>
          <p:nvPr>
            <p:ph type="sldNum" sz="quarter" idx="12"/>
          </p:nvPr>
        </p:nvSpPr>
        <p:spPr/>
        <p:txBody>
          <a:bodyPr/>
          <a:lstStyle/>
          <a:p>
            <a:fld id="{12A65FC4-E554-4E0E-948B-04577989499A}" type="slidenum">
              <a:rPr lang="en-GB" smtClean="0"/>
              <a:t>‹#›</a:t>
            </a:fld>
            <a:endParaRPr lang="en-GB"/>
          </a:p>
        </p:txBody>
      </p:sp>
    </p:spTree>
    <p:extLst>
      <p:ext uri="{BB962C8B-B14F-4D97-AF65-F5344CB8AC3E}">
        <p14:creationId xmlns:p14="http://schemas.microsoft.com/office/powerpoint/2010/main" val="356226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1BAD-20B5-47A9-859E-C7F6B7EF88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8185B3-E401-4ECE-A8AB-A504893863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86609F-D02E-4678-900B-D98966D03C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B383A3-0422-4CC8-87E7-86BEAB65D2AE}"/>
              </a:ext>
            </a:extLst>
          </p:cNvPr>
          <p:cNvSpPr>
            <a:spLocks noGrp="1"/>
          </p:cNvSpPr>
          <p:nvPr>
            <p:ph type="dt" sz="half" idx="10"/>
          </p:nvPr>
        </p:nvSpPr>
        <p:spPr/>
        <p:txBody>
          <a:bodyPr/>
          <a:lstStyle/>
          <a:p>
            <a:fld id="{5E7EA52F-057E-4D7F-8002-BA4164A78A8A}" type="datetimeFigureOut">
              <a:rPr lang="en-GB" smtClean="0"/>
              <a:t>12/04/2021</a:t>
            </a:fld>
            <a:endParaRPr lang="en-GB"/>
          </a:p>
        </p:txBody>
      </p:sp>
      <p:sp>
        <p:nvSpPr>
          <p:cNvPr id="6" name="Footer Placeholder 5">
            <a:extLst>
              <a:ext uri="{FF2B5EF4-FFF2-40B4-BE49-F238E27FC236}">
                <a16:creationId xmlns:a16="http://schemas.microsoft.com/office/drawing/2014/main" id="{CBDE4316-C1C3-43C9-9AC6-AD1F18CD41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ED044F-FD1A-424D-889D-C8CBD5BB29F0}"/>
              </a:ext>
            </a:extLst>
          </p:cNvPr>
          <p:cNvSpPr>
            <a:spLocks noGrp="1"/>
          </p:cNvSpPr>
          <p:nvPr>
            <p:ph type="sldNum" sz="quarter" idx="12"/>
          </p:nvPr>
        </p:nvSpPr>
        <p:spPr/>
        <p:txBody>
          <a:bodyPr/>
          <a:lstStyle/>
          <a:p>
            <a:fld id="{12A65FC4-E554-4E0E-948B-04577989499A}" type="slidenum">
              <a:rPr lang="en-GB" smtClean="0"/>
              <a:t>‹#›</a:t>
            </a:fld>
            <a:endParaRPr lang="en-GB"/>
          </a:p>
        </p:txBody>
      </p:sp>
    </p:spTree>
    <p:extLst>
      <p:ext uri="{BB962C8B-B14F-4D97-AF65-F5344CB8AC3E}">
        <p14:creationId xmlns:p14="http://schemas.microsoft.com/office/powerpoint/2010/main" val="343166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6840-EBDB-4970-9347-BBE6B55EC1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1710DB-E236-49C5-BA97-7393ADF81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2225D1-7D5A-4D4E-90BF-EB308E8792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98AB90-A9E8-4271-B99F-7EAD089A9B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BC2E43-61B3-4DEA-B7E9-708DAF3420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42941F-C1C2-47D3-BA26-566E9720BBA8}"/>
              </a:ext>
            </a:extLst>
          </p:cNvPr>
          <p:cNvSpPr>
            <a:spLocks noGrp="1"/>
          </p:cNvSpPr>
          <p:nvPr>
            <p:ph type="dt" sz="half" idx="10"/>
          </p:nvPr>
        </p:nvSpPr>
        <p:spPr/>
        <p:txBody>
          <a:bodyPr/>
          <a:lstStyle/>
          <a:p>
            <a:fld id="{5E7EA52F-057E-4D7F-8002-BA4164A78A8A}" type="datetimeFigureOut">
              <a:rPr lang="en-GB" smtClean="0"/>
              <a:t>12/04/2021</a:t>
            </a:fld>
            <a:endParaRPr lang="en-GB"/>
          </a:p>
        </p:txBody>
      </p:sp>
      <p:sp>
        <p:nvSpPr>
          <p:cNvPr id="8" name="Footer Placeholder 7">
            <a:extLst>
              <a:ext uri="{FF2B5EF4-FFF2-40B4-BE49-F238E27FC236}">
                <a16:creationId xmlns:a16="http://schemas.microsoft.com/office/drawing/2014/main" id="{DA8125DE-26E4-497B-B9BB-AFCF7614FD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769140-5F50-477C-A20E-4D8F759DA731}"/>
              </a:ext>
            </a:extLst>
          </p:cNvPr>
          <p:cNvSpPr>
            <a:spLocks noGrp="1"/>
          </p:cNvSpPr>
          <p:nvPr>
            <p:ph type="sldNum" sz="quarter" idx="12"/>
          </p:nvPr>
        </p:nvSpPr>
        <p:spPr/>
        <p:txBody>
          <a:bodyPr/>
          <a:lstStyle/>
          <a:p>
            <a:fld id="{12A65FC4-E554-4E0E-948B-04577989499A}" type="slidenum">
              <a:rPr lang="en-GB" smtClean="0"/>
              <a:t>‹#›</a:t>
            </a:fld>
            <a:endParaRPr lang="en-GB"/>
          </a:p>
        </p:txBody>
      </p:sp>
    </p:spTree>
    <p:extLst>
      <p:ext uri="{BB962C8B-B14F-4D97-AF65-F5344CB8AC3E}">
        <p14:creationId xmlns:p14="http://schemas.microsoft.com/office/powerpoint/2010/main" val="265184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F477-33A2-4699-9062-A515863CF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238FA0-99C8-4722-9D4C-771438888E38}"/>
              </a:ext>
            </a:extLst>
          </p:cNvPr>
          <p:cNvSpPr>
            <a:spLocks noGrp="1"/>
          </p:cNvSpPr>
          <p:nvPr>
            <p:ph type="dt" sz="half" idx="10"/>
          </p:nvPr>
        </p:nvSpPr>
        <p:spPr/>
        <p:txBody>
          <a:bodyPr/>
          <a:lstStyle/>
          <a:p>
            <a:fld id="{5E7EA52F-057E-4D7F-8002-BA4164A78A8A}" type="datetimeFigureOut">
              <a:rPr lang="en-GB" smtClean="0"/>
              <a:t>12/04/2021</a:t>
            </a:fld>
            <a:endParaRPr lang="en-GB"/>
          </a:p>
        </p:txBody>
      </p:sp>
      <p:sp>
        <p:nvSpPr>
          <p:cNvPr id="4" name="Footer Placeholder 3">
            <a:extLst>
              <a:ext uri="{FF2B5EF4-FFF2-40B4-BE49-F238E27FC236}">
                <a16:creationId xmlns:a16="http://schemas.microsoft.com/office/drawing/2014/main" id="{A680A834-5DAD-46EB-9AAB-B0113B2039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161463-8763-4E4E-8B8B-476C5601ED8A}"/>
              </a:ext>
            </a:extLst>
          </p:cNvPr>
          <p:cNvSpPr>
            <a:spLocks noGrp="1"/>
          </p:cNvSpPr>
          <p:nvPr>
            <p:ph type="sldNum" sz="quarter" idx="12"/>
          </p:nvPr>
        </p:nvSpPr>
        <p:spPr/>
        <p:txBody>
          <a:bodyPr/>
          <a:lstStyle/>
          <a:p>
            <a:fld id="{12A65FC4-E554-4E0E-948B-04577989499A}" type="slidenum">
              <a:rPr lang="en-GB" smtClean="0"/>
              <a:t>‹#›</a:t>
            </a:fld>
            <a:endParaRPr lang="en-GB"/>
          </a:p>
        </p:txBody>
      </p:sp>
    </p:spTree>
    <p:extLst>
      <p:ext uri="{BB962C8B-B14F-4D97-AF65-F5344CB8AC3E}">
        <p14:creationId xmlns:p14="http://schemas.microsoft.com/office/powerpoint/2010/main" val="235960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2976F4-2BEF-4A16-A121-1A0461D876D9}"/>
              </a:ext>
            </a:extLst>
          </p:cNvPr>
          <p:cNvSpPr>
            <a:spLocks noGrp="1"/>
          </p:cNvSpPr>
          <p:nvPr>
            <p:ph type="dt" sz="half" idx="10"/>
          </p:nvPr>
        </p:nvSpPr>
        <p:spPr/>
        <p:txBody>
          <a:bodyPr/>
          <a:lstStyle/>
          <a:p>
            <a:fld id="{5E7EA52F-057E-4D7F-8002-BA4164A78A8A}" type="datetimeFigureOut">
              <a:rPr lang="en-GB" smtClean="0"/>
              <a:t>12/04/2021</a:t>
            </a:fld>
            <a:endParaRPr lang="en-GB"/>
          </a:p>
        </p:txBody>
      </p:sp>
      <p:sp>
        <p:nvSpPr>
          <p:cNvPr id="3" name="Footer Placeholder 2">
            <a:extLst>
              <a:ext uri="{FF2B5EF4-FFF2-40B4-BE49-F238E27FC236}">
                <a16:creationId xmlns:a16="http://schemas.microsoft.com/office/drawing/2014/main" id="{B2DBB29E-EC2F-4C45-B0D2-4FEEAABFF9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EE5A7AE-7183-4530-A1F5-FFAC968EC42D}"/>
              </a:ext>
            </a:extLst>
          </p:cNvPr>
          <p:cNvSpPr>
            <a:spLocks noGrp="1"/>
          </p:cNvSpPr>
          <p:nvPr>
            <p:ph type="sldNum" sz="quarter" idx="12"/>
          </p:nvPr>
        </p:nvSpPr>
        <p:spPr/>
        <p:txBody>
          <a:bodyPr/>
          <a:lstStyle/>
          <a:p>
            <a:fld id="{12A65FC4-E554-4E0E-948B-04577989499A}" type="slidenum">
              <a:rPr lang="en-GB" smtClean="0"/>
              <a:t>‹#›</a:t>
            </a:fld>
            <a:endParaRPr lang="en-GB"/>
          </a:p>
        </p:txBody>
      </p:sp>
    </p:spTree>
    <p:extLst>
      <p:ext uri="{BB962C8B-B14F-4D97-AF65-F5344CB8AC3E}">
        <p14:creationId xmlns:p14="http://schemas.microsoft.com/office/powerpoint/2010/main" val="116575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4AB4-6391-430D-AF83-60751DFD2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4269D9-9355-4596-8C26-03DBE6824F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291CD1-2138-443F-B4D2-EF3D10EBC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781D84-7F29-4606-991A-BDE852E2EFA5}"/>
              </a:ext>
            </a:extLst>
          </p:cNvPr>
          <p:cNvSpPr>
            <a:spLocks noGrp="1"/>
          </p:cNvSpPr>
          <p:nvPr>
            <p:ph type="dt" sz="half" idx="10"/>
          </p:nvPr>
        </p:nvSpPr>
        <p:spPr/>
        <p:txBody>
          <a:bodyPr/>
          <a:lstStyle/>
          <a:p>
            <a:fld id="{5E7EA52F-057E-4D7F-8002-BA4164A78A8A}" type="datetimeFigureOut">
              <a:rPr lang="en-GB" smtClean="0"/>
              <a:t>12/04/2021</a:t>
            </a:fld>
            <a:endParaRPr lang="en-GB"/>
          </a:p>
        </p:txBody>
      </p:sp>
      <p:sp>
        <p:nvSpPr>
          <p:cNvPr id="6" name="Footer Placeholder 5">
            <a:extLst>
              <a:ext uri="{FF2B5EF4-FFF2-40B4-BE49-F238E27FC236}">
                <a16:creationId xmlns:a16="http://schemas.microsoft.com/office/drawing/2014/main" id="{A8C48F4E-98B7-44D7-91F8-162D08DDA7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B07A01-D4F4-4F70-A993-FA8989BC1271}"/>
              </a:ext>
            </a:extLst>
          </p:cNvPr>
          <p:cNvSpPr>
            <a:spLocks noGrp="1"/>
          </p:cNvSpPr>
          <p:nvPr>
            <p:ph type="sldNum" sz="quarter" idx="12"/>
          </p:nvPr>
        </p:nvSpPr>
        <p:spPr/>
        <p:txBody>
          <a:bodyPr/>
          <a:lstStyle/>
          <a:p>
            <a:fld id="{12A65FC4-E554-4E0E-948B-04577989499A}" type="slidenum">
              <a:rPr lang="en-GB" smtClean="0"/>
              <a:t>‹#›</a:t>
            </a:fld>
            <a:endParaRPr lang="en-GB"/>
          </a:p>
        </p:txBody>
      </p:sp>
    </p:spTree>
    <p:extLst>
      <p:ext uri="{BB962C8B-B14F-4D97-AF65-F5344CB8AC3E}">
        <p14:creationId xmlns:p14="http://schemas.microsoft.com/office/powerpoint/2010/main" val="384419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5BDA-E447-4AE5-B03A-17063040B6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8BD881-93A0-456F-A31F-57823A7D08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34D8A5-AF56-43F2-BCD4-E0ECF918B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62D20A-F0AB-4FAC-9CE6-DB10B55FBA4E}"/>
              </a:ext>
            </a:extLst>
          </p:cNvPr>
          <p:cNvSpPr>
            <a:spLocks noGrp="1"/>
          </p:cNvSpPr>
          <p:nvPr>
            <p:ph type="dt" sz="half" idx="10"/>
          </p:nvPr>
        </p:nvSpPr>
        <p:spPr/>
        <p:txBody>
          <a:bodyPr/>
          <a:lstStyle/>
          <a:p>
            <a:fld id="{5E7EA52F-057E-4D7F-8002-BA4164A78A8A}" type="datetimeFigureOut">
              <a:rPr lang="en-GB" smtClean="0"/>
              <a:t>12/04/2021</a:t>
            </a:fld>
            <a:endParaRPr lang="en-GB"/>
          </a:p>
        </p:txBody>
      </p:sp>
      <p:sp>
        <p:nvSpPr>
          <p:cNvPr id="6" name="Footer Placeholder 5">
            <a:extLst>
              <a:ext uri="{FF2B5EF4-FFF2-40B4-BE49-F238E27FC236}">
                <a16:creationId xmlns:a16="http://schemas.microsoft.com/office/drawing/2014/main" id="{9BAC3915-48F2-4BC0-917C-66C88FD425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43CE16-F94C-4769-B942-63187BDA68A5}"/>
              </a:ext>
            </a:extLst>
          </p:cNvPr>
          <p:cNvSpPr>
            <a:spLocks noGrp="1"/>
          </p:cNvSpPr>
          <p:nvPr>
            <p:ph type="sldNum" sz="quarter" idx="12"/>
          </p:nvPr>
        </p:nvSpPr>
        <p:spPr/>
        <p:txBody>
          <a:bodyPr/>
          <a:lstStyle/>
          <a:p>
            <a:fld id="{12A65FC4-E554-4E0E-948B-04577989499A}" type="slidenum">
              <a:rPr lang="en-GB" smtClean="0"/>
              <a:t>‹#›</a:t>
            </a:fld>
            <a:endParaRPr lang="en-GB"/>
          </a:p>
        </p:txBody>
      </p:sp>
    </p:spTree>
    <p:extLst>
      <p:ext uri="{BB962C8B-B14F-4D97-AF65-F5344CB8AC3E}">
        <p14:creationId xmlns:p14="http://schemas.microsoft.com/office/powerpoint/2010/main" val="284640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FA397F-61ED-43FE-A07B-2A879F06DC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02B3AB-75DD-417D-9BA4-D62456E056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76EC3E-79CB-43EA-ADBB-27AE794F3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EA52F-057E-4D7F-8002-BA4164A78A8A}" type="datetimeFigureOut">
              <a:rPr lang="en-GB" smtClean="0"/>
              <a:t>12/04/2021</a:t>
            </a:fld>
            <a:endParaRPr lang="en-GB"/>
          </a:p>
        </p:txBody>
      </p:sp>
      <p:sp>
        <p:nvSpPr>
          <p:cNvPr id="5" name="Footer Placeholder 4">
            <a:extLst>
              <a:ext uri="{FF2B5EF4-FFF2-40B4-BE49-F238E27FC236}">
                <a16:creationId xmlns:a16="http://schemas.microsoft.com/office/drawing/2014/main" id="{CEE9DFE0-FAFB-421D-A91C-B35071F1C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1F715E0-03F9-4633-9562-D937A02ED2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65FC4-E554-4E0E-948B-04577989499A}" type="slidenum">
              <a:rPr lang="en-GB" smtClean="0"/>
              <a:t>‹#›</a:t>
            </a:fld>
            <a:endParaRPr lang="en-GB"/>
          </a:p>
        </p:txBody>
      </p:sp>
    </p:spTree>
    <p:extLst>
      <p:ext uri="{BB962C8B-B14F-4D97-AF65-F5344CB8AC3E}">
        <p14:creationId xmlns:p14="http://schemas.microsoft.com/office/powerpoint/2010/main" val="120702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eographyfieldwork.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geographyfieldwork.com/BeachProfile.ht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7OMKgVjDB54&amp;list=PLKcXJcNzZvmsUmlInJ4IjbJhFasz4PkNS&amp;index=2"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eographyfieldwork.com/BipolarChartCreator.html"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A1F5-6DD8-400B-B018-22468CD8CA96}"/>
              </a:ext>
            </a:extLst>
          </p:cNvPr>
          <p:cNvSpPr>
            <a:spLocks noGrp="1"/>
          </p:cNvSpPr>
          <p:nvPr>
            <p:ph type="ctrTitle"/>
          </p:nvPr>
        </p:nvSpPr>
        <p:spPr>
          <a:xfrm>
            <a:off x="256309" y="0"/>
            <a:ext cx="12025746" cy="1274618"/>
          </a:xfrm>
        </p:spPr>
        <p:txBody>
          <a:bodyPr>
            <a:normAutofit/>
          </a:bodyPr>
          <a:lstStyle/>
          <a:p>
            <a:r>
              <a:rPr lang="en-GB" sz="4000" dirty="0"/>
              <a:t>Using the Barcelona Field Study Centre Website for Data Presentation</a:t>
            </a:r>
          </a:p>
        </p:txBody>
      </p:sp>
      <p:pic>
        <p:nvPicPr>
          <p:cNvPr id="4" name="Picture 3">
            <a:extLst>
              <a:ext uri="{FF2B5EF4-FFF2-40B4-BE49-F238E27FC236}">
                <a16:creationId xmlns:a16="http://schemas.microsoft.com/office/drawing/2014/main" id="{CFAC6F64-200D-4E7B-9798-B06845450DB6}"/>
              </a:ext>
            </a:extLst>
          </p:cNvPr>
          <p:cNvPicPr>
            <a:picLocks noChangeAspect="1"/>
          </p:cNvPicPr>
          <p:nvPr/>
        </p:nvPicPr>
        <p:blipFill rotWithShape="1">
          <a:blip r:embed="rId2"/>
          <a:srcRect t="12222" b="11616"/>
          <a:stretch/>
        </p:blipFill>
        <p:spPr>
          <a:xfrm>
            <a:off x="1995055" y="1392382"/>
            <a:ext cx="10287000" cy="5223164"/>
          </a:xfrm>
          <a:prstGeom prst="rect">
            <a:avLst/>
          </a:prstGeom>
        </p:spPr>
      </p:pic>
      <p:sp>
        <p:nvSpPr>
          <p:cNvPr id="5" name="TextBox 4">
            <a:extLst>
              <a:ext uri="{FF2B5EF4-FFF2-40B4-BE49-F238E27FC236}">
                <a16:creationId xmlns:a16="http://schemas.microsoft.com/office/drawing/2014/main" id="{2BD5F922-4ED5-49B1-BF12-B87078CDCF24}"/>
              </a:ext>
            </a:extLst>
          </p:cNvPr>
          <p:cNvSpPr txBox="1"/>
          <p:nvPr/>
        </p:nvSpPr>
        <p:spPr>
          <a:xfrm>
            <a:off x="415636" y="5638800"/>
            <a:ext cx="2237509" cy="369332"/>
          </a:xfrm>
          <a:prstGeom prst="rect">
            <a:avLst/>
          </a:prstGeom>
          <a:noFill/>
        </p:spPr>
        <p:txBody>
          <a:bodyPr wrap="square" rtlCol="0">
            <a:spAutoFit/>
          </a:bodyPr>
          <a:lstStyle/>
          <a:p>
            <a:r>
              <a:rPr lang="en-GB" dirty="0"/>
              <a:t>Very useful</a:t>
            </a:r>
          </a:p>
        </p:txBody>
      </p:sp>
      <p:cxnSp>
        <p:nvCxnSpPr>
          <p:cNvPr id="7" name="Straight Arrow Connector 6">
            <a:extLst>
              <a:ext uri="{FF2B5EF4-FFF2-40B4-BE49-F238E27FC236}">
                <a16:creationId xmlns:a16="http://schemas.microsoft.com/office/drawing/2014/main" id="{0EB57B00-433F-4409-ADE3-4484B3AD6839}"/>
              </a:ext>
            </a:extLst>
          </p:cNvPr>
          <p:cNvCxnSpPr/>
          <p:nvPr/>
        </p:nvCxnSpPr>
        <p:spPr>
          <a:xfrm>
            <a:off x="1704109" y="5893831"/>
            <a:ext cx="1385455" cy="3532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CEDA6A-F06A-4249-997C-6930D9D9775C}"/>
              </a:ext>
            </a:extLst>
          </p:cNvPr>
          <p:cNvSpPr txBox="1"/>
          <p:nvPr/>
        </p:nvSpPr>
        <p:spPr>
          <a:xfrm>
            <a:off x="256309" y="2311785"/>
            <a:ext cx="2769113" cy="923330"/>
          </a:xfrm>
          <a:prstGeom prst="rect">
            <a:avLst/>
          </a:prstGeom>
          <a:noFill/>
        </p:spPr>
        <p:txBody>
          <a:bodyPr wrap="square" rtlCol="0">
            <a:spAutoFit/>
          </a:bodyPr>
          <a:lstStyle/>
          <a:p>
            <a:r>
              <a:rPr lang="en-GB" dirty="0">
                <a:hlinkClick r:id="rId3"/>
              </a:rPr>
              <a:t>https://geographyfieldwork.com/</a:t>
            </a:r>
            <a:endParaRPr lang="en-GB" dirty="0"/>
          </a:p>
          <a:p>
            <a:endParaRPr lang="en-GB" dirty="0"/>
          </a:p>
        </p:txBody>
      </p:sp>
      <p:sp>
        <p:nvSpPr>
          <p:cNvPr id="9" name="TextBox 8">
            <a:extLst>
              <a:ext uri="{FF2B5EF4-FFF2-40B4-BE49-F238E27FC236}">
                <a16:creationId xmlns:a16="http://schemas.microsoft.com/office/drawing/2014/main" id="{87398B34-9991-4273-8611-AFB1FE88715D}"/>
              </a:ext>
            </a:extLst>
          </p:cNvPr>
          <p:cNvSpPr txBox="1"/>
          <p:nvPr/>
        </p:nvSpPr>
        <p:spPr>
          <a:xfrm>
            <a:off x="176901" y="3157294"/>
            <a:ext cx="2714978" cy="2308324"/>
          </a:xfrm>
          <a:prstGeom prst="rect">
            <a:avLst/>
          </a:prstGeom>
          <a:noFill/>
        </p:spPr>
        <p:txBody>
          <a:bodyPr wrap="square" rtlCol="0">
            <a:spAutoFit/>
          </a:bodyPr>
          <a:lstStyle/>
          <a:p>
            <a:r>
              <a:rPr lang="en-GB" dirty="0">
                <a:solidFill>
                  <a:srgbClr val="FF0000"/>
                </a:solidFill>
              </a:rPr>
              <a:t>Take some time to explore the different sections of Fieldwork Methodology indicated below. We cannot explore them all in the lesson but will give you lots of ideas of what can be done.</a:t>
            </a:r>
          </a:p>
        </p:txBody>
      </p:sp>
    </p:spTree>
    <p:extLst>
      <p:ext uri="{BB962C8B-B14F-4D97-AF65-F5344CB8AC3E}">
        <p14:creationId xmlns:p14="http://schemas.microsoft.com/office/powerpoint/2010/main" val="1569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8190F2-4E13-4A07-91B2-4DC74A4BB74A}"/>
              </a:ext>
            </a:extLst>
          </p:cNvPr>
          <p:cNvPicPr>
            <a:picLocks noChangeAspect="1"/>
          </p:cNvPicPr>
          <p:nvPr/>
        </p:nvPicPr>
        <p:blipFill rotWithShape="1">
          <a:blip r:embed="rId2"/>
          <a:srcRect l="20236" t="18788" r="20303" b="24950"/>
          <a:stretch/>
        </p:blipFill>
        <p:spPr>
          <a:xfrm>
            <a:off x="956988" y="144680"/>
            <a:ext cx="8148387" cy="5140036"/>
          </a:xfrm>
          <a:prstGeom prst="rect">
            <a:avLst/>
          </a:prstGeom>
        </p:spPr>
      </p:pic>
      <p:sp>
        <p:nvSpPr>
          <p:cNvPr id="5" name="TextBox 4">
            <a:extLst>
              <a:ext uri="{FF2B5EF4-FFF2-40B4-BE49-F238E27FC236}">
                <a16:creationId xmlns:a16="http://schemas.microsoft.com/office/drawing/2014/main" id="{92F5D9E9-7F3C-408E-9356-820894ED6148}"/>
              </a:ext>
            </a:extLst>
          </p:cNvPr>
          <p:cNvSpPr txBox="1"/>
          <p:nvPr/>
        </p:nvSpPr>
        <p:spPr>
          <a:xfrm>
            <a:off x="1058587" y="5107709"/>
            <a:ext cx="7351635" cy="1477328"/>
          </a:xfrm>
          <a:prstGeom prst="rect">
            <a:avLst/>
          </a:prstGeom>
          <a:noFill/>
        </p:spPr>
        <p:txBody>
          <a:bodyPr wrap="square" rtlCol="0">
            <a:spAutoFit/>
          </a:bodyPr>
          <a:lstStyle/>
          <a:p>
            <a:r>
              <a:rPr lang="en-GB" dirty="0"/>
              <a:t>The above will give you excellent data to investigate the impact that groynes have on the profile of a beach. </a:t>
            </a:r>
          </a:p>
          <a:p>
            <a:r>
              <a:rPr lang="en-GB" dirty="0"/>
              <a:t>You could also do a series of transects along a longer section of a beach to see the impact of LSD on transporting material along longer distances e.g.  along Chesil Beach (example NEA)</a:t>
            </a:r>
          </a:p>
        </p:txBody>
      </p:sp>
    </p:spTree>
    <p:extLst>
      <p:ext uri="{BB962C8B-B14F-4D97-AF65-F5344CB8AC3E}">
        <p14:creationId xmlns:p14="http://schemas.microsoft.com/office/powerpoint/2010/main" val="378470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55A9C0-3DE4-4BAA-812A-55AB917B0422}"/>
              </a:ext>
            </a:extLst>
          </p:cNvPr>
          <p:cNvPicPr>
            <a:picLocks noChangeAspect="1"/>
          </p:cNvPicPr>
          <p:nvPr/>
        </p:nvPicPr>
        <p:blipFill rotWithShape="1">
          <a:blip r:embed="rId2"/>
          <a:srcRect l="23122" t="32549" r="23620" b="41267"/>
          <a:stretch/>
        </p:blipFill>
        <p:spPr>
          <a:xfrm>
            <a:off x="199731" y="931448"/>
            <a:ext cx="11279920" cy="3697111"/>
          </a:xfrm>
          <a:prstGeom prst="rect">
            <a:avLst/>
          </a:prstGeom>
        </p:spPr>
      </p:pic>
      <p:sp>
        <p:nvSpPr>
          <p:cNvPr id="3" name="TextBox 2">
            <a:extLst>
              <a:ext uri="{FF2B5EF4-FFF2-40B4-BE49-F238E27FC236}">
                <a16:creationId xmlns:a16="http://schemas.microsoft.com/office/drawing/2014/main" id="{54CC9A6D-51A6-471A-BBD7-CB6022827C0E}"/>
              </a:ext>
            </a:extLst>
          </p:cNvPr>
          <p:cNvSpPr txBox="1"/>
          <p:nvPr/>
        </p:nvSpPr>
        <p:spPr>
          <a:xfrm>
            <a:off x="637309" y="35919"/>
            <a:ext cx="10404764" cy="1200329"/>
          </a:xfrm>
          <a:prstGeom prst="rect">
            <a:avLst/>
          </a:prstGeom>
          <a:noFill/>
        </p:spPr>
        <p:txBody>
          <a:bodyPr wrap="square" rtlCol="0">
            <a:spAutoFit/>
          </a:bodyPr>
          <a:lstStyle/>
          <a:p>
            <a:r>
              <a:rPr lang="en-GB" b="1" dirty="0"/>
              <a:t>Task – creating a beach profile diagram</a:t>
            </a:r>
          </a:p>
          <a:p>
            <a:endParaRPr lang="en-GB" b="1" dirty="0"/>
          </a:p>
          <a:p>
            <a:r>
              <a:rPr lang="en-GB" b="1" dirty="0">
                <a:hlinkClick r:id="rId3"/>
              </a:rPr>
              <a:t>https://geographyfieldwork.com/BeachProfile.htm</a:t>
            </a:r>
            <a:endParaRPr lang="en-GB" b="1" dirty="0"/>
          </a:p>
          <a:p>
            <a:endParaRPr lang="en-GB" b="1" dirty="0"/>
          </a:p>
        </p:txBody>
      </p:sp>
      <p:sp>
        <p:nvSpPr>
          <p:cNvPr id="4" name="TextBox 3">
            <a:extLst>
              <a:ext uri="{FF2B5EF4-FFF2-40B4-BE49-F238E27FC236}">
                <a16:creationId xmlns:a16="http://schemas.microsoft.com/office/drawing/2014/main" id="{D08589D6-31FC-4E08-BB9D-9C45D872FECB}"/>
              </a:ext>
            </a:extLst>
          </p:cNvPr>
          <p:cNvSpPr txBox="1"/>
          <p:nvPr/>
        </p:nvSpPr>
        <p:spPr>
          <a:xfrm>
            <a:off x="304801" y="4628559"/>
            <a:ext cx="11687468" cy="1477328"/>
          </a:xfrm>
          <a:prstGeom prst="rect">
            <a:avLst/>
          </a:prstGeom>
          <a:noFill/>
        </p:spPr>
        <p:txBody>
          <a:bodyPr wrap="square" rtlCol="0">
            <a:spAutoFit/>
          </a:bodyPr>
          <a:lstStyle/>
          <a:p>
            <a:r>
              <a:rPr lang="en-GB" dirty="0"/>
              <a:t>Notice that this piece of software even calculates the cross sectional area (no maths calculations needed!)</a:t>
            </a:r>
          </a:p>
          <a:p>
            <a:endParaRPr lang="en-GB" dirty="0"/>
          </a:p>
          <a:p>
            <a:r>
              <a:rPr lang="en-GB" dirty="0">
                <a:solidFill>
                  <a:srgbClr val="FF0000"/>
                </a:solidFill>
              </a:rPr>
              <a:t>Complete Transect 2 using the data you have been provided on p29 of the booklet and the beach profile maker.</a:t>
            </a:r>
          </a:p>
          <a:p>
            <a:endParaRPr lang="en-GB" dirty="0"/>
          </a:p>
          <a:p>
            <a:endParaRPr lang="en-GB" dirty="0"/>
          </a:p>
        </p:txBody>
      </p:sp>
      <p:sp>
        <p:nvSpPr>
          <p:cNvPr id="5" name="TextBox 4">
            <a:extLst>
              <a:ext uri="{FF2B5EF4-FFF2-40B4-BE49-F238E27FC236}">
                <a16:creationId xmlns:a16="http://schemas.microsoft.com/office/drawing/2014/main" id="{432702FE-CB91-4A3B-AE9C-DBE2C9AC375F}"/>
              </a:ext>
            </a:extLst>
          </p:cNvPr>
          <p:cNvSpPr txBox="1"/>
          <p:nvPr/>
        </p:nvSpPr>
        <p:spPr>
          <a:xfrm>
            <a:off x="265289" y="5774266"/>
            <a:ext cx="11621910" cy="1200329"/>
          </a:xfrm>
          <a:prstGeom prst="rect">
            <a:avLst/>
          </a:prstGeom>
          <a:noFill/>
        </p:spPr>
        <p:txBody>
          <a:bodyPr wrap="square" rtlCol="0">
            <a:spAutoFit/>
          </a:bodyPr>
          <a:lstStyle/>
          <a:p>
            <a:r>
              <a:rPr lang="en-GB" dirty="0"/>
              <a:t>What is the general pattern that you can see? Which transect has the highest point? Which has the greatest/smallest cross-sectional area? Remember to quote data. How does it link with your hypothesis? How does it link with the theory that you have been taught about LSD and the impact that groynes have on the process?</a:t>
            </a:r>
          </a:p>
          <a:p>
            <a:endParaRPr lang="en-GB" dirty="0"/>
          </a:p>
        </p:txBody>
      </p:sp>
    </p:spTree>
    <p:extLst>
      <p:ext uri="{BB962C8B-B14F-4D97-AF65-F5344CB8AC3E}">
        <p14:creationId xmlns:p14="http://schemas.microsoft.com/office/powerpoint/2010/main" val="224331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A226DC-E994-43F6-8577-87A30AD4A5EF}"/>
              </a:ext>
            </a:extLst>
          </p:cNvPr>
          <p:cNvPicPr/>
          <p:nvPr/>
        </p:nvPicPr>
        <p:blipFill rotWithShape="1">
          <a:blip r:embed="rId2"/>
          <a:srcRect l="27157" t="24261" r="28183" b="33746"/>
          <a:stretch/>
        </p:blipFill>
        <p:spPr bwMode="auto">
          <a:xfrm>
            <a:off x="178031" y="944678"/>
            <a:ext cx="6423660" cy="402653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7F57D645-7EFD-41B1-AB4F-728CB501D2C2}"/>
              </a:ext>
            </a:extLst>
          </p:cNvPr>
          <p:cNvPicPr/>
          <p:nvPr/>
        </p:nvPicPr>
        <p:blipFill>
          <a:blip r:embed="rId3"/>
          <a:stretch>
            <a:fillRect/>
          </a:stretch>
        </p:blipFill>
        <p:spPr>
          <a:xfrm>
            <a:off x="7018585" y="258415"/>
            <a:ext cx="4566920" cy="3039745"/>
          </a:xfrm>
          <a:prstGeom prst="rect">
            <a:avLst/>
          </a:prstGeom>
        </p:spPr>
      </p:pic>
      <p:sp>
        <p:nvSpPr>
          <p:cNvPr id="4" name="Text Box 220">
            <a:extLst>
              <a:ext uri="{FF2B5EF4-FFF2-40B4-BE49-F238E27FC236}">
                <a16:creationId xmlns:a16="http://schemas.microsoft.com/office/drawing/2014/main" id="{1B3A6BF8-B5B8-4BA2-B83A-F43930A8BFD0}"/>
              </a:ext>
            </a:extLst>
          </p:cNvPr>
          <p:cNvSpPr txBox="1"/>
          <p:nvPr/>
        </p:nvSpPr>
        <p:spPr>
          <a:xfrm>
            <a:off x="494376" y="5349963"/>
            <a:ext cx="6248400" cy="134178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buFont typeface="+mj-lt"/>
              <a:buAutoNum type="arabicParenR"/>
            </a:pPr>
            <a:r>
              <a:rPr lang="en-GB" sz="1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Complete the surveys for both gabions and groynes.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arenR"/>
            </a:pPr>
            <a:r>
              <a:rPr lang="en-GB" sz="1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 field sketch could be drawn or a photo annotated for different coastal management techniques Annotate both images with information on what they are made of, how they help reduce coastal erosion and any issues with their use (see guidance on next slide)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F1422CCE-E69B-4317-B535-D8085941EF95}"/>
              </a:ext>
            </a:extLst>
          </p:cNvPr>
          <p:cNvSpPr txBox="1"/>
          <p:nvPr/>
        </p:nvSpPr>
        <p:spPr>
          <a:xfrm>
            <a:off x="270164" y="258415"/>
            <a:ext cx="6331527" cy="369332"/>
          </a:xfrm>
          <a:prstGeom prst="rect">
            <a:avLst/>
          </a:prstGeom>
          <a:noFill/>
        </p:spPr>
        <p:txBody>
          <a:bodyPr wrap="square" rtlCol="0">
            <a:spAutoFit/>
          </a:bodyPr>
          <a:lstStyle/>
          <a:p>
            <a:r>
              <a:rPr lang="en-GB" b="1" u="sng" dirty="0"/>
              <a:t>Bi-polar Surveys and annotated photos/sketches</a:t>
            </a:r>
          </a:p>
        </p:txBody>
      </p:sp>
      <p:pic>
        <p:nvPicPr>
          <p:cNvPr id="6" name="Picture 5" descr="Happy Halloween | Lose Weight and Gain Health">
            <a:extLst>
              <a:ext uri="{FF2B5EF4-FFF2-40B4-BE49-F238E27FC236}">
                <a16:creationId xmlns:a16="http://schemas.microsoft.com/office/drawing/2014/main" id="{2FD0114B-AD01-4B90-904A-8D4652B8B57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4309" y="3466495"/>
            <a:ext cx="4700270" cy="3133090"/>
          </a:xfrm>
          <a:prstGeom prst="rect">
            <a:avLst/>
          </a:prstGeom>
          <a:noFill/>
          <a:ln>
            <a:noFill/>
          </a:ln>
        </p:spPr>
      </p:pic>
    </p:spTree>
    <p:extLst>
      <p:ext uri="{BB962C8B-B14F-4D97-AF65-F5344CB8AC3E}">
        <p14:creationId xmlns:p14="http://schemas.microsoft.com/office/powerpoint/2010/main" val="93581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7B7652-1CF2-43F1-9F84-F659B8BE7478}"/>
              </a:ext>
            </a:extLst>
          </p:cNvPr>
          <p:cNvPicPr>
            <a:picLocks noChangeAspect="1"/>
          </p:cNvPicPr>
          <p:nvPr/>
        </p:nvPicPr>
        <p:blipFill>
          <a:blip r:embed="rId2"/>
          <a:stretch>
            <a:fillRect/>
          </a:stretch>
        </p:blipFill>
        <p:spPr>
          <a:xfrm>
            <a:off x="3285948" y="176037"/>
            <a:ext cx="8239125" cy="6381750"/>
          </a:xfrm>
          <a:prstGeom prst="rect">
            <a:avLst/>
          </a:prstGeom>
        </p:spPr>
      </p:pic>
      <p:sp>
        <p:nvSpPr>
          <p:cNvPr id="3" name="TextBox 2">
            <a:extLst>
              <a:ext uri="{FF2B5EF4-FFF2-40B4-BE49-F238E27FC236}">
                <a16:creationId xmlns:a16="http://schemas.microsoft.com/office/drawing/2014/main" id="{3B42611F-EFB6-433B-BA1A-680DA47B675C}"/>
              </a:ext>
            </a:extLst>
          </p:cNvPr>
          <p:cNvSpPr txBox="1"/>
          <p:nvPr/>
        </p:nvSpPr>
        <p:spPr>
          <a:xfrm>
            <a:off x="287867" y="869244"/>
            <a:ext cx="2998081" cy="3693319"/>
          </a:xfrm>
          <a:prstGeom prst="rect">
            <a:avLst/>
          </a:prstGeom>
          <a:noFill/>
        </p:spPr>
        <p:txBody>
          <a:bodyPr wrap="square" rtlCol="0">
            <a:spAutoFit/>
          </a:bodyPr>
          <a:lstStyle/>
          <a:p>
            <a:r>
              <a:rPr lang="en-GB" b="1" u="sng" dirty="0">
                <a:hlinkClick r:id="rId3"/>
              </a:rPr>
              <a:t>https://www.youtube.com/watch?v=7OMKgVjDB54&amp;list=PLKcXJcNzZvmsUmlInJ4IjbJhFasz4PkNS&amp;index=2</a:t>
            </a:r>
            <a:endParaRPr lang="en-GB" dirty="0"/>
          </a:p>
          <a:p>
            <a:endParaRPr lang="en-GB" dirty="0"/>
          </a:p>
          <a:p>
            <a:r>
              <a:rPr lang="en-GB" dirty="0">
                <a:solidFill>
                  <a:srgbClr val="FF0000"/>
                </a:solidFill>
              </a:rPr>
              <a:t>Watch the short clip above on rock groynes and annotate the photograph of the wooden groyne on p31 with</a:t>
            </a:r>
            <a:r>
              <a:rPr lang="en-GB" dirty="0">
                <a:solidFill>
                  <a:srgbClr val="FF0000"/>
                </a:solidFill>
                <a:latin typeface="Calibri" panose="020F0502020204030204" pitchFamily="34" charset="0"/>
                <a:ea typeface="Calibri" panose="020F0502020204030204" pitchFamily="34" charset="0"/>
                <a:cs typeface="Arial" panose="020B0604020202020204" pitchFamily="34" charset="0"/>
              </a:rPr>
              <a:t> information on what they are made of, how they help reduce coastal erosion and any issues with their use.</a:t>
            </a:r>
            <a:endParaRPr lang="en-GB" dirty="0"/>
          </a:p>
        </p:txBody>
      </p:sp>
    </p:spTree>
    <p:extLst>
      <p:ext uri="{BB962C8B-B14F-4D97-AF65-F5344CB8AC3E}">
        <p14:creationId xmlns:p14="http://schemas.microsoft.com/office/powerpoint/2010/main" val="60352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B1B201-3E98-400B-A1CF-BCDEBF78AA00}"/>
              </a:ext>
            </a:extLst>
          </p:cNvPr>
          <p:cNvSpPr/>
          <p:nvPr/>
        </p:nvSpPr>
        <p:spPr>
          <a:xfrm>
            <a:off x="541866" y="427561"/>
            <a:ext cx="6096000" cy="1998176"/>
          </a:xfrm>
          <a:prstGeom prst="rect">
            <a:avLst/>
          </a:prstGeom>
        </p:spPr>
        <p:txBody>
          <a:bodyPr>
            <a:spAutoFit/>
          </a:bodyPr>
          <a:lstStyle/>
          <a:p>
            <a:pPr>
              <a:lnSpc>
                <a:spcPct val="107000"/>
              </a:lnSpc>
              <a:spcAft>
                <a:spcPts val="800"/>
              </a:spcAft>
            </a:pPr>
            <a:r>
              <a:rPr lang="en-GB" dirty="0">
                <a:solidFill>
                  <a:srgbClr val="FF0000"/>
                </a:solidFill>
                <a:latin typeface="Calibri" panose="020F0502020204030204" pitchFamily="34" charset="0"/>
                <a:ea typeface="Calibri" panose="020F0502020204030204" pitchFamily="34" charset="0"/>
                <a:cs typeface="Arial" panose="020B0604020202020204" pitchFamily="34" charset="0"/>
              </a:rPr>
              <a:t>Use these 2 links to the Barcelona Field Studies website to create a bi-polar chart showing your results for the gabions survey and a radar chart for the groynes survey (either could be used to present the data from bi-polar surveys)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https://geographyfieldwork.com/BipolarChartCreator.html</a:t>
            </a:r>
            <a:r>
              <a:rPr lang="en-GB" sz="1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https://geographyfieldwork.com/RadarChartCreator.html</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FEFE050-628E-4DAF-87C9-FE8F6BA9E350}"/>
              </a:ext>
            </a:extLst>
          </p:cNvPr>
          <p:cNvPicPr/>
          <p:nvPr/>
        </p:nvPicPr>
        <p:blipFill rotWithShape="1">
          <a:blip r:embed="rId3"/>
          <a:srcRect t="11427" r="48815" b="24926"/>
          <a:stretch/>
        </p:blipFill>
        <p:spPr bwMode="auto">
          <a:xfrm>
            <a:off x="117764" y="3094561"/>
            <a:ext cx="5408372" cy="3763439"/>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372DDAC-82F8-44B9-980A-0C52273DAB33}"/>
              </a:ext>
            </a:extLst>
          </p:cNvPr>
          <p:cNvPicPr>
            <a:picLocks noChangeAspect="1"/>
          </p:cNvPicPr>
          <p:nvPr/>
        </p:nvPicPr>
        <p:blipFill>
          <a:blip r:embed="rId4"/>
          <a:stretch>
            <a:fillRect/>
          </a:stretch>
        </p:blipFill>
        <p:spPr>
          <a:xfrm>
            <a:off x="6988053" y="544276"/>
            <a:ext cx="4145639" cy="3170195"/>
          </a:xfrm>
          <a:prstGeom prst="rect">
            <a:avLst/>
          </a:prstGeom>
        </p:spPr>
      </p:pic>
    </p:spTree>
    <p:extLst>
      <p:ext uri="{BB962C8B-B14F-4D97-AF65-F5344CB8AC3E}">
        <p14:creationId xmlns:p14="http://schemas.microsoft.com/office/powerpoint/2010/main" val="3603650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Using the Barcelona Field Study Centre Website for Data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Barcelona Field Study Centre Website for Data Presentation</dc:title>
  <dc:creator>Alison Martin</dc:creator>
  <cp:lastModifiedBy>Alison Martin</cp:lastModifiedBy>
  <cp:revision>6</cp:revision>
  <dcterms:created xsi:type="dcterms:W3CDTF">2021-04-12T11:06:34Z</dcterms:created>
  <dcterms:modified xsi:type="dcterms:W3CDTF">2021-04-12T11:57:33Z</dcterms:modified>
</cp:coreProperties>
</file>