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63" r:id="rId5"/>
    <p:sldId id="259" r:id="rId6"/>
    <p:sldId id="261" r:id="rId7"/>
    <p:sldId id="260" r:id="rId8"/>
    <p:sldId id="264" r:id="rId9"/>
    <p:sldId id="266"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D8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11" autoAdjust="0"/>
    <p:restoredTop sz="88446" autoAdjust="0"/>
  </p:normalViewPr>
  <p:slideViewPr>
    <p:cSldViewPr snapToGrid="0">
      <p:cViewPr varScale="1">
        <p:scale>
          <a:sx n="64" d="100"/>
          <a:sy n="64" d="100"/>
        </p:scale>
        <p:origin x="22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9C7F27-88F6-4784-A833-364D3414CC0B}" type="datetimeFigureOut">
              <a:rPr lang="en-GB" smtClean="0"/>
              <a:t>25/04/2022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3272EB-FBAA-4E62-83A4-696216660B06}" type="slidenum">
              <a:rPr lang="en-GB" smtClean="0"/>
              <a:t>‹#›</a:t>
            </a:fld>
            <a:endParaRPr lang="en-GB"/>
          </a:p>
        </p:txBody>
      </p:sp>
    </p:spTree>
    <p:extLst>
      <p:ext uri="{BB962C8B-B14F-4D97-AF65-F5344CB8AC3E}">
        <p14:creationId xmlns:p14="http://schemas.microsoft.com/office/powerpoint/2010/main" val="2641091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about the range of genres now available – platform games, puzzles, learning tools, first person shooters, quizzes etc. Talk about the variety of platforms – not just consoles but tablets and smartphones. </a:t>
            </a:r>
          </a:p>
          <a:p>
            <a:r>
              <a:rPr lang="en-GB" dirty="0"/>
              <a:t>High quality, complex, engaging games can be accessed everywhere meaning a growth in the gaming industry. </a:t>
            </a:r>
          </a:p>
        </p:txBody>
      </p:sp>
      <p:sp>
        <p:nvSpPr>
          <p:cNvPr id="4" name="Slide Number Placeholder 3"/>
          <p:cNvSpPr>
            <a:spLocks noGrp="1"/>
          </p:cNvSpPr>
          <p:nvPr>
            <p:ph type="sldNum" sz="quarter" idx="10"/>
          </p:nvPr>
        </p:nvSpPr>
        <p:spPr/>
        <p:txBody>
          <a:bodyPr/>
          <a:lstStyle/>
          <a:p>
            <a:fld id="{663272EB-FBAA-4E62-83A4-696216660B06}" type="slidenum">
              <a:rPr lang="en-GB" smtClean="0"/>
              <a:t>5</a:t>
            </a:fld>
            <a:endParaRPr lang="en-GB"/>
          </a:p>
        </p:txBody>
      </p:sp>
    </p:spTree>
    <p:extLst>
      <p:ext uri="{BB962C8B-B14F-4D97-AF65-F5344CB8AC3E}">
        <p14:creationId xmlns:p14="http://schemas.microsoft.com/office/powerpoint/2010/main" val="1435933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35DB0-0398-4312-B2E3-22F568D7DE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928B567-61D4-4BF7-B764-A655A7D649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E9F44F6-F0B8-4C25-9239-AE02857CF860}"/>
              </a:ext>
            </a:extLst>
          </p:cNvPr>
          <p:cNvSpPr>
            <a:spLocks noGrp="1"/>
          </p:cNvSpPr>
          <p:nvPr>
            <p:ph type="dt" sz="half" idx="10"/>
          </p:nvPr>
        </p:nvSpPr>
        <p:spPr/>
        <p:txBody>
          <a:bodyPr/>
          <a:lstStyle/>
          <a:p>
            <a:fld id="{2F2A1E12-6889-43D1-B32F-F04CEF65F8F9}" type="datetimeFigureOut">
              <a:rPr lang="en-GB" smtClean="0"/>
              <a:t>25/04/2022</a:t>
            </a:fld>
            <a:endParaRPr lang="en-GB"/>
          </a:p>
        </p:txBody>
      </p:sp>
      <p:sp>
        <p:nvSpPr>
          <p:cNvPr id="5" name="Footer Placeholder 4">
            <a:extLst>
              <a:ext uri="{FF2B5EF4-FFF2-40B4-BE49-F238E27FC236}">
                <a16:creationId xmlns:a16="http://schemas.microsoft.com/office/drawing/2014/main" id="{DAA9A83B-A0C9-452A-B1CF-1E4F5396C4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D5B455-8802-40CB-9CA4-C7E123BC01EA}"/>
              </a:ext>
            </a:extLst>
          </p:cNvPr>
          <p:cNvSpPr>
            <a:spLocks noGrp="1"/>
          </p:cNvSpPr>
          <p:nvPr>
            <p:ph type="sldNum" sz="quarter" idx="12"/>
          </p:nvPr>
        </p:nvSpPr>
        <p:spPr/>
        <p:txBody>
          <a:bodyPr/>
          <a:lstStyle/>
          <a:p>
            <a:fld id="{AA07DDFE-3B37-4F06-9734-E67E2C6C1D11}" type="slidenum">
              <a:rPr lang="en-GB" smtClean="0"/>
              <a:t>‹#›</a:t>
            </a:fld>
            <a:endParaRPr lang="en-GB"/>
          </a:p>
        </p:txBody>
      </p:sp>
    </p:spTree>
    <p:extLst>
      <p:ext uri="{BB962C8B-B14F-4D97-AF65-F5344CB8AC3E}">
        <p14:creationId xmlns:p14="http://schemas.microsoft.com/office/powerpoint/2010/main" val="1324119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E856B-B591-464E-8152-51848F557AD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8EBA86-BDD4-4032-9402-C1AD6D27208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6C2E1A-FC6D-4088-BED1-54A80074B393}"/>
              </a:ext>
            </a:extLst>
          </p:cNvPr>
          <p:cNvSpPr>
            <a:spLocks noGrp="1"/>
          </p:cNvSpPr>
          <p:nvPr>
            <p:ph type="dt" sz="half" idx="10"/>
          </p:nvPr>
        </p:nvSpPr>
        <p:spPr/>
        <p:txBody>
          <a:bodyPr/>
          <a:lstStyle/>
          <a:p>
            <a:fld id="{2F2A1E12-6889-43D1-B32F-F04CEF65F8F9}" type="datetimeFigureOut">
              <a:rPr lang="en-GB" smtClean="0"/>
              <a:t>25/04/2022</a:t>
            </a:fld>
            <a:endParaRPr lang="en-GB"/>
          </a:p>
        </p:txBody>
      </p:sp>
      <p:sp>
        <p:nvSpPr>
          <p:cNvPr id="5" name="Footer Placeholder 4">
            <a:extLst>
              <a:ext uri="{FF2B5EF4-FFF2-40B4-BE49-F238E27FC236}">
                <a16:creationId xmlns:a16="http://schemas.microsoft.com/office/drawing/2014/main" id="{DB8B8A23-DE59-4D77-AD9E-29D34EFC1D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99E317-9570-494D-819E-DC064044BB14}"/>
              </a:ext>
            </a:extLst>
          </p:cNvPr>
          <p:cNvSpPr>
            <a:spLocks noGrp="1"/>
          </p:cNvSpPr>
          <p:nvPr>
            <p:ph type="sldNum" sz="quarter" idx="12"/>
          </p:nvPr>
        </p:nvSpPr>
        <p:spPr/>
        <p:txBody>
          <a:bodyPr/>
          <a:lstStyle/>
          <a:p>
            <a:fld id="{AA07DDFE-3B37-4F06-9734-E67E2C6C1D11}" type="slidenum">
              <a:rPr lang="en-GB" smtClean="0"/>
              <a:t>‹#›</a:t>
            </a:fld>
            <a:endParaRPr lang="en-GB"/>
          </a:p>
        </p:txBody>
      </p:sp>
    </p:spTree>
    <p:extLst>
      <p:ext uri="{BB962C8B-B14F-4D97-AF65-F5344CB8AC3E}">
        <p14:creationId xmlns:p14="http://schemas.microsoft.com/office/powerpoint/2010/main" val="3552830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AB13A4-0ABC-4B3B-90C1-924DE6CEB71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08ADBD-21A0-4DCA-9B7D-BADEBD7181C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AA57D0-E4F1-4ED9-9658-C0D309676F1B}"/>
              </a:ext>
            </a:extLst>
          </p:cNvPr>
          <p:cNvSpPr>
            <a:spLocks noGrp="1"/>
          </p:cNvSpPr>
          <p:nvPr>
            <p:ph type="dt" sz="half" idx="10"/>
          </p:nvPr>
        </p:nvSpPr>
        <p:spPr/>
        <p:txBody>
          <a:bodyPr/>
          <a:lstStyle/>
          <a:p>
            <a:fld id="{2F2A1E12-6889-43D1-B32F-F04CEF65F8F9}" type="datetimeFigureOut">
              <a:rPr lang="en-GB" smtClean="0"/>
              <a:t>25/04/2022</a:t>
            </a:fld>
            <a:endParaRPr lang="en-GB"/>
          </a:p>
        </p:txBody>
      </p:sp>
      <p:sp>
        <p:nvSpPr>
          <p:cNvPr id="5" name="Footer Placeholder 4">
            <a:extLst>
              <a:ext uri="{FF2B5EF4-FFF2-40B4-BE49-F238E27FC236}">
                <a16:creationId xmlns:a16="http://schemas.microsoft.com/office/drawing/2014/main" id="{29B71A33-3AD0-477E-8AC6-8272C600BF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B2ECAE-D732-42A4-ADD7-B660C926746C}"/>
              </a:ext>
            </a:extLst>
          </p:cNvPr>
          <p:cNvSpPr>
            <a:spLocks noGrp="1"/>
          </p:cNvSpPr>
          <p:nvPr>
            <p:ph type="sldNum" sz="quarter" idx="12"/>
          </p:nvPr>
        </p:nvSpPr>
        <p:spPr/>
        <p:txBody>
          <a:bodyPr/>
          <a:lstStyle/>
          <a:p>
            <a:fld id="{AA07DDFE-3B37-4F06-9734-E67E2C6C1D11}" type="slidenum">
              <a:rPr lang="en-GB" smtClean="0"/>
              <a:t>‹#›</a:t>
            </a:fld>
            <a:endParaRPr lang="en-GB"/>
          </a:p>
        </p:txBody>
      </p:sp>
    </p:spTree>
    <p:extLst>
      <p:ext uri="{BB962C8B-B14F-4D97-AF65-F5344CB8AC3E}">
        <p14:creationId xmlns:p14="http://schemas.microsoft.com/office/powerpoint/2010/main" val="2728761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EEA25-5B74-46CE-A98C-1C33F38FD67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41DEDFC-0A27-465E-8919-F3A5C1C22E8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1E2622-6E96-47B8-A7D4-9C1906456158}"/>
              </a:ext>
            </a:extLst>
          </p:cNvPr>
          <p:cNvSpPr>
            <a:spLocks noGrp="1"/>
          </p:cNvSpPr>
          <p:nvPr>
            <p:ph type="dt" sz="half" idx="10"/>
          </p:nvPr>
        </p:nvSpPr>
        <p:spPr/>
        <p:txBody>
          <a:bodyPr/>
          <a:lstStyle/>
          <a:p>
            <a:fld id="{2F2A1E12-6889-43D1-B32F-F04CEF65F8F9}" type="datetimeFigureOut">
              <a:rPr lang="en-GB" smtClean="0"/>
              <a:t>25/04/2022</a:t>
            </a:fld>
            <a:endParaRPr lang="en-GB"/>
          </a:p>
        </p:txBody>
      </p:sp>
      <p:sp>
        <p:nvSpPr>
          <p:cNvPr id="5" name="Footer Placeholder 4">
            <a:extLst>
              <a:ext uri="{FF2B5EF4-FFF2-40B4-BE49-F238E27FC236}">
                <a16:creationId xmlns:a16="http://schemas.microsoft.com/office/drawing/2014/main" id="{6FBE1E38-500C-45E0-B5FA-518B9541D2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98DFDB-7AAE-473C-80F9-19A4DC01CB10}"/>
              </a:ext>
            </a:extLst>
          </p:cNvPr>
          <p:cNvSpPr>
            <a:spLocks noGrp="1"/>
          </p:cNvSpPr>
          <p:nvPr>
            <p:ph type="sldNum" sz="quarter" idx="12"/>
          </p:nvPr>
        </p:nvSpPr>
        <p:spPr/>
        <p:txBody>
          <a:bodyPr/>
          <a:lstStyle/>
          <a:p>
            <a:fld id="{AA07DDFE-3B37-4F06-9734-E67E2C6C1D11}" type="slidenum">
              <a:rPr lang="en-GB" smtClean="0"/>
              <a:t>‹#›</a:t>
            </a:fld>
            <a:endParaRPr lang="en-GB"/>
          </a:p>
        </p:txBody>
      </p:sp>
    </p:spTree>
    <p:extLst>
      <p:ext uri="{BB962C8B-B14F-4D97-AF65-F5344CB8AC3E}">
        <p14:creationId xmlns:p14="http://schemas.microsoft.com/office/powerpoint/2010/main" val="934195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C2064-DEE7-4185-BE77-C6A189BE84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8F8A18E-8746-4824-A5D5-A8F7F5F4D3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1422C5F-D02A-452C-8981-5AE1F6896E57}"/>
              </a:ext>
            </a:extLst>
          </p:cNvPr>
          <p:cNvSpPr>
            <a:spLocks noGrp="1"/>
          </p:cNvSpPr>
          <p:nvPr>
            <p:ph type="dt" sz="half" idx="10"/>
          </p:nvPr>
        </p:nvSpPr>
        <p:spPr/>
        <p:txBody>
          <a:bodyPr/>
          <a:lstStyle/>
          <a:p>
            <a:fld id="{2F2A1E12-6889-43D1-B32F-F04CEF65F8F9}" type="datetimeFigureOut">
              <a:rPr lang="en-GB" smtClean="0"/>
              <a:t>25/04/2022</a:t>
            </a:fld>
            <a:endParaRPr lang="en-GB"/>
          </a:p>
        </p:txBody>
      </p:sp>
      <p:sp>
        <p:nvSpPr>
          <p:cNvPr id="5" name="Footer Placeholder 4">
            <a:extLst>
              <a:ext uri="{FF2B5EF4-FFF2-40B4-BE49-F238E27FC236}">
                <a16:creationId xmlns:a16="http://schemas.microsoft.com/office/drawing/2014/main" id="{28561811-4BC3-464A-B572-1470F7C0C7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8FC4FC-0BFB-4AFE-BBAC-0FC97DD81A8C}"/>
              </a:ext>
            </a:extLst>
          </p:cNvPr>
          <p:cNvSpPr>
            <a:spLocks noGrp="1"/>
          </p:cNvSpPr>
          <p:nvPr>
            <p:ph type="sldNum" sz="quarter" idx="12"/>
          </p:nvPr>
        </p:nvSpPr>
        <p:spPr/>
        <p:txBody>
          <a:bodyPr/>
          <a:lstStyle/>
          <a:p>
            <a:fld id="{AA07DDFE-3B37-4F06-9734-E67E2C6C1D11}" type="slidenum">
              <a:rPr lang="en-GB" smtClean="0"/>
              <a:t>‹#›</a:t>
            </a:fld>
            <a:endParaRPr lang="en-GB"/>
          </a:p>
        </p:txBody>
      </p:sp>
    </p:spTree>
    <p:extLst>
      <p:ext uri="{BB962C8B-B14F-4D97-AF65-F5344CB8AC3E}">
        <p14:creationId xmlns:p14="http://schemas.microsoft.com/office/powerpoint/2010/main" val="3411781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DC9B3-84E6-47EA-9389-20BE4D102BE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7878C11-6D34-4F5F-856C-58CE82BF22F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AD0BF62-A6DD-4092-BDA2-2808729195C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1926FC6-759E-4E70-BD96-68F0711E184E}"/>
              </a:ext>
            </a:extLst>
          </p:cNvPr>
          <p:cNvSpPr>
            <a:spLocks noGrp="1"/>
          </p:cNvSpPr>
          <p:nvPr>
            <p:ph type="dt" sz="half" idx="10"/>
          </p:nvPr>
        </p:nvSpPr>
        <p:spPr/>
        <p:txBody>
          <a:bodyPr/>
          <a:lstStyle/>
          <a:p>
            <a:fld id="{2F2A1E12-6889-43D1-B32F-F04CEF65F8F9}" type="datetimeFigureOut">
              <a:rPr lang="en-GB" smtClean="0"/>
              <a:t>25/04/2022</a:t>
            </a:fld>
            <a:endParaRPr lang="en-GB"/>
          </a:p>
        </p:txBody>
      </p:sp>
      <p:sp>
        <p:nvSpPr>
          <p:cNvPr id="6" name="Footer Placeholder 5">
            <a:extLst>
              <a:ext uri="{FF2B5EF4-FFF2-40B4-BE49-F238E27FC236}">
                <a16:creationId xmlns:a16="http://schemas.microsoft.com/office/drawing/2014/main" id="{74F8EBF1-A677-4FAD-8561-48909763A43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73BF8B-A250-4B03-A9F7-B84B87F8B457}"/>
              </a:ext>
            </a:extLst>
          </p:cNvPr>
          <p:cNvSpPr>
            <a:spLocks noGrp="1"/>
          </p:cNvSpPr>
          <p:nvPr>
            <p:ph type="sldNum" sz="quarter" idx="12"/>
          </p:nvPr>
        </p:nvSpPr>
        <p:spPr/>
        <p:txBody>
          <a:bodyPr/>
          <a:lstStyle/>
          <a:p>
            <a:fld id="{AA07DDFE-3B37-4F06-9734-E67E2C6C1D11}" type="slidenum">
              <a:rPr lang="en-GB" smtClean="0"/>
              <a:t>‹#›</a:t>
            </a:fld>
            <a:endParaRPr lang="en-GB"/>
          </a:p>
        </p:txBody>
      </p:sp>
    </p:spTree>
    <p:extLst>
      <p:ext uri="{BB962C8B-B14F-4D97-AF65-F5344CB8AC3E}">
        <p14:creationId xmlns:p14="http://schemas.microsoft.com/office/powerpoint/2010/main" val="2205819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BFF8C-C9E9-4F4E-A9E2-5A6154C242E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A29D108-9C89-4BD4-8045-C17D1FCCA8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778BCA9-1DEC-4415-8677-204AD72D625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D41E335-41FD-43AC-A1DD-E7C53B973D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CAA73F8-0EF8-49BA-96CE-B4EE9677B7A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4A0F086-9934-46D4-90B5-1B8D2C7DFF82}"/>
              </a:ext>
            </a:extLst>
          </p:cNvPr>
          <p:cNvSpPr>
            <a:spLocks noGrp="1"/>
          </p:cNvSpPr>
          <p:nvPr>
            <p:ph type="dt" sz="half" idx="10"/>
          </p:nvPr>
        </p:nvSpPr>
        <p:spPr/>
        <p:txBody>
          <a:bodyPr/>
          <a:lstStyle/>
          <a:p>
            <a:fld id="{2F2A1E12-6889-43D1-B32F-F04CEF65F8F9}" type="datetimeFigureOut">
              <a:rPr lang="en-GB" smtClean="0"/>
              <a:t>25/04/2022</a:t>
            </a:fld>
            <a:endParaRPr lang="en-GB"/>
          </a:p>
        </p:txBody>
      </p:sp>
      <p:sp>
        <p:nvSpPr>
          <p:cNvPr id="8" name="Footer Placeholder 7">
            <a:extLst>
              <a:ext uri="{FF2B5EF4-FFF2-40B4-BE49-F238E27FC236}">
                <a16:creationId xmlns:a16="http://schemas.microsoft.com/office/drawing/2014/main" id="{37002349-43B6-4B92-9921-7352BEEB9C3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A1910A5-69AC-455E-A050-6934987AAD46}"/>
              </a:ext>
            </a:extLst>
          </p:cNvPr>
          <p:cNvSpPr>
            <a:spLocks noGrp="1"/>
          </p:cNvSpPr>
          <p:nvPr>
            <p:ph type="sldNum" sz="quarter" idx="12"/>
          </p:nvPr>
        </p:nvSpPr>
        <p:spPr/>
        <p:txBody>
          <a:bodyPr/>
          <a:lstStyle/>
          <a:p>
            <a:fld id="{AA07DDFE-3B37-4F06-9734-E67E2C6C1D11}" type="slidenum">
              <a:rPr lang="en-GB" smtClean="0"/>
              <a:t>‹#›</a:t>
            </a:fld>
            <a:endParaRPr lang="en-GB"/>
          </a:p>
        </p:txBody>
      </p:sp>
    </p:spTree>
    <p:extLst>
      <p:ext uri="{BB962C8B-B14F-4D97-AF65-F5344CB8AC3E}">
        <p14:creationId xmlns:p14="http://schemas.microsoft.com/office/powerpoint/2010/main" val="2148531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79EB4-13EF-4C1C-8A76-8E972FBDE7C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6973312-1EA1-4C58-9FE6-14AEE5C873B8}"/>
              </a:ext>
            </a:extLst>
          </p:cNvPr>
          <p:cNvSpPr>
            <a:spLocks noGrp="1"/>
          </p:cNvSpPr>
          <p:nvPr>
            <p:ph type="dt" sz="half" idx="10"/>
          </p:nvPr>
        </p:nvSpPr>
        <p:spPr/>
        <p:txBody>
          <a:bodyPr/>
          <a:lstStyle/>
          <a:p>
            <a:fld id="{2F2A1E12-6889-43D1-B32F-F04CEF65F8F9}" type="datetimeFigureOut">
              <a:rPr lang="en-GB" smtClean="0"/>
              <a:t>25/04/2022</a:t>
            </a:fld>
            <a:endParaRPr lang="en-GB"/>
          </a:p>
        </p:txBody>
      </p:sp>
      <p:sp>
        <p:nvSpPr>
          <p:cNvPr id="4" name="Footer Placeholder 3">
            <a:extLst>
              <a:ext uri="{FF2B5EF4-FFF2-40B4-BE49-F238E27FC236}">
                <a16:creationId xmlns:a16="http://schemas.microsoft.com/office/drawing/2014/main" id="{BE9C86A8-C3CA-415C-882F-D303BAF52D2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E11D03D-24E1-48D6-9E72-487F5A51D8B1}"/>
              </a:ext>
            </a:extLst>
          </p:cNvPr>
          <p:cNvSpPr>
            <a:spLocks noGrp="1"/>
          </p:cNvSpPr>
          <p:nvPr>
            <p:ph type="sldNum" sz="quarter" idx="12"/>
          </p:nvPr>
        </p:nvSpPr>
        <p:spPr/>
        <p:txBody>
          <a:bodyPr/>
          <a:lstStyle/>
          <a:p>
            <a:fld id="{AA07DDFE-3B37-4F06-9734-E67E2C6C1D11}" type="slidenum">
              <a:rPr lang="en-GB" smtClean="0"/>
              <a:t>‹#›</a:t>
            </a:fld>
            <a:endParaRPr lang="en-GB"/>
          </a:p>
        </p:txBody>
      </p:sp>
    </p:spTree>
    <p:extLst>
      <p:ext uri="{BB962C8B-B14F-4D97-AF65-F5344CB8AC3E}">
        <p14:creationId xmlns:p14="http://schemas.microsoft.com/office/powerpoint/2010/main" val="1449375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1AA294-E0C7-4BCE-BBC6-E8872BAD6BFD}"/>
              </a:ext>
            </a:extLst>
          </p:cNvPr>
          <p:cNvSpPr>
            <a:spLocks noGrp="1"/>
          </p:cNvSpPr>
          <p:nvPr>
            <p:ph type="dt" sz="half" idx="10"/>
          </p:nvPr>
        </p:nvSpPr>
        <p:spPr/>
        <p:txBody>
          <a:bodyPr/>
          <a:lstStyle/>
          <a:p>
            <a:fld id="{2F2A1E12-6889-43D1-B32F-F04CEF65F8F9}" type="datetimeFigureOut">
              <a:rPr lang="en-GB" smtClean="0"/>
              <a:t>25/04/2022</a:t>
            </a:fld>
            <a:endParaRPr lang="en-GB"/>
          </a:p>
        </p:txBody>
      </p:sp>
      <p:sp>
        <p:nvSpPr>
          <p:cNvPr id="3" name="Footer Placeholder 2">
            <a:extLst>
              <a:ext uri="{FF2B5EF4-FFF2-40B4-BE49-F238E27FC236}">
                <a16:creationId xmlns:a16="http://schemas.microsoft.com/office/drawing/2014/main" id="{473EE92F-D543-45DC-8DD6-AE5E1B98A8D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DC80EB8-5DBB-40F6-88AC-AB9438006C41}"/>
              </a:ext>
            </a:extLst>
          </p:cNvPr>
          <p:cNvSpPr>
            <a:spLocks noGrp="1"/>
          </p:cNvSpPr>
          <p:nvPr>
            <p:ph type="sldNum" sz="quarter" idx="12"/>
          </p:nvPr>
        </p:nvSpPr>
        <p:spPr/>
        <p:txBody>
          <a:bodyPr/>
          <a:lstStyle/>
          <a:p>
            <a:fld id="{AA07DDFE-3B37-4F06-9734-E67E2C6C1D11}" type="slidenum">
              <a:rPr lang="en-GB" smtClean="0"/>
              <a:t>‹#›</a:t>
            </a:fld>
            <a:endParaRPr lang="en-GB"/>
          </a:p>
        </p:txBody>
      </p:sp>
    </p:spTree>
    <p:extLst>
      <p:ext uri="{BB962C8B-B14F-4D97-AF65-F5344CB8AC3E}">
        <p14:creationId xmlns:p14="http://schemas.microsoft.com/office/powerpoint/2010/main" val="2158525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76E9F-365C-4E58-92CA-778A912BE5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83DE66A-15C5-43BC-B0C0-FB6A345F9E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1E3EDE1-73F6-4FD3-A8BF-CB11E32A93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F1A362B-63A0-459F-886E-9FB32B458BC3}"/>
              </a:ext>
            </a:extLst>
          </p:cNvPr>
          <p:cNvSpPr>
            <a:spLocks noGrp="1"/>
          </p:cNvSpPr>
          <p:nvPr>
            <p:ph type="dt" sz="half" idx="10"/>
          </p:nvPr>
        </p:nvSpPr>
        <p:spPr/>
        <p:txBody>
          <a:bodyPr/>
          <a:lstStyle/>
          <a:p>
            <a:fld id="{2F2A1E12-6889-43D1-B32F-F04CEF65F8F9}" type="datetimeFigureOut">
              <a:rPr lang="en-GB" smtClean="0"/>
              <a:t>25/04/2022</a:t>
            </a:fld>
            <a:endParaRPr lang="en-GB"/>
          </a:p>
        </p:txBody>
      </p:sp>
      <p:sp>
        <p:nvSpPr>
          <p:cNvPr id="6" name="Footer Placeholder 5">
            <a:extLst>
              <a:ext uri="{FF2B5EF4-FFF2-40B4-BE49-F238E27FC236}">
                <a16:creationId xmlns:a16="http://schemas.microsoft.com/office/drawing/2014/main" id="{DC6ABFE2-19E5-4B03-ADF9-45F0258E9F4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20FFF66-A677-4648-8CC9-E93BF4A1279E}"/>
              </a:ext>
            </a:extLst>
          </p:cNvPr>
          <p:cNvSpPr>
            <a:spLocks noGrp="1"/>
          </p:cNvSpPr>
          <p:nvPr>
            <p:ph type="sldNum" sz="quarter" idx="12"/>
          </p:nvPr>
        </p:nvSpPr>
        <p:spPr/>
        <p:txBody>
          <a:bodyPr/>
          <a:lstStyle/>
          <a:p>
            <a:fld id="{AA07DDFE-3B37-4F06-9734-E67E2C6C1D11}" type="slidenum">
              <a:rPr lang="en-GB" smtClean="0"/>
              <a:t>‹#›</a:t>
            </a:fld>
            <a:endParaRPr lang="en-GB"/>
          </a:p>
        </p:txBody>
      </p:sp>
    </p:spTree>
    <p:extLst>
      <p:ext uri="{BB962C8B-B14F-4D97-AF65-F5344CB8AC3E}">
        <p14:creationId xmlns:p14="http://schemas.microsoft.com/office/powerpoint/2010/main" val="3876179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E9F1C-7153-4033-8D83-20EE4BF3C6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5DA6916-7C2D-4E93-B7C6-996C0747E5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9737F5E-738B-475D-BBF8-6CC3D3ABD9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831162E-8150-4C23-8DC7-E9A06D666EAA}"/>
              </a:ext>
            </a:extLst>
          </p:cNvPr>
          <p:cNvSpPr>
            <a:spLocks noGrp="1"/>
          </p:cNvSpPr>
          <p:nvPr>
            <p:ph type="dt" sz="half" idx="10"/>
          </p:nvPr>
        </p:nvSpPr>
        <p:spPr/>
        <p:txBody>
          <a:bodyPr/>
          <a:lstStyle/>
          <a:p>
            <a:fld id="{2F2A1E12-6889-43D1-B32F-F04CEF65F8F9}" type="datetimeFigureOut">
              <a:rPr lang="en-GB" smtClean="0"/>
              <a:t>25/04/2022</a:t>
            </a:fld>
            <a:endParaRPr lang="en-GB"/>
          </a:p>
        </p:txBody>
      </p:sp>
      <p:sp>
        <p:nvSpPr>
          <p:cNvPr id="6" name="Footer Placeholder 5">
            <a:extLst>
              <a:ext uri="{FF2B5EF4-FFF2-40B4-BE49-F238E27FC236}">
                <a16:creationId xmlns:a16="http://schemas.microsoft.com/office/drawing/2014/main" id="{AF00B421-6A67-4152-8C93-EFCAE7B4EED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D32BB53-DA42-46F3-838C-0B09EBDECF11}"/>
              </a:ext>
            </a:extLst>
          </p:cNvPr>
          <p:cNvSpPr>
            <a:spLocks noGrp="1"/>
          </p:cNvSpPr>
          <p:nvPr>
            <p:ph type="sldNum" sz="quarter" idx="12"/>
          </p:nvPr>
        </p:nvSpPr>
        <p:spPr/>
        <p:txBody>
          <a:bodyPr/>
          <a:lstStyle/>
          <a:p>
            <a:fld id="{AA07DDFE-3B37-4F06-9734-E67E2C6C1D11}" type="slidenum">
              <a:rPr lang="en-GB" smtClean="0"/>
              <a:t>‹#›</a:t>
            </a:fld>
            <a:endParaRPr lang="en-GB"/>
          </a:p>
        </p:txBody>
      </p:sp>
    </p:spTree>
    <p:extLst>
      <p:ext uri="{BB962C8B-B14F-4D97-AF65-F5344CB8AC3E}">
        <p14:creationId xmlns:p14="http://schemas.microsoft.com/office/powerpoint/2010/main" val="794503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8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BAC851-BF56-4E30-9530-3E8FE14563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9481C18-DE19-4D1A-BBAF-36E6D724B8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9D5654-5640-4AD6-97CA-CA58D52D2D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2A1E12-6889-43D1-B32F-F04CEF65F8F9}" type="datetimeFigureOut">
              <a:rPr lang="en-GB" smtClean="0"/>
              <a:t>25/04/2022</a:t>
            </a:fld>
            <a:endParaRPr lang="en-GB"/>
          </a:p>
        </p:txBody>
      </p:sp>
      <p:sp>
        <p:nvSpPr>
          <p:cNvPr id="5" name="Footer Placeholder 4">
            <a:extLst>
              <a:ext uri="{FF2B5EF4-FFF2-40B4-BE49-F238E27FC236}">
                <a16:creationId xmlns:a16="http://schemas.microsoft.com/office/drawing/2014/main" id="{E5DAEAF8-D773-4532-B1AD-A6B2601284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200B2CB-006D-4FB1-B797-F1B9637B8C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07DDFE-3B37-4F06-9734-E67E2C6C1D11}" type="slidenum">
              <a:rPr lang="en-GB" smtClean="0"/>
              <a:t>‹#›</a:t>
            </a:fld>
            <a:endParaRPr lang="en-GB"/>
          </a:p>
        </p:txBody>
      </p:sp>
    </p:spTree>
    <p:extLst>
      <p:ext uri="{BB962C8B-B14F-4D97-AF65-F5344CB8AC3E}">
        <p14:creationId xmlns:p14="http://schemas.microsoft.com/office/powerpoint/2010/main" val="841193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9870D-B9ED-4A6F-9AAB-699525F202FF}"/>
              </a:ext>
            </a:extLst>
          </p:cNvPr>
          <p:cNvSpPr>
            <a:spLocks noGrp="1"/>
          </p:cNvSpPr>
          <p:nvPr>
            <p:ph type="ctrTitle"/>
          </p:nvPr>
        </p:nvSpPr>
        <p:spPr/>
        <p:txBody>
          <a:bodyPr>
            <a:normAutofit/>
          </a:bodyPr>
          <a:lstStyle/>
          <a:p>
            <a:r>
              <a:rPr lang="en-GB" sz="12000" b="1" dirty="0" err="1"/>
              <a:t>Fortnite</a:t>
            </a:r>
            <a:r>
              <a:rPr lang="en-GB" sz="12000" b="1" dirty="0"/>
              <a:t> </a:t>
            </a:r>
            <a:r>
              <a:rPr lang="en-GB" sz="4400" b="1" dirty="0"/>
              <a:t>(Epic Games)</a:t>
            </a:r>
          </a:p>
        </p:txBody>
      </p:sp>
      <p:sp>
        <p:nvSpPr>
          <p:cNvPr id="3" name="Subtitle 2">
            <a:extLst>
              <a:ext uri="{FF2B5EF4-FFF2-40B4-BE49-F238E27FC236}">
                <a16:creationId xmlns:a16="http://schemas.microsoft.com/office/drawing/2014/main" id="{37E6CBD7-A541-4FC1-8E37-B524BCF7104B}"/>
              </a:ext>
            </a:extLst>
          </p:cNvPr>
          <p:cNvSpPr>
            <a:spLocks noGrp="1"/>
          </p:cNvSpPr>
          <p:nvPr>
            <p:ph type="subTitle" idx="1"/>
          </p:nvPr>
        </p:nvSpPr>
        <p:spPr/>
        <p:txBody>
          <a:bodyPr>
            <a:normAutofit fontScale="85000" lnSpcReduction="20000"/>
          </a:bodyPr>
          <a:lstStyle/>
          <a:p>
            <a:r>
              <a:rPr lang="en-GB" sz="5000" dirty="0"/>
              <a:t>LO: To understand how Epic Games targets audiences. </a:t>
            </a:r>
          </a:p>
          <a:p>
            <a:r>
              <a:rPr lang="en-GB" sz="5000" dirty="0"/>
              <a:t>To understand audience appeal. </a:t>
            </a:r>
          </a:p>
        </p:txBody>
      </p:sp>
    </p:spTree>
    <p:extLst>
      <p:ext uri="{BB962C8B-B14F-4D97-AF65-F5344CB8AC3E}">
        <p14:creationId xmlns:p14="http://schemas.microsoft.com/office/powerpoint/2010/main" val="1921581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7C3FA41-11C0-4C86-8430-3A0C6C370B20}"/>
              </a:ext>
            </a:extLst>
          </p:cNvPr>
          <p:cNvGraphicFramePr>
            <a:graphicFrameLocks noGrp="1"/>
          </p:cNvGraphicFramePr>
          <p:nvPr>
            <p:extLst>
              <p:ext uri="{D42A27DB-BD31-4B8C-83A1-F6EECF244321}">
                <p14:modId xmlns:p14="http://schemas.microsoft.com/office/powerpoint/2010/main" val="2076478613"/>
              </p:ext>
            </p:extLst>
          </p:nvPr>
        </p:nvGraphicFramePr>
        <p:xfrm>
          <a:off x="124982" y="128907"/>
          <a:ext cx="8189677" cy="6588760"/>
        </p:xfrm>
        <a:graphic>
          <a:graphicData uri="http://schemas.openxmlformats.org/drawingml/2006/table">
            <a:tbl>
              <a:tblPr firstRow="1" bandRow="1">
                <a:tableStyleId>{5C22544A-7EE6-4342-B048-85BDC9FD1C3A}</a:tableStyleId>
              </a:tblPr>
              <a:tblGrid>
                <a:gridCol w="796354">
                  <a:extLst>
                    <a:ext uri="{9D8B030D-6E8A-4147-A177-3AD203B41FA5}">
                      <a16:colId xmlns:a16="http://schemas.microsoft.com/office/drawing/2014/main" val="463951915"/>
                    </a:ext>
                  </a:extLst>
                </a:gridCol>
                <a:gridCol w="7393323">
                  <a:extLst>
                    <a:ext uri="{9D8B030D-6E8A-4147-A177-3AD203B41FA5}">
                      <a16:colId xmlns:a16="http://schemas.microsoft.com/office/drawing/2014/main" val="3062575305"/>
                    </a:ext>
                  </a:extLst>
                </a:gridCol>
              </a:tblGrid>
              <a:tr h="370840">
                <a:tc>
                  <a:txBody>
                    <a:bodyPr/>
                    <a:lstStyle/>
                    <a:p>
                      <a:r>
                        <a:rPr lang="en-GB" dirty="0"/>
                        <a:t>Band</a:t>
                      </a:r>
                    </a:p>
                  </a:txBody>
                  <a:tcPr/>
                </a:tc>
                <a:tc>
                  <a:txBody>
                    <a:bodyPr/>
                    <a:lstStyle/>
                    <a:p>
                      <a:r>
                        <a:rPr lang="en-GB" dirty="0"/>
                        <a:t>AO1 1a and 1B</a:t>
                      </a:r>
                    </a:p>
                    <a:p>
                      <a:r>
                        <a:rPr lang="en-GB" dirty="0"/>
                        <a:t>Demonstrate knowledge and understanding of the theoretical framework of media </a:t>
                      </a:r>
                    </a:p>
                  </a:txBody>
                  <a:tcPr/>
                </a:tc>
                <a:extLst>
                  <a:ext uri="{0D108BD9-81ED-4DB2-BD59-A6C34878D82A}">
                    <a16:rowId xmlns:a16="http://schemas.microsoft.com/office/drawing/2014/main" val="328751671"/>
                  </a:ext>
                </a:extLst>
              </a:tr>
              <a:tr h="370840">
                <a:tc>
                  <a:txBody>
                    <a:bodyPr/>
                    <a:lstStyle/>
                    <a:p>
                      <a:r>
                        <a:rPr lang="en-GB" dirty="0"/>
                        <a:t>4</a:t>
                      </a:r>
                    </a:p>
                  </a:txBody>
                  <a:tcPr/>
                </a:tc>
                <a:tc>
                  <a:txBody>
                    <a:bodyPr/>
                    <a:lstStyle/>
                    <a:p>
                      <a:pPr marL="285750" indent="-285750">
                        <a:buFont typeface="Arial" panose="020B0604020202020204" pitchFamily="34" charset="0"/>
                        <a:buChar char="•"/>
                      </a:pPr>
                      <a:r>
                        <a:rPr lang="en-GB" dirty="0"/>
                        <a:t>Excellent, detailed and accurate knowledge and understanding of audiences and the computer game industry. </a:t>
                      </a:r>
                    </a:p>
                    <a:p>
                      <a:pPr marL="285750" indent="-285750">
                        <a:buFont typeface="Arial" panose="020B0604020202020204" pitchFamily="34" charset="0"/>
                        <a:buChar char="•"/>
                      </a:pPr>
                      <a:r>
                        <a:rPr lang="en-GB" dirty="0"/>
                        <a:t>Excellent, thorough reference to the set product to support points made. </a:t>
                      </a:r>
                    </a:p>
                    <a:p>
                      <a:pPr marL="285750" indent="-285750">
                        <a:buFont typeface="Arial" panose="020B0604020202020204" pitchFamily="34" charset="0"/>
                        <a:buChar char="•"/>
                      </a:pPr>
                      <a:r>
                        <a:rPr lang="en-GB" dirty="0"/>
                        <a:t>Highly appropriate use of the theory and subject specific terminology. </a:t>
                      </a:r>
                    </a:p>
                  </a:txBody>
                  <a:tcPr/>
                </a:tc>
                <a:extLst>
                  <a:ext uri="{0D108BD9-81ED-4DB2-BD59-A6C34878D82A}">
                    <a16:rowId xmlns:a16="http://schemas.microsoft.com/office/drawing/2014/main" val="668343024"/>
                  </a:ext>
                </a:extLst>
              </a:tr>
              <a:tr h="370840">
                <a:tc>
                  <a:txBody>
                    <a:bodyPr/>
                    <a:lstStyle/>
                    <a:p>
                      <a:r>
                        <a:rPr lang="en-GB" dirty="0"/>
                        <a:t>3</a:t>
                      </a:r>
                    </a:p>
                  </a:txBody>
                  <a:tcPr/>
                </a:tc>
                <a:tc>
                  <a:txBody>
                    <a:bodyPr/>
                    <a:lstStyle/>
                    <a:p>
                      <a:pPr marL="285750" indent="-285750">
                        <a:buFont typeface="Arial" panose="020B0604020202020204" pitchFamily="34" charset="0"/>
                        <a:buChar char="•"/>
                      </a:pPr>
                      <a:r>
                        <a:rPr lang="en-GB" dirty="0"/>
                        <a:t>Good, accurate knowledge and understanding of audiences and the computer game industry, although understanding is likely to be less developed  </a:t>
                      </a:r>
                    </a:p>
                    <a:p>
                      <a:pPr marL="285750" indent="-285750">
                        <a:buFont typeface="Arial" panose="020B0604020202020204" pitchFamily="34" charset="0"/>
                        <a:buChar char="•"/>
                      </a:pPr>
                      <a:r>
                        <a:rPr lang="en-GB" dirty="0"/>
                        <a:t>Good, secure reference to the set product to support points made. </a:t>
                      </a:r>
                    </a:p>
                    <a:p>
                      <a:pPr marL="285750" indent="-285750">
                        <a:buFont typeface="Arial" panose="020B0604020202020204" pitchFamily="34" charset="0"/>
                        <a:buChar char="•"/>
                      </a:pPr>
                      <a:r>
                        <a:rPr lang="en-GB" dirty="0"/>
                        <a:t>Appropriate use of the theory and subject specific terminology. </a:t>
                      </a:r>
                    </a:p>
                  </a:txBody>
                  <a:tcPr/>
                </a:tc>
                <a:extLst>
                  <a:ext uri="{0D108BD9-81ED-4DB2-BD59-A6C34878D82A}">
                    <a16:rowId xmlns:a16="http://schemas.microsoft.com/office/drawing/2014/main" val="223811723"/>
                  </a:ext>
                </a:extLst>
              </a:tr>
              <a:tr h="370840">
                <a:tc>
                  <a:txBody>
                    <a:bodyPr/>
                    <a:lstStyle/>
                    <a:p>
                      <a:r>
                        <a:rPr lang="en-GB" dirty="0"/>
                        <a:t>2</a:t>
                      </a:r>
                    </a:p>
                  </a:txBody>
                  <a:tcPr/>
                </a:tc>
                <a:tc>
                  <a:txBody>
                    <a:bodyPr/>
                    <a:lstStyle/>
                    <a:p>
                      <a:pPr marL="285750" indent="-285750">
                        <a:buFont typeface="Arial" panose="020B0604020202020204" pitchFamily="34" charset="0"/>
                        <a:buChar char="•"/>
                      </a:pPr>
                      <a:r>
                        <a:rPr lang="en-GB" dirty="0"/>
                        <a:t>Satisfactory, generally accurate knowledge and understanding of audiences and the computer game industry. </a:t>
                      </a:r>
                    </a:p>
                    <a:p>
                      <a:pPr marL="285750" indent="-285750">
                        <a:buFont typeface="Arial" panose="020B0604020202020204" pitchFamily="34" charset="0"/>
                        <a:buChar char="•"/>
                      </a:pPr>
                      <a:r>
                        <a:rPr lang="en-GB" dirty="0"/>
                        <a:t>Satisfactory, generally appropriate reference to the set product to support points made. </a:t>
                      </a:r>
                    </a:p>
                    <a:p>
                      <a:pPr marL="285750" indent="-285750">
                        <a:buFont typeface="Arial" panose="020B0604020202020204" pitchFamily="34" charset="0"/>
                        <a:buChar char="•"/>
                      </a:pPr>
                      <a:r>
                        <a:rPr lang="en-GB" dirty="0"/>
                        <a:t>Generally appropriate use of the theory and subject specific terminology. </a:t>
                      </a:r>
                    </a:p>
                  </a:txBody>
                  <a:tcPr/>
                </a:tc>
                <a:extLst>
                  <a:ext uri="{0D108BD9-81ED-4DB2-BD59-A6C34878D82A}">
                    <a16:rowId xmlns:a16="http://schemas.microsoft.com/office/drawing/2014/main" val="545133499"/>
                  </a:ext>
                </a:extLst>
              </a:tr>
              <a:tr h="370840">
                <a:tc>
                  <a:txBody>
                    <a:bodyPr/>
                    <a:lstStyle/>
                    <a:p>
                      <a:r>
                        <a:rPr lang="en-GB" dirty="0"/>
                        <a:t>1</a:t>
                      </a:r>
                    </a:p>
                  </a:txBody>
                  <a:tcPr/>
                </a:tc>
                <a:tc>
                  <a:txBody>
                    <a:bodyPr/>
                    <a:lstStyle/>
                    <a:p>
                      <a:pPr marL="285750" indent="-285750">
                        <a:buFont typeface="Arial" panose="020B0604020202020204" pitchFamily="34" charset="0"/>
                        <a:buChar char="•"/>
                      </a:pPr>
                      <a:r>
                        <a:rPr lang="en-GB" dirty="0"/>
                        <a:t>Basic knowledge of audiences and the gaming industry</a:t>
                      </a:r>
                    </a:p>
                    <a:p>
                      <a:pPr marL="285750" indent="-285750">
                        <a:buFont typeface="Arial" panose="020B0604020202020204" pitchFamily="34" charset="0"/>
                        <a:buChar char="•"/>
                      </a:pPr>
                      <a:r>
                        <a:rPr lang="en-GB" dirty="0"/>
                        <a:t>Basic, if any, reference to the set product to support points made</a:t>
                      </a:r>
                    </a:p>
                    <a:p>
                      <a:pPr marL="285750" indent="-285750">
                        <a:buFont typeface="Arial" panose="020B0604020202020204" pitchFamily="34" charset="0"/>
                        <a:buChar char="•"/>
                      </a:pPr>
                      <a:r>
                        <a:rPr lang="en-GB" dirty="0"/>
                        <a:t>Basic, if any, use of subject specific terminology and little, to no, reference to the theory </a:t>
                      </a:r>
                    </a:p>
                  </a:txBody>
                  <a:tcPr/>
                </a:tc>
                <a:extLst>
                  <a:ext uri="{0D108BD9-81ED-4DB2-BD59-A6C34878D82A}">
                    <a16:rowId xmlns:a16="http://schemas.microsoft.com/office/drawing/2014/main" val="4226318288"/>
                  </a:ext>
                </a:extLst>
              </a:tr>
              <a:tr h="370840">
                <a:tc>
                  <a:txBody>
                    <a:bodyPr/>
                    <a:lstStyle/>
                    <a:p>
                      <a:r>
                        <a:rPr lang="en-GB" dirty="0"/>
                        <a:t>0</a:t>
                      </a:r>
                    </a:p>
                  </a:txBody>
                  <a:tcPr/>
                </a:tc>
                <a:tc>
                  <a:txBody>
                    <a:bodyPr/>
                    <a:lstStyle/>
                    <a:p>
                      <a:pPr marL="285750" indent="-285750">
                        <a:buFont typeface="Arial" panose="020B0604020202020204" pitchFamily="34" charset="0"/>
                        <a:buChar char="•"/>
                      </a:pPr>
                      <a:r>
                        <a:rPr lang="en-GB" dirty="0"/>
                        <a:t>No response attempted or no response worthy of credit </a:t>
                      </a:r>
                    </a:p>
                  </a:txBody>
                  <a:tcPr/>
                </a:tc>
                <a:extLst>
                  <a:ext uri="{0D108BD9-81ED-4DB2-BD59-A6C34878D82A}">
                    <a16:rowId xmlns:a16="http://schemas.microsoft.com/office/drawing/2014/main" val="2242204367"/>
                  </a:ext>
                </a:extLst>
              </a:tr>
            </a:tbl>
          </a:graphicData>
        </a:graphic>
      </p:graphicFrame>
      <p:sp>
        <p:nvSpPr>
          <p:cNvPr id="5" name="TextBox 4">
            <a:extLst>
              <a:ext uri="{FF2B5EF4-FFF2-40B4-BE49-F238E27FC236}">
                <a16:creationId xmlns:a16="http://schemas.microsoft.com/office/drawing/2014/main" id="{75B9DA05-703E-476E-A937-5798D3C154E9}"/>
              </a:ext>
            </a:extLst>
          </p:cNvPr>
          <p:cNvSpPr txBox="1"/>
          <p:nvPr/>
        </p:nvSpPr>
        <p:spPr>
          <a:xfrm>
            <a:off x="8484781" y="224602"/>
            <a:ext cx="3519377" cy="6494085"/>
          </a:xfrm>
          <a:prstGeom prst="rect">
            <a:avLst/>
          </a:prstGeom>
          <a:noFill/>
        </p:spPr>
        <p:txBody>
          <a:bodyPr wrap="square" rtlCol="0">
            <a:spAutoFit/>
          </a:bodyPr>
          <a:lstStyle/>
          <a:p>
            <a:r>
              <a:rPr lang="de-DE" sz="1600" dirty="0"/>
              <a:t>Explain why audiences play Fortnite. Refer to the Uses and Gratification Theory in your response. 				[12]</a:t>
            </a:r>
            <a:endParaRPr lang="en-US" sz="1600" dirty="0"/>
          </a:p>
          <a:p>
            <a:r>
              <a:rPr lang="en-GB" sz="1600" b="1" u="sng" dirty="0"/>
              <a:t>Indicative Content</a:t>
            </a:r>
          </a:p>
          <a:p>
            <a:pPr marL="285750" indent="-285750">
              <a:buFont typeface="Arial" panose="020B0604020202020204" pitchFamily="34" charset="0"/>
              <a:buChar char="•"/>
            </a:pPr>
            <a:r>
              <a:rPr lang="en-GB" sz="1600" dirty="0"/>
              <a:t>Personal Identification – May relate to the celebrities and gamers who play online. Use these role models to help construct their own identities. </a:t>
            </a:r>
          </a:p>
          <a:p>
            <a:pPr marL="285750" indent="-285750">
              <a:buFont typeface="Arial" panose="020B0604020202020204" pitchFamily="34" charset="0"/>
              <a:buChar char="•"/>
            </a:pPr>
            <a:r>
              <a:rPr lang="en-GB" sz="1600" dirty="0"/>
              <a:t>Are able to use emotes and skins to express their likes and dislikes and elements of their personality/identity. </a:t>
            </a:r>
          </a:p>
          <a:p>
            <a:pPr marL="285750" indent="-285750">
              <a:buFont typeface="Arial" panose="020B0604020202020204" pitchFamily="34" charset="0"/>
              <a:buChar char="•"/>
            </a:pPr>
            <a:r>
              <a:rPr lang="en-GB" sz="1600" dirty="0"/>
              <a:t>Social Interaction – Can play collaboratively until the final, can talk and communicate, online forums, chat rooms etc. </a:t>
            </a:r>
          </a:p>
          <a:p>
            <a:pPr marL="285750" indent="-285750">
              <a:buFont typeface="Arial" panose="020B0604020202020204" pitchFamily="34" charset="0"/>
              <a:buChar char="•"/>
            </a:pPr>
            <a:r>
              <a:rPr lang="en-GB" sz="1600" dirty="0"/>
              <a:t>Escapism – Play as an assigned character in a fictional world, role play in an unfamiliar environment to their every day life</a:t>
            </a:r>
          </a:p>
          <a:p>
            <a:pPr marL="285750" indent="-285750">
              <a:buFont typeface="Arial" panose="020B0604020202020204" pitchFamily="34" charset="0"/>
              <a:buChar char="•"/>
            </a:pPr>
            <a:r>
              <a:rPr lang="en-GB" sz="1600" dirty="0"/>
              <a:t>Surveillance - ??</a:t>
            </a:r>
          </a:p>
          <a:p>
            <a:endParaRPr lang="en-GB" sz="1600" b="1" u="sng" dirty="0"/>
          </a:p>
          <a:p>
            <a:r>
              <a:rPr lang="en-GB" sz="1600" dirty="0">
                <a:highlight>
                  <a:srgbClr val="FFFF00"/>
                </a:highlight>
              </a:rPr>
              <a:t>This list is not exhaustive and all relevant comments with rewarded positively. </a:t>
            </a:r>
          </a:p>
        </p:txBody>
      </p:sp>
    </p:spTree>
    <p:extLst>
      <p:ext uri="{BB962C8B-B14F-4D97-AF65-F5344CB8AC3E}">
        <p14:creationId xmlns:p14="http://schemas.microsoft.com/office/powerpoint/2010/main" val="4687295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25DB0-C54C-4673-9720-AB279DF89373}"/>
              </a:ext>
            </a:extLst>
          </p:cNvPr>
          <p:cNvSpPr>
            <a:spLocks noGrp="1"/>
          </p:cNvSpPr>
          <p:nvPr>
            <p:ph type="title"/>
          </p:nvPr>
        </p:nvSpPr>
        <p:spPr>
          <a:xfrm>
            <a:off x="838200" y="173739"/>
            <a:ext cx="10515600" cy="1325563"/>
          </a:xfrm>
        </p:spPr>
        <p:txBody>
          <a:bodyPr>
            <a:noAutofit/>
          </a:bodyPr>
          <a:lstStyle/>
          <a:p>
            <a:r>
              <a:rPr lang="en-GB" sz="9000" b="1" dirty="0"/>
              <a:t>Gaming</a:t>
            </a:r>
          </a:p>
        </p:txBody>
      </p:sp>
      <p:sp>
        <p:nvSpPr>
          <p:cNvPr id="3" name="Content Placeholder 2">
            <a:extLst>
              <a:ext uri="{FF2B5EF4-FFF2-40B4-BE49-F238E27FC236}">
                <a16:creationId xmlns:a16="http://schemas.microsoft.com/office/drawing/2014/main" id="{D83B4004-9DA3-48BE-8E9E-A599A96BD90D}"/>
              </a:ext>
            </a:extLst>
          </p:cNvPr>
          <p:cNvSpPr>
            <a:spLocks noGrp="1"/>
          </p:cNvSpPr>
          <p:nvPr>
            <p:ph idx="1"/>
          </p:nvPr>
        </p:nvSpPr>
        <p:spPr>
          <a:xfrm>
            <a:off x="838200" y="1627573"/>
            <a:ext cx="7061791" cy="4347609"/>
          </a:xfrm>
        </p:spPr>
        <p:txBody>
          <a:bodyPr/>
          <a:lstStyle/>
          <a:p>
            <a:r>
              <a:rPr lang="en-GB" dirty="0"/>
              <a:t>Why do people choose to play computer games?</a:t>
            </a:r>
          </a:p>
          <a:p>
            <a:r>
              <a:rPr lang="en-GB" dirty="0"/>
              <a:t>Consider what they get from it e.g. the gratifications, rewards, experiences etc. </a:t>
            </a:r>
          </a:p>
          <a:p>
            <a:r>
              <a:rPr lang="en-GB" dirty="0"/>
              <a:t>If you’re unsure, use the images below to help you with your ideas. </a:t>
            </a:r>
          </a:p>
        </p:txBody>
      </p:sp>
      <p:pic>
        <p:nvPicPr>
          <p:cNvPr id="4" name="Picture 3">
            <a:extLst>
              <a:ext uri="{FF2B5EF4-FFF2-40B4-BE49-F238E27FC236}">
                <a16:creationId xmlns:a16="http://schemas.microsoft.com/office/drawing/2014/main" id="{4EF1C40D-83FF-4A3D-B530-3AD3FF1B9896}"/>
              </a:ext>
            </a:extLst>
          </p:cNvPr>
          <p:cNvPicPr>
            <a:picLocks noChangeAspect="1"/>
          </p:cNvPicPr>
          <p:nvPr/>
        </p:nvPicPr>
        <p:blipFill>
          <a:blip r:embed="rId2"/>
          <a:stretch>
            <a:fillRect/>
          </a:stretch>
        </p:blipFill>
        <p:spPr>
          <a:xfrm>
            <a:off x="-20948" y="4573832"/>
            <a:ext cx="4157575" cy="2328242"/>
          </a:xfrm>
          <a:prstGeom prst="rect">
            <a:avLst/>
          </a:prstGeom>
        </p:spPr>
      </p:pic>
      <p:pic>
        <p:nvPicPr>
          <p:cNvPr id="5" name="Picture 4">
            <a:extLst>
              <a:ext uri="{FF2B5EF4-FFF2-40B4-BE49-F238E27FC236}">
                <a16:creationId xmlns:a16="http://schemas.microsoft.com/office/drawing/2014/main" id="{B706E3BD-1597-4C9C-8867-BE34F7970BC4}"/>
              </a:ext>
            </a:extLst>
          </p:cNvPr>
          <p:cNvPicPr>
            <a:picLocks noChangeAspect="1"/>
          </p:cNvPicPr>
          <p:nvPr/>
        </p:nvPicPr>
        <p:blipFill>
          <a:blip r:embed="rId3"/>
          <a:stretch>
            <a:fillRect/>
          </a:stretch>
        </p:blipFill>
        <p:spPr>
          <a:xfrm>
            <a:off x="8163231" y="2616763"/>
            <a:ext cx="4028769" cy="2098587"/>
          </a:xfrm>
          <a:prstGeom prst="rect">
            <a:avLst/>
          </a:prstGeom>
        </p:spPr>
      </p:pic>
      <p:pic>
        <p:nvPicPr>
          <p:cNvPr id="6" name="Picture 5">
            <a:extLst>
              <a:ext uri="{FF2B5EF4-FFF2-40B4-BE49-F238E27FC236}">
                <a16:creationId xmlns:a16="http://schemas.microsoft.com/office/drawing/2014/main" id="{59683B7C-6DA4-4EFB-BF4B-865205BE92E9}"/>
              </a:ext>
            </a:extLst>
          </p:cNvPr>
          <p:cNvPicPr>
            <a:picLocks noChangeAspect="1"/>
          </p:cNvPicPr>
          <p:nvPr/>
        </p:nvPicPr>
        <p:blipFill>
          <a:blip r:embed="rId4"/>
          <a:stretch>
            <a:fillRect/>
          </a:stretch>
        </p:blipFill>
        <p:spPr>
          <a:xfrm>
            <a:off x="8149581" y="4628892"/>
            <a:ext cx="4056542" cy="2271664"/>
          </a:xfrm>
          <a:prstGeom prst="rect">
            <a:avLst/>
          </a:prstGeom>
        </p:spPr>
      </p:pic>
      <p:pic>
        <p:nvPicPr>
          <p:cNvPr id="7" name="Picture 6">
            <a:extLst>
              <a:ext uri="{FF2B5EF4-FFF2-40B4-BE49-F238E27FC236}">
                <a16:creationId xmlns:a16="http://schemas.microsoft.com/office/drawing/2014/main" id="{07972FD7-3F62-47DB-920F-A082886EC1A4}"/>
              </a:ext>
            </a:extLst>
          </p:cNvPr>
          <p:cNvPicPr>
            <a:picLocks noChangeAspect="1"/>
          </p:cNvPicPr>
          <p:nvPr/>
        </p:nvPicPr>
        <p:blipFill>
          <a:blip r:embed="rId5"/>
          <a:stretch>
            <a:fillRect/>
          </a:stretch>
        </p:blipFill>
        <p:spPr>
          <a:xfrm>
            <a:off x="4150750" y="4602121"/>
            <a:ext cx="4005656" cy="2271664"/>
          </a:xfrm>
          <a:prstGeom prst="rect">
            <a:avLst/>
          </a:prstGeom>
        </p:spPr>
      </p:pic>
      <p:pic>
        <p:nvPicPr>
          <p:cNvPr id="8" name="Picture 7">
            <a:extLst>
              <a:ext uri="{FF2B5EF4-FFF2-40B4-BE49-F238E27FC236}">
                <a16:creationId xmlns:a16="http://schemas.microsoft.com/office/drawing/2014/main" id="{4E7C1624-74A4-439E-BC62-7618F6F5816A}"/>
              </a:ext>
            </a:extLst>
          </p:cNvPr>
          <p:cNvPicPr>
            <a:picLocks noChangeAspect="1"/>
          </p:cNvPicPr>
          <p:nvPr/>
        </p:nvPicPr>
        <p:blipFill>
          <a:blip r:embed="rId6"/>
          <a:stretch>
            <a:fillRect/>
          </a:stretch>
        </p:blipFill>
        <p:spPr>
          <a:xfrm>
            <a:off x="8149580" y="45468"/>
            <a:ext cx="4042420" cy="2749440"/>
          </a:xfrm>
          <a:prstGeom prst="rect">
            <a:avLst/>
          </a:prstGeom>
        </p:spPr>
      </p:pic>
    </p:spTree>
    <p:extLst>
      <p:ext uri="{BB962C8B-B14F-4D97-AF65-F5344CB8AC3E}">
        <p14:creationId xmlns:p14="http://schemas.microsoft.com/office/powerpoint/2010/main" val="2641690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F0F3A-7F76-4D55-8B8C-C32AEE387BEA}"/>
              </a:ext>
            </a:extLst>
          </p:cNvPr>
          <p:cNvSpPr>
            <a:spLocks noGrp="1"/>
          </p:cNvSpPr>
          <p:nvPr>
            <p:ph type="title"/>
          </p:nvPr>
        </p:nvSpPr>
        <p:spPr/>
        <p:txBody>
          <a:bodyPr>
            <a:noAutofit/>
          </a:bodyPr>
          <a:lstStyle/>
          <a:p>
            <a:r>
              <a:rPr lang="en-GB" sz="9000" b="1" dirty="0"/>
              <a:t>Gaming Context</a:t>
            </a:r>
          </a:p>
        </p:txBody>
      </p:sp>
      <p:sp>
        <p:nvSpPr>
          <p:cNvPr id="3" name="Content Placeholder 2">
            <a:extLst>
              <a:ext uri="{FF2B5EF4-FFF2-40B4-BE49-F238E27FC236}">
                <a16:creationId xmlns:a16="http://schemas.microsoft.com/office/drawing/2014/main" id="{53E0DC55-54C9-4C7D-875F-CE2480AD6EE0}"/>
              </a:ext>
            </a:extLst>
          </p:cNvPr>
          <p:cNvSpPr>
            <a:spLocks noGrp="1"/>
          </p:cNvSpPr>
          <p:nvPr>
            <p:ph idx="1"/>
          </p:nvPr>
        </p:nvSpPr>
        <p:spPr/>
        <p:txBody>
          <a:bodyPr/>
          <a:lstStyle/>
          <a:p>
            <a:r>
              <a:rPr lang="en-GB" dirty="0"/>
              <a:t>The global videogame industry has been growing since the early days of Atari home entertainment in the 1980s. </a:t>
            </a:r>
          </a:p>
          <a:p>
            <a:r>
              <a:rPr lang="en-GB" dirty="0"/>
              <a:t>In recent years, the diversity of game genres and platforms which they can be played has meant an explosion in the gaming industry. </a:t>
            </a:r>
          </a:p>
          <a:p>
            <a:r>
              <a:rPr lang="en-GB" b="1" dirty="0">
                <a:solidFill>
                  <a:srgbClr val="FF0000"/>
                </a:solidFill>
              </a:rPr>
              <a:t>Make a list of as many gaming platforms as you can e.g. PC, Sony </a:t>
            </a:r>
            <a:r>
              <a:rPr lang="en-GB" b="1" dirty="0" err="1">
                <a:solidFill>
                  <a:srgbClr val="FF0000"/>
                </a:solidFill>
              </a:rPr>
              <a:t>Playstation</a:t>
            </a:r>
            <a:r>
              <a:rPr lang="en-GB" b="1" dirty="0"/>
              <a:t>. </a:t>
            </a:r>
            <a:endParaRPr lang="en-GB" b="1" dirty="0">
              <a:solidFill>
                <a:srgbClr val="0070C0"/>
              </a:solidFill>
            </a:endParaRPr>
          </a:p>
          <a:p>
            <a:r>
              <a:rPr lang="en-GB" b="1" dirty="0">
                <a:solidFill>
                  <a:srgbClr val="0070C0"/>
                </a:solidFill>
              </a:rPr>
              <a:t>Now, highlight the any platform you can play </a:t>
            </a:r>
            <a:r>
              <a:rPr lang="en-GB" b="1" dirty="0" err="1">
                <a:solidFill>
                  <a:srgbClr val="0070C0"/>
                </a:solidFill>
              </a:rPr>
              <a:t>Fornite</a:t>
            </a:r>
            <a:r>
              <a:rPr lang="en-GB" b="1" dirty="0">
                <a:solidFill>
                  <a:srgbClr val="0070C0"/>
                </a:solidFill>
              </a:rPr>
              <a:t> on. </a:t>
            </a:r>
          </a:p>
          <a:p>
            <a:r>
              <a:rPr lang="en-GB" dirty="0"/>
              <a:t>Why is it appealing to audience to be able to choose the platform on which they want to play </a:t>
            </a:r>
            <a:r>
              <a:rPr lang="en-GB" dirty="0" err="1"/>
              <a:t>Fortnite</a:t>
            </a:r>
            <a:r>
              <a:rPr lang="en-GB" dirty="0"/>
              <a:t>? </a:t>
            </a:r>
          </a:p>
        </p:txBody>
      </p:sp>
      <p:sp>
        <p:nvSpPr>
          <p:cNvPr id="4" name="AutoShape 2" descr="Next Up, Video Gaming - Cloud Streaming Replacing Hardware, M&amp;A ...">
            <a:extLst>
              <a:ext uri="{FF2B5EF4-FFF2-40B4-BE49-F238E27FC236}">
                <a16:creationId xmlns:a16="http://schemas.microsoft.com/office/drawing/2014/main" id="{1DF98B71-9076-4D9D-ABFE-48DF741F962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b="1"/>
          </a:p>
        </p:txBody>
      </p:sp>
    </p:spTree>
    <p:extLst>
      <p:ext uri="{BB962C8B-B14F-4D97-AF65-F5344CB8AC3E}">
        <p14:creationId xmlns:p14="http://schemas.microsoft.com/office/powerpoint/2010/main" val="3475189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9536F-8DC7-46EA-9544-42A330FD4569}"/>
              </a:ext>
            </a:extLst>
          </p:cNvPr>
          <p:cNvSpPr>
            <a:spLocks noGrp="1"/>
          </p:cNvSpPr>
          <p:nvPr>
            <p:ph type="title"/>
          </p:nvPr>
        </p:nvSpPr>
        <p:spPr/>
        <p:txBody>
          <a:bodyPr>
            <a:noAutofit/>
          </a:bodyPr>
          <a:lstStyle/>
          <a:p>
            <a:r>
              <a:rPr lang="en-GB" sz="9000" dirty="0"/>
              <a:t>Audience Appeal</a:t>
            </a:r>
          </a:p>
        </p:txBody>
      </p:sp>
      <p:sp>
        <p:nvSpPr>
          <p:cNvPr id="3" name="Content Placeholder 2">
            <a:extLst>
              <a:ext uri="{FF2B5EF4-FFF2-40B4-BE49-F238E27FC236}">
                <a16:creationId xmlns:a16="http://schemas.microsoft.com/office/drawing/2014/main" id="{11C2D9AD-048C-4ABD-9354-421C9F58DE00}"/>
              </a:ext>
            </a:extLst>
          </p:cNvPr>
          <p:cNvSpPr>
            <a:spLocks noGrp="1"/>
          </p:cNvSpPr>
          <p:nvPr>
            <p:ph idx="1"/>
          </p:nvPr>
        </p:nvSpPr>
        <p:spPr/>
        <p:txBody>
          <a:bodyPr>
            <a:normAutofit fontScale="92500" lnSpcReduction="20000"/>
          </a:bodyPr>
          <a:lstStyle/>
          <a:p>
            <a:r>
              <a:rPr lang="en-GB" dirty="0"/>
              <a:t>Gaming has increasingly become a social activity. </a:t>
            </a:r>
          </a:p>
          <a:p>
            <a:r>
              <a:rPr lang="en-GB" b="1" dirty="0">
                <a:solidFill>
                  <a:srgbClr val="0070C0"/>
                </a:solidFill>
              </a:rPr>
              <a:t>How can you socialise with others when gaming? Make a list in your book. </a:t>
            </a:r>
          </a:p>
          <a:p>
            <a:r>
              <a:rPr lang="en-GB" b="1" dirty="0">
                <a:solidFill>
                  <a:srgbClr val="0070C0"/>
                </a:solidFill>
              </a:rPr>
              <a:t>Tick or circle any which apply to </a:t>
            </a:r>
            <a:r>
              <a:rPr lang="en-GB" b="1" dirty="0" err="1">
                <a:solidFill>
                  <a:srgbClr val="0070C0"/>
                </a:solidFill>
              </a:rPr>
              <a:t>Fortnite</a:t>
            </a:r>
            <a:r>
              <a:rPr lang="en-GB" b="1" dirty="0">
                <a:solidFill>
                  <a:srgbClr val="0070C0"/>
                </a:solidFill>
              </a:rPr>
              <a:t>. </a:t>
            </a:r>
          </a:p>
          <a:p>
            <a:r>
              <a:rPr lang="en-GB" dirty="0"/>
              <a:t>What technological changes have occurred for this to be made possible? </a:t>
            </a:r>
          </a:p>
          <a:p>
            <a:r>
              <a:rPr lang="en-GB" dirty="0"/>
              <a:t>In 1997, Ultima Online became the first on-line multiplayer game, and since then socialising in the game world has become an everyday activity for millions of people, usually geographically far apart. </a:t>
            </a:r>
          </a:p>
          <a:p>
            <a:r>
              <a:rPr lang="en-GB" dirty="0"/>
              <a:t>People develop friendships, alliances and even romantic relationships as their game characters. </a:t>
            </a:r>
          </a:p>
          <a:p>
            <a:r>
              <a:rPr lang="en-GB" b="1" dirty="0">
                <a:solidFill>
                  <a:srgbClr val="0070C0"/>
                </a:solidFill>
              </a:rPr>
              <a:t>What might be the concerns with this? Who in particular might have this concerns? </a:t>
            </a:r>
          </a:p>
        </p:txBody>
      </p:sp>
    </p:spTree>
    <p:extLst>
      <p:ext uri="{BB962C8B-B14F-4D97-AF65-F5344CB8AC3E}">
        <p14:creationId xmlns:p14="http://schemas.microsoft.com/office/powerpoint/2010/main" val="4041908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98758-DA52-4EBC-8350-45758D5AF60B}"/>
              </a:ext>
            </a:extLst>
          </p:cNvPr>
          <p:cNvSpPr>
            <a:spLocks noGrp="1"/>
          </p:cNvSpPr>
          <p:nvPr>
            <p:ph type="title"/>
          </p:nvPr>
        </p:nvSpPr>
        <p:spPr>
          <a:xfrm>
            <a:off x="870430" y="156119"/>
            <a:ext cx="10515600" cy="1325563"/>
          </a:xfrm>
        </p:spPr>
        <p:txBody>
          <a:bodyPr>
            <a:noAutofit/>
          </a:bodyPr>
          <a:lstStyle/>
          <a:p>
            <a:r>
              <a:rPr lang="en-GB" sz="9000" b="1" dirty="0"/>
              <a:t>Gaming Context</a:t>
            </a:r>
          </a:p>
        </p:txBody>
      </p:sp>
      <p:sp>
        <p:nvSpPr>
          <p:cNvPr id="3" name="Content Placeholder 2">
            <a:extLst>
              <a:ext uri="{FF2B5EF4-FFF2-40B4-BE49-F238E27FC236}">
                <a16:creationId xmlns:a16="http://schemas.microsoft.com/office/drawing/2014/main" id="{176518CC-5EAB-4DD9-9678-42BE078700CD}"/>
              </a:ext>
            </a:extLst>
          </p:cNvPr>
          <p:cNvSpPr>
            <a:spLocks noGrp="1"/>
          </p:cNvSpPr>
          <p:nvPr>
            <p:ph idx="1"/>
          </p:nvPr>
        </p:nvSpPr>
        <p:spPr>
          <a:xfrm>
            <a:off x="838200" y="1432220"/>
            <a:ext cx="10515600" cy="4351338"/>
          </a:xfrm>
        </p:spPr>
        <p:txBody>
          <a:bodyPr/>
          <a:lstStyle/>
          <a:p>
            <a:r>
              <a:rPr lang="en-GB" sz="3000" dirty="0"/>
              <a:t>What types of games can you now play? Consider all types and platforms. Again, use the images if you are stuck for ideas. </a:t>
            </a:r>
          </a:p>
          <a:p>
            <a:r>
              <a:rPr lang="en-GB" sz="3000" dirty="0"/>
              <a:t>Now consider what this has meant for audiences. Think about reach, appeal, quality of gaming etc. </a:t>
            </a:r>
            <a:r>
              <a:rPr lang="en-GB" dirty="0"/>
              <a:t> </a:t>
            </a:r>
          </a:p>
        </p:txBody>
      </p:sp>
      <p:pic>
        <p:nvPicPr>
          <p:cNvPr id="4" name="Picture 3">
            <a:extLst>
              <a:ext uri="{FF2B5EF4-FFF2-40B4-BE49-F238E27FC236}">
                <a16:creationId xmlns:a16="http://schemas.microsoft.com/office/drawing/2014/main" id="{45706833-07F4-47D2-85E6-9C4B4F6D2124}"/>
              </a:ext>
            </a:extLst>
          </p:cNvPr>
          <p:cNvPicPr>
            <a:picLocks noChangeAspect="1"/>
          </p:cNvPicPr>
          <p:nvPr/>
        </p:nvPicPr>
        <p:blipFill>
          <a:blip r:embed="rId3"/>
          <a:stretch>
            <a:fillRect/>
          </a:stretch>
        </p:blipFill>
        <p:spPr>
          <a:xfrm>
            <a:off x="9952928" y="3437525"/>
            <a:ext cx="2118238" cy="3183144"/>
          </a:xfrm>
          <a:prstGeom prst="rect">
            <a:avLst/>
          </a:prstGeom>
        </p:spPr>
      </p:pic>
      <p:pic>
        <p:nvPicPr>
          <p:cNvPr id="5" name="Picture 4">
            <a:extLst>
              <a:ext uri="{FF2B5EF4-FFF2-40B4-BE49-F238E27FC236}">
                <a16:creationId xmlns:a16="http://schemas.microsoft.com/office/drawing/2014/main" id="{CF113FF0-4CD0-4340-B182-FA50DAA68F27}"/>
              </a:ext>
            </a:extLst>
          </p:cNvPr>
          <p:cNvPicPr>
            <a:picLocks noChangeAspect="1"/>
          </p:cNvPicPr>
          <p:nvPr/>
        </p:nvPicPr>
        <p:blipFill>
          <a:blip r:embed="rId4"/>
          <a:stretch>
            <a:fillRect/>
          </a:stretch>
        </p:blipFill>
        <p:spPr>
          <a:xfrm>
            <a:off x="7275212" y="3425497"/>
            <a:ext cx="2760485" cy="3183143"/>
          </a:xfrm>
          <a:prstGeom prst="rect">
            <a:avLst/>
          </a:prstGeom>
        </p:spPr>
      </p:pic>
      <p:pic>
        <p:nvPicPr>
          <p:cNvPr id="6" name="Picture 5">
            <a:extLst>
              <a:ext uri="{FF2B5EF4-FFF2-40B4-BE49-F238E27FC236}">
                <a16:creationId xmlns:a16="http://schemas.microsoft.com/office/drawing/2014/main" id="{0812CB59-1B65-4D33-A80C-37D5F3F5CC0B}"/>
              </a:ext>
            </a:extLst>
          </p:cNvPr>
          <p:cNvPicPr>
            <a:picLocks noChangeAspect="1"/>
          </p:cNvPicPr>
          <p:nvPr/>
        </p:nvPicPr>
        <p:blipFill>
          <a:blip r:embed="rId5"/>
          <a:stretch>
            <a:fillRect/>
          </a:stretch>
        </p:blipFill>
        <p:spPr>
          <a:xfrm>
            <a:off x="4325183" y="3429000"/>
            <a:ext cx="3097670" cy="1628775"/>
          </a:xfrm>
          <a:prstGeom prst="rect">
            <a:avLst/>
          </a:prstGeom>
        </p:spPr>
      </p:pic>
      <p:pic>
        <p:nvPicPr>
          <p:cNvPr id="7" name="Picture 6">
            <a:extLst>
              <a:ext uri="{FF2B5EF4-FFF2-40B4-BE49-F238E27FC236}">
                <a16:creationId xmlns:a16="http://schemas.microsoft.com/office/drawing/2014/main" id="{64ACB8B2-CD3D-4B81-8074-0079887F3105}"/>
              </a:ext>
            </a:extLst>
          </p:cNvPr>
          <p:cNvPicPr>
            <a:picLocks noChangeAspect="1"/>
          </p:cNvPicPr>
          <p:nvPr/>
        </p:nvPicPr>
        <p:blipFill>
          <a:blip r:embed="rId6"/>
          <a:stretch>
            <a:fillRect/>
          </a:stretch>
        </p:blipFill>
        <p:spPr>
          <a:xfrm>
            <a:off x="4786460" y="5017068"/>
            <a:ext cx="3057525" cy="1495425"/>
          </a:xfrm>
          <a:prstGeom prst="rect">
            <a:avLst/>
          </a:prstGeom>
        </p:spPr>
      </p:pic>
      <p:pic>
        <p:nvPicPr>
          <p:cNvPr id="8" name="Picture 7">
            <a:extLst>
              <a:ext uri="{FF2B5EF4-FFF2-40B4-BE49-F238E27FC236}">
                <a16:creationId xmlns:a16="http://schemas.microsoft.com/office/drawing/2014/main" id="{C0C62232-5DD6-4F61-B1C3-95BD9B505AD4}"/>
              </a:ext>
            </a:extLst>
          </p:cNvPr>
          <p:cNvPicPr>
            <a:picLocks noChangeAspect="1"/>
          </p:cNvPicPr>
          <p:nvPr/>
        </p:nvPicPr>
        <p:blipFill>
          <a:blip r:embed="rId7"/>
          <a:stretch>
            <a:fillRect/>
          </a:stretch>
        </p:blipFill>
        <p:spPr>
          <a:xfrm rot="20566516">
            <a:off x="2624357" y="3540594"/>
            <a:ext cx="2026387" cy="3292879"/>
          </a:xfrm>
          <a:prstGeom prst="rect">
            <a:avLst/>
          </a:prstGeom>
        </p:spPr>
      </p:pic>
      <p:pic>
        <p:nvPicPr>
          <p:cNvPr id="9" name="Picture 8">
            <a:extLst>
              <a:ext uri="{FF2B5EF4-FFF2-40B4-BE49-F238E27FC236}">
                <a16:creationId xmlns:a16="http://schemas.microsoft.com/office/drawing/2014/main" id="{BFD7B199-5D18-4D79-806B-11459F7947F9}"/>
              </a:ext>
            </a:extLst>
          </p:cNvPr>
          <p:cNvPicPr>
            <a:picLocks noChangeAspect="1"/>
          </p:cNvPicPr>
          <p:nvPr/>
        </p:nvPicPr>
        <p:blipFill>
          <a:blip r:embed="rId8"/>
          <a:stretch>
            <a:fillRect/>
          </a:stretch>
        </p:blipFill>
        <p:spPr>
          <a:xfrm>
            <a:off x="52333" y="3374725"/>
            <a:ext cx="3133725" cy="1457325"/>
          </a:xfrm>
          <a:prstGeom prst="rect">
            <a:avLst/>
          </a:prstGeom>
        </p:spPr>
      </p:pic>
      <p:pic>
        <p:nvPicPr>
          <p:cNvPr id="10" name="Picture 9">
            <a:extLst>
              <a:ext uri="{FF2B5EF4-FFF2-40B4-BE49-F238E27FC236}">
                <a16:creationId xmlns:a16="http://schemas.microsoft.com/office/drawing/2014/main" id="{F0187724-29BB-4C9B-9097-60F5A9AC08AF}"/>
              </a:ext>
            </a:extLst>
          </p:cNvPr>
          <p:cNvPicPr>
            <a:picLocks noChangeAspect="1"/>
          </p:cNvPicPr>
          <p:nvPr/>
        </p:nvPicPr>
        <p:blipFill>
          <a:blip r:embed="rId9"/>
          <a:stretch>
            <a:fillRect/>
          </a:stretch>
        </p:blipFill>
        <p:spPr>
          <a:xfrm>
            <a:off x="81477" y="4892366"/>
            <a:ext cx="3165016" cy="1772409"/>
          </a:xfrm>
          <a:prstGeom prst="rect">
            <a:avLst/>
          </a:prstGeom>
        </p:spPr>
      </p:pic>
    </p:spTree>
    <p:extLst>
      <p:ext uri="{BB962C8B-B14F-4D97-AF65-F5344CB8AC3E}">
        <p14:creationId xmlns:p14="http://schemas.microsoft.com/office/powerpoint/2010/main" val="2968681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E3464-31CF-40D8-B601-F97EBFD7BD0D}"/>
              </a:ext>
            </a:extLst>
          </p:cNvPr>
          <p:cNvSpPr>
            <a:spLocks noGrp="1"/>
          </p:cNvSpPr>
          <p:nvPr>
            <p:ph type="title"/>
          </p:nvPr>
        </p:nvSpPr>
        <p:spPr>
          <a:xfrm>
            <a:off x="838200" y="822328"/>
            <a:ext cx="10515600" cy="1325563"/>
          </a:xfrm>
        </p:spPr>
        <p:txBody>
          <a:bodyPr>
            <a:noAutofit/>
          </a:bodyPr>
          <a:lstStyle/>
          <a:p>
            <a:r>
              <a:rPr lang="en-GB" sz="9000" b="1" dirty="0"/>
              <a:t>Theory</a:t>
            </a:r>
            <a:br>
              <a:rPr lang="en-GB" sz="9000" b="1" dirty="0"/>
            </a:br>
            <a:r>
              <a:rPr lang="en-GB" sz="9000" b="1" dirty="0"/>
              <a:t>Revision!</a:t>
            </a:r>
          </a:p>
        </p:txBody>
      </p:sp>
      <p:sp>
        <p:nvSpPr>
          <p:cNvPr id="3" name="Content Placeholder 2">
            <a:extLst>
              <a:ext uri="{FF2B5EF4-FFF2-40B4-BE49-F238E27FC236}">
                <a16:creationId xmlns:a16="http://schemas.microsoft.com/office/drawing/2014/main" id="{90F94B36-6A8C-4CEE-80C9-C602431821A3}"/>
              </a:ext>
            </a:extLst>
          </p:cNvPr>
          <p:cNvSpPr>
            <a:spLocks noGrp="1"/>
          </p:cNvSpPr>
          <p:nvPr>
            <p:ph idx="1"/>
          </p:nvPr>
        </p:nvSpPr>
        <p:spPr>
          <a:xfrm>
            <a:off x="838200" y="3264195"/>
            <a:ext cx="10515600" cy="2912768"/>
          </a:xfrm>
        </p:spPr>
        <p:txBody>
          <a:bodyPr/>
          <a:lstStyle/>
          <a:p>
            <a:r>
              <a:rPr lang="en-GB" dirty="0"/>
              <a:t>What two theorists talk about Uses and Gratifications?</a:t>
            </a:r>
          </a:p>
          <a:p>
            <a:r>
              <a:rPr lang="en-GB" dirty="0"/>
              <a:t>What are the four different categories of this theory?</a:t>
            </a:r>
          </a:p>
          <a:p>
            <a:r>
              <a:rPr lang="en-GB" dirty="0"/>
              <a:t>Do you think there are any problems with this theory? For example, do people use the media for more than just these four areas? If so, what areas would you add if you were to revise the theory for 2021? </a:t>
            </a:r>
          </a:p>
        </p:txBody>
      </p:sp>
      <p:pic>
        <p:nvPicPr>
          <p:cNvPr id="4" name="Picture 3">
            <a:extLst>
              <a:ext uri="{FF2B5EF4-FFF2-40B4-BE49-F238E27FC236}">
                <a16:creationId xmlns:a16="http://schemas.microsoft.com/office/drawing/2014/main" id="{E6235006-8312-4D3E-A041-0E08752A912A}"/>
              </a:ext>
            </a:extLst>
          </p:cNvPr>
          <p:cNvPicPr>
            <a:picLocks noChangeAspect="1"/>
          </p:cNvPicPr>
          <p:nvPr/>
        </p:nvPicPr>
        <p:blipFill>
          <a:blip r:embed="rId2"/>
          <a:stretch>
            <a:fillRect/>
          </a:stretch>
        </p:blipFill>
        <p:spPr>
          <a:xfrm>
            <a:off x="6489405" y="172466"/>
            <a:ext cx="5380453" cy="2825936"/>
          </a:xfrm>
          <a:prstGeom prst="rect">
            <a:avLst/>
          </a:prstGeom>
        </p:spPr>
      </p:pic>
    </p:spTree>
    <p:extLst>
      <p:ext uri="{BB962C8B-B14F-4D97-AF65-F5344CB8AC3E}">
        <p14:creationId xmlns:p14="http://schemas.microsoft.com/office/powerpoint/2010/main" val="3286372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98758-DA52-4EBC-8350-45758D5AF60B}"/>
              </a:ext>
            </a:extLst>
          </p:cNvPr>
          <p:cNvSpPr>
            <a:spLocks noGrp="1"/>
          </p:cNvSpPr>
          <p:nvPr>
            <p:ph type="title"/>
          </p:nvPr>
        </p:nvSpPr>
        <p:spPr/>
        <p:txBody>
          <a:bodyPr>
            <a:noAutofit/>
          </a:bodyPr>
          <a:lstStyle/>
          <a:p>
            <a:r>
              <a:rPr lang="en-GB" sz="9000" b="1" dirty="0"/>
              <a:t>Audience Appeal</a:t>
            </a:r>
          </a:p>
        </p:txBody>
      </p:sp>
      <p:sp>
        <p:nvSpPr>
          <p:cNvPr id="3" name="Content Placeholder 2">
            <a:extLst>
              <a:ext uri="{FF2B5EF4-FFF2-40B4-BE49-F238E27FC236}">
                <a16:creationId xmlns:a16="http://schemas.microsoft.com/office/drawing/2014/main" id="{176518CC-5EAB-4DD9-9678-42BE078700CD}"/>
              </a:ext>
            </a:extLst>
          </p:cNvPr>
          <p:cNvSpPr>
            <a:spLocks noGrp="1"/>
          </p:cNvSpPr>
          <p:nvPr>
            <p:ph idx="1"/>
          </p:nvPr>
        </p:nvSpPr>
        <p:spPr/>
        <p:txBody>
          <a:bodyPr/>
          <a:lstStyle/>
          <a:p>
            <a:r>
              <a:rPr lang="en-GB" dirty="0"/>
              <a:t>There are many ways in which </a:t>
            </a:r>
            <a:r>
              <a:rPr lang="en-GB" dirty="0" err="1"/>
              <a:t>Fortnite</a:t>
            </a:r>
            <a:r>
              <a:rPr lang="en-GB" dirty="0"/>
              <a:t> is appealing to a range of audiences. </a:t>
            </a:r>
            <a:endParaRPr lang="en-GB" b="1" dirty="0">
              <a:solidFill>
                <a:srgbClr val="0070C0"/>
              </a:solidFill>
            </a:endParaRPr>
          </a:p>
          <a:p>
            <a:r>
              <a:rPr lang="en-GB" b="1" dirty="0">
                <a:solidFill>
                  <a:srgbClr val="0070C0"/>
                </a:solidFill>
              </a:rPr>
              <a:t>What audience appeals can you think of? Think of a range of audiences? </a:t>
            </a:r>
          </a:p>
          <a:p>
            <a:r>
              <a:rPr lang="en-GB" dirty="0"/>
              <a:t>Using the sources in the shared area, complete your table to explore some of these reasons. </a:t>
            </a:r>
          </a:p>
          <a:p>
            <a:r>
              <a:rPr lang="en-GB" dirty="0"/>
              <a:t>Make sure you are applying relevant theory as you go through. This will enhance your response.  </a:t>
            </a:r>
          </a:p>
        </p:txBody>
      </p:sp>
    </p:spTree>
    <p:extLst>
      <p:ext uri="{BB962C8B-B14F-4D97-AF65-F5344CB8AC3E}">
        <p14:creationId xmlns:p14="http://schemas.microsoft.com/office/powerpoint/2010/main" val="616758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C00000"/>
                </a:solidFill>
              </a:rPr>
              <a:t>Assessment - Audiences </a:t>
            </a:r>
          </a:p>
        </p:txBody>
      </p:sp>
      <p:sp>
        <p:nvSpPr>
          <p:cNvPr id="3" name="Content Placeholder 2"/>
          <p:cNvSpPr>
            <a:spLocks noGrp="1"/>
          </p:cNvSpPr>
          <p:nvPr>
            <p:ph idx="1"/>
          </p:nvPr>
        </p:nvSpPr>
        <p:spPr>
          <a:xfrm>
            <a:off x="1058091" y="1690688"/>
            <a:ext cx="9157472" cy="4351338"/>
          </a:xfrm>
          <a:solidFill>
            <a:schemeClr val="bg1">
              <a:alpha val="35000"/>
            </a:schemeClr>
          </a:solidFill>
        </p:spPr>
        <p:txBody>
          <a:bodyPr>
            <a:normAutofit/>
          </a:bodyPr>
          <a:lstStyle/>
          <a:p>
            <a:pPr marL="514350" indent="-514350">
              <a:buAutoNum type="arabicPeriod" startAt="4"/>
            </a:pPr>
            <a:r>
              <a:rPr lang="en-US" sz="2400" dirty="0"/>
              <a:t>(a) Which institution produced </a:t>
            </a:r>
            <a:r>
              <a:rPr lang="en-US" sz="2400" dirty="0" err="1"/>
              <a:t>Fortnite</a:t>
            </a:r>
            <a:r>
              <a:rPr lang="en-US" sz="2400" dirty="0"/>
              <a:t>?           		[1]</a:t>
            </a:r>
          </a:p>
          <a:p>
            <a:pPr marL="0" indent="0">
              <a:buNone/>
            </a:pPr>
            <a:r>
              <a:rPr lang="en-US" sz="2400" dirty="0"/>
              <a:t>           (b) Identify one audience for </a:t>
            </a:r>
            <a:r>
              <a:rPr lang="en-US" sz="2400" dirty="0" err="1"/>
              <a:t>Fortnite</a:t>
            </a:r>
            <a:r>
              <a:rPr lang="en-US" sz="2400" dirty="0"/>
              <a:t>.			[1] </a:t>
            </a:r>
          </a:p>
          <a:p>
            <a:pPr marL="0" indent="0">
              <a:buNone/>
            </a:pPr>
            <a:r>
              <a:rPr lang="en-US" sz="2400" dirty="0"/>
              <a:t>           </a:t>
            </a:r>
            <a:r>
              <a:rPr lang="de-DE" sz="2400" dirty="0"/>
              <a:t>(c) Explain two ways in which Fortnite is aimed at the 	audience you have identified. 				[4]</a:t>
            </a:r>
          </a:p>
          <a:p>
            <a:pPr marL="0" indent="0">
              <a:buNone/>
            </a:pPr>
            <a:r>
              <a:rPr lang="de-DE" sz="2400" dirty="0"/>
              <a:t>           (d) Explain why audiences play Fortnite. Refer to the </a:t>
            </a:r>
          </a:p>
          <a:p>
            <a:pPr marL="0" indent="0">
              <a:buNone/>
            </a:pPr>
            <a:r>
              <a:rPr lang="de-DE" sz="2400" dirty="0"/>
              <a:t>	Uses and Gratification Theory in your response. 		[12]</a:t>
            </a:r>
            <a:endParaRPr lang="en-US" sz="2400" dirty="0"/>
          </a:p>
        </p:txBody>
      </p:sp>
      <p:sp>
        <p:nvSpPr>
          <p:cNvPr id="4" name="TextBox 3"/>
          <p:cNvSpPr txBox="1"/>
          <p:nvPr/>
        </p:nvSpPr>
        <p:spPr>
          <a:xfrm>
            <a:off x="4443144" y="4880912"/>
            <a:ext cx="3525599" cy="769441"/>
          </a:xfrm>
          <a:prstGeom prst="rect">
            <a:avLst/>
          </a:prstGeom>
          <a:solidFill>
            <a:srgbClr val="FFFFFF">
              <a:alpha val="52000"/>
            </a:srgbClr>
          </a:solidFill>
        </p:spPr>
        <p:txBody>
          <a:bodyPr wrap="square" rtlCol="0">
            <a:spAutoFit/>
          </a:bodyPr>
          <a:lstStyle/>
          <a:p>
            <a:r>
              <a:rPr lang="en-US" sz="4400" b="1" dirty="0"/>
              <a:t>20 minutes </a:t>
            </a:r>
          </a:p>
        </p:txBody>
      </p:sp>
    </p:spTree>
    <p:extLst>
      <p:ext uri="{BB962C8B-B14F-4D97-AF65-F5344CB8AC3E}">
        <p14:creationId xmlns:p14="http://schemas.microsoft.com/office/powerpoint/2010/main" val="688858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C00000"/>
                </a:solidFill>
              </a:rPr>
              <a:t>Assessment – Audiences</a:t>
            </a:r>
            <a:br>
              <a:rPr lang="en-US" dirty="0">
                <a:solidFill>
                  <a:srgbClr val="C00000"/>
                </a:solidFill>
              </a:rPr>
            </a:br>
            <a:r>
              <a:rPr lang="en-US" dirty="0">
                <a:solidFill>
                  <a:srgbClr val="C00000"/>
                </a:solidFill>
              </a:rPr>
              <a:t>Mark Scheme </a:t>
            </a:r>
          </a:p>
        </p:txBody>
      </p:sp>
      <p:sp>
        <p:nvSpPr>
          <p:cNvPr id="3" name="Content Placeholder 2"/>
          <p:cNvSpPr>
            <a:spLocks noGrp="1"/>
          </p:cNvSpPr>
          <p:nvPr>
            <p:ph idx="1"/>
          </p:nvPr>
        </p:nvSpPr>
        <p:spPr>
          <a:xfrm>
            <a:off x="1058091" y="1690688"/>
            <a:ext cx="9157472" cy="4351338"/>
          </a:xfrm>
          <a:solidFill>
            <a:schemeClr val="bg1">
              <a:alpha val="35000"/>
            </a:schemeClr>
          </a:solidFill>
        </p:spPr>
        <p:txBody>
          <a:bodyPr>
            <a:normAutofit lnSpcReduction="10000"/>
          </a:bodyPr>
          <a:lstStyle/>
          <a:p>
            <a:pPr marL="514350" indent="-514350">
              <a:buAutoNum type="arabicPeriod" startAt="4"/>
            </a:pPr>
            <a:r>
              <a:rPr lang="en-US" sz="2400" dirty="0"/>
              <a:t>(a) Which institution produced </a:t>
            </a:r>
            <a:r>
              <a:rPr lang="en-US" sz="2400" dirty="0" err="1"/>
              <a:t>Fortnite</a:t>
            </a:r>
            <a:r>
              <a:rPr lang="en-US" sz="2400" dirty="0"/>
              <a:t>?           		[1]</a:t>
            </a:r>
          </a:p>
          <a:p>
            <a:pPr marL="0" indent="0">
              <a:buNone/>
            </a:pPr>
            <a:r>
              <a:rPr lang="en-US" sz="2400" b="1" dirty="0">
                <a:solidFill>
                  <a:srgbClr val="FF0000"/>
                </a:solidFill>
              </a:rPr>
              <a:t>Epic Games</a:t>
            </a:r>
          </a:p>
          <a:p>
            <a:pPr marL="0" indent="0">
              <a:buNone/>
            </a:pPr>
            <a:r>
              <a:rPr lang="en-US" sz="2400" dirty="0"/>
              <a:t>           (b) Identify one audience for </a:t>
            </a:r>
            <a:r>
              <a:rPr lang="en-US" sz="2400" dirty="0" err="1"/>
              <a:t>Fortnite</a:t>
            </a:r>
            <a:r>
              <a:rPr lang="en-US" sz="2400" dirty="0"/>
              <a:t>.			[1] </a:t>
            </a:r>
          </a:p>
          <a:p>
            <a:pPr marL="0" indent="0">
              <a:buNone/>
            </a:pPr>
            <a:r>
              <a:rPr lang="en-US" sz="2400" b="1" dirty="0">
                <a:solidFill>
                  <a:srgbClr val="FF0000"/>
                </a:solidFill>
              </a:rPr>
              <a:t>Children</a:t>
            </a:r>
          </a:p>
          <a:p>
            <a:pPr marL="0" indent="0">
              <a:buNone/>
            </a:pPr>
            <a:r>
              <a:rPr lang="en-US" sz="2400" b="1" dirty="0">
                <a:solidFill>
                  <a:srgbClr val="FF0000"/>
                </a:solidFill>
              </a:rPr>
              <a:t>Males</a:t>
            </a:r>
          </a:p>
          <a:p>
            <a:pPr marL="0" indent="0">
              <a:buNone/>
            </a:pPr>
            <a:r>
              <a:rPr lang="en-US" sz="2400" b="1" dirty="0">
                <a:solidFill>
                  <a:srgbClr val="FF0000"/>
                </a:solidFill>
              </a:rPr>
              <a:t>People between the ages of 10-25</a:t>
            </a:r>
          </a:p>
          <a:p>
            <a:pPr marL="0" indent="0">
              <a:buNone/>
            </a:pPr>
            <a:r>
              <a:rPr lang="en-US" sz="2400" dirty="0"/>
              <a:t>           </a:t>
            </a:r>
            <a:r>
              <a:rPr lang="de-DE" sz="2400" dirty="0"/>
              <a:t>(c) Explain two ways in which Fortnite is aimed at the 	audience you have identified. 				[4]</a:t>
            </a:r>
          </a:p>
          <a:p>
            <a:pPr marL="0" indent="0">
              <a:buNone/>
            </a:pPr>
            <a:r>
              <a:rPr lang="de-DE" sz="2400" b="1" dirty="0">
                <a:solidFill>
                  <a:srgbClr val="FF0000"/>
                </a:solidFill>
              </a:rPr>
              <a:t>1 mark for a correct reason</a:t>
            </a:r>
          </a:p>
          <a:p>
            <a:pPr marL="0" indent="0">
              <a:buNone/>
            </a:pPr>
            <a:r>
              <a:rPr lang="de-DE" sz="2400" b="1" dirty="0">
                <a:solidFill>
                  <a:srgbClr val="FF0000"/>
                </a:solidFill>
              </a:rPr>
              <a:t>2 marks for an explantion, example or more detail </a:t>
            </a:r>
          </a:p>
          <a:p>
            <a:pPr marL="0" indent="0">
              <a:buNone/>
            </a:pPr>
            <a:endParaRPr lang="en-US" sz="2400" dirty="0"/>
          </a:p>
        </p:txBody>
      </p:sp>
    </p:spTree>
    <p:extLst>
      <p:ext uri="{BB962C8B-B14F-4D97-AF65-F5344CB8AC3E}">
        <p14:creationId xmlns:p14="http://schemas.microsoft.com/office/powerpoint/2010/main" val="36189976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TotalTime>
  <Words>1017</Words>
  <Application>Microsoft Office PowerPoint</Application>
  <PresentationFormat>Widescreen</PresentationFormat>
  <Paragraphs>83</Paragraphs>
  <Slides>10</Slides>
  <Notes>1</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Fortnite (Epic Games)</vt:lpstr>
      <vt:lpstr>Gaming</vt:lpstr>
      <vt:lpstr>Gaming Context</vt:lpstr>
      <vt:lpstr>Audience Appeal</vt:lpstr>
      <vt:lpstr>Gaming Context</vt:lpstr>
      <vt:lpstr>Theory Revision!</vt:lpstr>
      <vt:lpstr>Audience Appeal</vt:lpstr>
      <vt:lpstr>Assessment - Audiences </vt:lpstr>
      <vt:lpstr>Assessment – Audiences Mark Scheme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Fortnite (Epic Games)</dc:title>
  <dc:creator>Claire Wawrzesta</dc:creator>
  <cp:lastModifiedBy>Matt Toogood</cp:lastModifiedBy>
  <cp:revision>41</cp:revision>
  <dcterms:created xsi:type="dcterms:W3CDTF">2020-03-11T09:36:10Z</dcterms:created>
  <dcterms:modified xsi:type="dcterms:W3CDTF">2022-04-25T07:30:24Z</dcterms:modified>
</cp:coreProperties>
</file>