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69" r:id="rId3"/>
    <p:sldId id="259" r:id="rId4"/>
    <p:sldId id="266" r:id="rId5"/>
    <p:sldId id="267" r:id="rId6"/>
    <p:sldId id="268" r:id="rId7"/>
    <p:sldId id="271" r:id="rId8"/>
    <p:sldId id="27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16" autoAdjust="0"/>
    <p:restoredTop sz="94660"/>
  </p:normalViewPr>
  <p:slideViewPr>
    <p:cSldViewPr>
      <p:cViewPr varScale="1">
        <p:scale>
          <a:sx n="77" d="100"/>
          <a:sy n="77" d="100"/>
        </p:scale>
        <p:origin x="31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C06E0E-FC05-4B8F-ABE9-E607FF6B1873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82F40-181D-4CB5-97CA-4A92943824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571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82F40-181D-4CB5-97CA-4A929438243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973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9D2E4-89A0-45A0-8B8E-357EAAF91606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7D8A2C0-33F8-4E09-AD26-0415F0603EE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9D2E4-89A0-45A0-8B8E-357EAAF91606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8A2C0-33F8-4E09-AD26-0415F0603EE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9D2E4-89A0-45A0-8B8E-357EAAF91606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8A2C0-33F8-4E09-AD26-0415F0603EE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9D2E4-89A0-45A0-8B8E-357EAAF91606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8A2C0-33F8-4E09-AD26-0415F0603EE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9D2E4-89A0-45A0-8B8E-357EAAF91606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D8A2C0-33F8-4E09-AD26-0415F0603EE9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9D2E4-89A0-45A0-8B8E-357EAAF91606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8A2C0-33F8-4E09-AD26-0415F0603EE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9D2E4-89A0-45A0-8B8E-357EAAF91606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8A2C0-33F8-4E09-AD26-0415F0603EE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9D2E4-89A0-45A0-8B8E-357EAAF91606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8A2C0-33F8-4E09-AD26-0415F0603EE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9D2E4-89A0-45A0-8B8E-357EAAF91606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8A2C0-33F8-4E09-AD26-0415F0603EE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9D2E4-89A0-45A0-8B8E-357EAAF91606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8A2C0-33F8-4E09-AD26-0415F0603EE9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9D2E4-89A0-45A0-8B8E-357EAAF91606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7D8A2C0-33F8-4E09-AD26-0415F0603EE9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659D2E4-89A0-45A0-8B8E-357EAAF91606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E7D8A2C0-33F8-4E09-AD26-0415F0603EE9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Qv53Wvq_9pk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116632"/>
            <a:ext cx="7128792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59532" y="5229200"/>
            <a:ext cx="8280920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743492" y="5551560"/>
            <a:ext cx="56886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How does Epic Games attract this audience?</a:t>
            </a:r>
            <a:endParaRPr lang="en-GB" sz="3200" dirty="0">
              <a:solidFill>
                <a:schemeClr val="bg1">
                  <a:lumMod val="95000"/>
                </a:schemeClr>
              </a:solidFill>
              <a:latin typeface="Gill Sans M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383" y="672446"/>
            <a:ext cx="2568410" cy="128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879" y="2996952"/>
            <a:ext cx="8784976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Gill Sans MT" pitchFamily="34" charset="0"/>
              </a:rPr>
              <a:t>Is Fortnite aimed at </a:t>
            </a:r>
            <a:r>
              <a:rPr lang="en-GB" sz="2800" b="1" u="sng" dirty="0" smtClean="0">
                <a:solidFill>
                  <a:srgbClr val="00B0F0"/>
                </a:solidFill>
                <a:latin typeface="Gill Sans MT" pitchFamily="34" charset="0"/>
              </a:rPr>
              <a:t>Active</a:t>
            </a:r>
            <a:r>
              <a:rPr lang="en-GB" sz="2800" dirty="0" smtClean="0">
                <a:solidFill>
                  <a:srgbClr val="00B0F0"/>
                </a:solidFill>
                <a:latin typeface="Gill Sans MT" pitchFamily="34" charset="0"/>
              </a:rPr>
              <a:t> </a:t>
            </a:r>
            <a:r>
              <a:rPr lang="en-GB" sz="2800" dirty="0" smtClean="0">
                <a:latin typeface="Gill Sans MT" pitchFamily="34" charset="0"/>
              </a:rPr>
              <a:t>or </a:t>
            </a:r>
            <a:r>
              <a:rPr lang="en-GB" sz="2800" b="1" u="sng" dirty="0" smtClean="0">
                <a:solidFill>
                  <a:srgbClr val="00B0F0"/>
                </a:solidFill>
                <a:latin typeface="Gill Sans MT" pitchFamily="34" charset="0"/>
              </a:rPr>
              <a:t>Passive</a:t>
            </a:r>
            <a:r>
              <a:rPr lang="en-GB" sz="2800" dirty="0" smtClean="0">
                <a:solidFill>
                  <a:srgbClr val="00B0F0"/>
                </a:solidFill>
                <a:latin typeface="Gill Sans MT" pitchFamily="34" charset="0"/>
              </a:rPr>
              <a:t> </a:t>
            </a:r>
            <a:r>
              <a:rPr lang="en-GB" sz="2800" dirty="0" smtClean="0">
                <a:latin typeface="Gill Sans MT" pitchFamily="34" charset="0"/>
              </a:rPr>
              <a:t>audiences or both?</a:t>
            </a:r>
          </a:p>
          <a:p>
            <a:pPr algn="ctr"/>
            <a:r>
              <a:rPr lang="en-GB" sz="2800" dirty="0" smtClean="0">
                <a:latin typeface="Gill Sans MT" pitchFamily="34" charset="0"/>
              </a:rPr>
              <a:t>Discuss in your pairs.</a:t>
            </a:r>
          </a:p>
          <a:p>
            <a:pPr algn="ctr"/>
            <a:r>
              <a:rPr lang="en-GB" sz="2800" dirty="0" smtClean="0">
                <a:latin typeface="Gill Sans MT" pitchFamily="34" charset="0"/>
              </a:rPr>
              <a:t>Bullet point reasons for your response with evidence from what you know about the game so far</a:t>
            </a:r>
            <a:endParaRPr lang="en-GB" sz="2800" dirty="0">
              <a:latin typeface="Gill Sans MT" pitchFamily="34" charset="0"/>
            </a:endParaRPr>
          </a:p>
        </p:txBody>
      </p:sp>
      <p:pic>
        <p:nvPicPr>
          <p:cNvPr id="1028" name="Picture 4" descr="Image result for fortnite challenge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343717"/>
            <a:ext cx="2281127" cy="128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425231"/>
            <a:ext cx="71571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An </a:t>
            </a:r>
            <a:r>
              <a:rPr lang="en-GB" sz="2000" b="1" dirty="0">
                <a:solidFill>
                  <a:srgbClr val="00B0F0"/>
                </a:solidFill>
              </a:rPr>
              <a:t>active audience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 engages, interprets and responds to a media text in different ways and is capable of challenging the ideas encoded in it.</a:t>
            </a:r>
          </a:p>
          <a:p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A </a:t>
            </a:r>
            <a:r>
              <a:rPr lang="en-GB" sz="2000" b="1" dirty="0">
                <a:solidFill>
                  <a:srgbClr val="00B0F0"/>
                </a:solidFill>
              </a:rPr>
              <a:t>passive audience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 is more likely to accept the messages encoded in a media text without challenge and are therefore more likely to be directly affected by the messages.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23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363272" cy="756002"/>
          </a:xfrm>
        </p:spPr>
        <p:txBody>
          <a:bodyPr/>
          <a:lstStyle/>
          <a:p>
            <a:r>
              <a:rPr lang="en-GB" dirty="0" smtClean="0">
                <a:solidFill>
                  <a:srgbClr val="00B0F0"/>
                </a:solidFill>
              </a:rPr>
              <a:t>Who plays fortnite?</a:t>
            </a:r>
            <a:endParaRPr lang="en-GB" dirty="0">
              <a:solidFill>
                <a:srgbClr val="00B0F0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64" t="16800" r="28721" b="12425"/>
          <a:stretch/>
        </p:blipFill>
        <p:spPr bwMode="auto">
          <a:xfrm>
            <a:off x="4553926" y="1052736"/>
            <a:ext cx="4551789" cy="580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4" r="27018"/>
          <a:stretch/>
        </p:blipFill>
        <p:spPr bwMode="auto">
          <a:xfrm>
            <a:off x="179512" y="3717032"/>
            <a:ext cx="2281728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1475656" y="1772816"/>
            <a:ext cx="3078270" cy="2182552"/>
          </a:xfrm>
          <a:prstGeom prst="wedgeRoundRectCallout">
            <a:avLst>
              <a:gd name="adj1" fmla="val -29439"/>
              <a:gd name="adj2" fmla="val 67982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latin typeface="Gill Sans MT" pitchFamily="34" charset="0"/>
              </a:rPr>
              <a:t>Do any of these statistics surprise you?</a:t>
            </a:r>
            <a:endParaRPr lang="en-GB" sz="3200" b="1" dirty="0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99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396" y="5537"/>
            <a:ext cx="8363272" cy="1371600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rgbClr val="00B0F0"/>
                </a:solidFill>
              </a:rPr>
              <a:t>Let’s quickly remind ourselves of the 4 strands of Uses and gratifications theory</a:t>
            </a:r>
            <a:endParaRPr lang="en-GB" sz="2800" dirty="0">
              <a:solidFill>
                <a:srgbClr val="00B0F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1428154"/>
            <a:ext cx="8640960" cy="5210428"/>
          </a:xfrm>
          <a:prstGeom prst="rect">
            <a:avLst/>
          </a:prstGeom>
          <a:solidFill>
            <a:srgbClr val="00B0F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23528" y="1648100"/>
            <a:ext cx="396044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Personal Identity</a:t>
            </a:r>
          </a:p>
          <a:p>
            <a:pPr algn="ctr"/>
            <a:endParaRPr lang="en-GB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>
                <a:latin typeface="Gill Sans MT" pitchFamily="34" charset="0"/>
              </a:rPr>
              <a:t>finding yourself reflected in texts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>
                <a:latin typeface="Gill Sans MT" pitchFamily="34" charset="0"/>
              </a:rPr>
              <a:t>learning behaviour and values from texts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>
                <a:latin typeface="Gill Sans MT" pitchFamily="34" charset="0"/>
              </a:rPr>
              <a:t>understanding yourself more through media texts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>
                <a:latin typeface="Gill Sans MT" pitchFamily="34" charset="0"/>
              </a:rPr>
              <a:t>finding media texts that agree with your views, ideologies and values (e.g. political/ social)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>
                <a:latin typeface="Gill Sans MT" pitchFamily="34" charset="0"/>
              </a:rPr>
              <a:t>finding models of behaviour – finding ways to behave/ act</a:t>
            </a:r>
            <a:br>
              <a:rPr lang="en-GB" dirty="0">
                <a:latin typeface="Gill Sans MT" pitchFamily="34" charset="0"/>
              </a:rPr>
            </a:br>
            <a:r>
              <a:rPr lang="en-GB" dirty="0">
                <a:latin typeface="Gill Sans MT" pitchFamily="34" charset="0"/>
              </a:rPr>
              <a:t>identifying with someone in the media – their views/ looks/  lifestyle etc.</a:t>
            </a:r>
          </a:p>
          <a:p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4538350" y="1484784"/>
            <a:ext cx="42484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Personal Relationships</a:t>
            </a:r>
            <a:endParaRPr lang="en-GB" sz="3200" b="1" dirty="0"/>
          </a:p>
          <a:p>
            <a:pPr algn="ctr"/>
            <a:endParaRPr lang="en-GB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>
                <a:latin typeface="Gill Sans MT" pitchFamily="34" charset="0"/>
              </a:rPr>
              <a:t>using the media for emotional interaction.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>
                <a:latin typeface="Gill Sans MT" pitchFamily="34" charset="0"/>
              </a:rPr>
              <a:t>gaining insight into circumstances of others; social </a:t>
            </a:r>
            <a:r>
              <a:rPr lang="en-GB" dirty="0" smtClean="0">
                <a:latin typeface="Gill Sans MT" pitchFamily="34" charset="0"/>
              </a:rPr>
              <a:t>empathy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latin typeface="Gill Sans MT" pitchFamily="34" charset="0"/>
              </a:rPr>
              <a:t>identifying </a:t>
            </a:r>
            <a:r>
              <a:rPr lang="en-GB" dirty="0">
                <a:latin typeface="Gill Sans MT" pitchFamily="34" charset="0"/>
              </a:rPr>
              <a:t>with others and gaining a sense of </a:t>
            </a:r>
            <a:r>
              <a:rPr lang="en-GB" dirty="0" smtClean="0">
                <a:latin typeface="Gill Sans MT" pitchFamily="34" charset="0"/>
              </a:rPr>
              <a:t>belonging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latin typeface="Gill Sans MT" pitchFamily="34" charset="0"/>
              </a:rPr>
              <a:t>finding </a:t>
            </a:r>
            <a:r>
              <a:rPr lang="en-GB" dirty="0">
                <a:latin typeface="Gill Sans MT" pitchFamily="34" charset="0"/>
              </a:rPr>
              <a:t>a reason/topic for conversation and social </a:t>
            </a:r>
            <a:r>
              <a:rPr lang="en-GB" dirty="0" smtClean="0">
                <a:latin typeface="Gill Sans MT" pitchFamily="34" charset="0"/>
              </a:rPr>
              <a:t>interaction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latin typeface="Gill Sans MT" pitchFamily="34" charset="0"/>
              </a:rPr>
              <a:t>having </a:t>
            </a:r>
            <a:r>
              <a:rPr lang="en-GB" dirty="0">
                <a:latin typeface="Gill Sans MT" pitchFamily="34" charset="0"/>
              </a:rPr>
              <a:t>a substitute for real-life </a:t>
            </a:r>
            <a:r>
              <a:rPr lang="en-GB" dirty="0" smtClean="0">
                <a:latin typeface="Gill Sans MT" pitchFamily="34" charset="0"/>
              </a:rPr>
              <a:t>companionship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latin typeface="Gill Sans MT" pitchFamily="34" charset="0"/>
              </a:rPr>
              <a:t>helping </a:t>
            </a:r>
            <a:r>
              <a:rPr lang="en-GB" dirty="0">
                <a:latin typeface="Gill Sans MT" pitchFamily="34" charset="0"/>
              </a:rPr>
              <a:t>to carry out social </a:t>
            </a:r>
            <a:r>
              <a:rPr lang="en-GB" dirty="0" smtClean="0">
                <a:latin typeface="Gill Sans MT" pitchFamily="34" charset="0"/>
              </a:rPr>
              <a:t>roles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latin typeface="Gill Sans MT" pitchFamily="34" charset="0"/>
              </a:rPr>
              <a:t>enabling </a:t>
            </a:r>
            <a:r>
              <a:rPr lang="en-GB" dirty="0">
                <a:latin typeface="Gill Sans MT" pitchFamily="34" charset="0"/>
              </a:rPr>
              <a:t>one to connect with family, friends and society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578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396" y="5537"/>
            <a:ext cx="8363272" cy="1371600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rgbClr val="00B0F0"/>
                </a:solidFill>
              </a:rPr>
              <a:t>Let’s quickly remind ourselves of the 4 strands of Uses and gratifications theory</a:t>
            </a:r>
            <a:endParaRPr lang="en-GB" sz="2800" dirty="0">
              <a:solidFill>
                <a:srgbClr val="00B0F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1428154"/>
            <a:ext cx="8640960" cy="5210428"/>
          </a:xfrm>
          <a:prstGeom prst="rect">
            <a:avLst/>
          </a:prstGeom>
          <a:solidFill>
            <a:srgbClr val="00B0F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23528" y="1648100"/>
            <a:ext cx="396044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Entertainment/ Diversion</a:t>
            </a:r>
            <a:endParaRPr lang="en-GB" sz="3200" b="1" dirty="0"/>
          </a:p>
          <a:p>
            <a:pPr algn="ctr"/>
            <a:endParaRPr lang="en-GB" sz="2000" dirty="0"/>
          </a:p>
          <a:p>
            <a:pPr lvl="0"/>
            <a:r>
              <a:rPr lang="en-GB" b="1" dirty="0"/>
              <a:t>Diversion/ Entertainment</a:t>
            </a:r>
            <a:r>
              <a:rPr lang="en-GB" dirty="0"/>
              <a:t> – 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>
                <a:latin typeface="Gill Sans MT" pitchFamily="34" charset="0"/>
              </a:rPr>
              <a:t>escaping, or being diverted, from problems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latin typeface="Gill Sans MT" pitchFamily="34" charset="0"/>
              </a:rPr>
              <a:t>Relaxing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latin typeface="Gill Sans MT" pitchFamily="34" charset="0"/>
              </a:rPr>
              <a:t>getting </a:t>
            </a:r>
            <a:r>
              <a:rPr lang="en-GB" dirty="0">
                <a:latin typeface="Gill Sans MT" pitchFamily="34" charset="0"/>
              </a:rPr>
              <a:t>intrinsic cultural or aesthetic </a:t>
            </a:r>
            <a:r>
              <a:rPr lang="en-GB" dirty="0" smtClean="0">
                <a:latin typeface="Gill Sans MT" pitchFamily="34" charset="0"/>
              </a:rPr>
              <a:t>enjoyment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latin typeface="Gill Sans MT" pitchFamily="34" charset="0"/>
              </a:rPr>
              <a:t>filling time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latin typeface="Gill Sans MT" pitchFamily="34" charset="0"/>
              </a:rPr>
              <a:t>emotional </a:t>
            </a:r>
            <a:r>
              <a:rPr lang="en-GB" dirty="0">
                <a:latin typeface="Gill Sans MT" pitchFamily="34" charset="0"/>
              </a:rPr>
              <a:t>release</a:t>
            </a:r>
          </a:p>
          <a:p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0" y="1556792"/>
            <a:ext cx="4248472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Information/ Surveillance</a:t>
            </a:r>
            <a:endParaRPr lang="en-GB" sz="3200" b="1" dirty="0"/>
          </a:p>
          <a:p>
            <a:pPr algn="ctr"/>
            <a:endParaRPr lang="en-GB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>
                <a:latin typeface="Gill Sans MT" pitchFamily="34" charset="0"/>
              </a:rPr>
              <a:t>finding out about relevant events and conditions in immediate surroundings, society and the world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>
                <a:latin typeface="Gill Sans MT" pitchFamily="34" charset="0"/>
              </a:rPr>
              <a:t>seeking advice on practical matters or opinion and decision choices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>
                <a:latin typeface="Gill Sans MT" pitchFamily="34" charset="0"/>
              </a:rPr>
              <a:t>satisfying curiosity and general interest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>
                <a:latin typeface="Gill Sans MT" pitchFamily="34" charset="0"/>
              </a:rPr>
              <a:t>learning; self-education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>
                <a:latin typeface="Gill Sans MT" pitchFamily="34" charset="0"/>
              </a:rPr>
              <a:t>gaining a sense of security through knowledge </a:t>
            </a:r>
          </a:p>
        </p:txBody>
      </p:sp>
    </p:spTree>
    <p:extLst>
      <p:ext uri="{BB962C8B-B14F-4D97-AF65-F5344CB8AC3E}">
        <p14:creationId xmlns:p14="http://schemas.microsoft.com/office/powerpoint/2010/main" val="86277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435280" cy="1371600"/>
          </a:xfrm>
        </p:spPr>
        <p:txBody>
          <a:bodyPr>
            <a:normAutofit fontScale="90000"/>
          </a:bodyPr>
          <a:lstStyle/>
          <a:p>
            <a:r>
              <a:rPr lang="en-GB" sz="3200" u="sng" dirty="0" smtClean="0">
                <a:solidFill>
                  <a:srgbClr val="00B0F0"/>
                </a:solidFill>
              </a:rPr>
              <a:t>Independent practice:</a:t>
            </a:r>
            <a:r>
              <a:rPr lang="en-GB" sz="3200" dirty="0" smtClean="0">
                <a:solidFill>
                  <a:srgbClr val="00B0F0"/>
                </a:solidFill>
              </a:rPr>
              <a:t/>
            </a:r>
            <a:br>
              <a:rPr lang="en-GB" sz="3200" dirty="0" smtClean="0">
                <a:solidFill>
                  <a:srgbClr val="00B0F0"/>
                </a:solidFill>
              </a:rPr>
            </a:br>
            <a:r>
              <a:rPr lang="en-GB" sz="3200" dirty="0" smtClean="0">
                <a:solidFill>
                  <a:srgbClr val="00B0F0"/>
                </a:solidFill>
              </a:rPr>
              <a:t>Watch the battle pass trailer and apply </a:t>
            </a:r>
            <a:r>
              <a:rPr lang="en-GB" sz="3200" dirty="0" err="1" smtClean="0">
                <a:solidFill>
                  <a:srgbClr val="00B0F0"/>
                </a:solidFill>
              </a:rPr>
              <a:t>u&amp;G</a:t>
            </a:r>
            <a:r>
              <a:rPr lang="en-GB" sz="3200" dirty="0" smtClean="0">
                <a:solidFill>
                  <a:srgbClr val="00B0F0"/>
                </a:solidFill>
              </a:rPr>
              <a:t> to it</a:t>
            </a:r>
            <a:endParaRPr lang="en-GB" sz="3200" dirty="0">
              <a:solidFill>
                <a:srgbClr val="00B0F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51427" y="133446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dirty="0">
                <a:solidFill>
                  <a:srgbClr val="00B0F0"/>
                </a:solidFill>
                <a:hlinkClick r:id="rId2"/>
              </a:rPr>
              <a:t>https://www.youtube.com/watch?v=Qv53Wvq_9pk</a:t>
            </a:r>
            <a:endParaRPr lang="en-GB" sz="1400" dirty="0">
              <a:solidFill>
                <a:srgbClr val="00B0F0"/>
              </a:solidFill>
            </a:endParaRPr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4" t="16636" r="28123" b="16477"/>
          <a:stretch/>
        </p:blipFill>
        <p:spPr bwMode="auto">
          <a:xfrm>
            <a:off x="76912" y="1627057"/>
            <a:ext cx="8646515" cy="4898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295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91264" cy="972026"/>
          </a:xfrm>
        </p:spPr>
        <p:txBody>
          <a:bodyPr>
            <a:normAutofit/>
          </a:bodyPr>
          <a:lstStyle/>
          <a:p>
            <a:r>
              <a:rPr lang="en-GB" sz="2400" u="sng" dirty="0" smtClean="0">
                <a:solidFill>
                  <a:srgbClr val="00B0F0"/>
                </a:solidFill>
              </a:rPr>
              <a:t>Independent practice</a:t>
            </a:r>
            <a:r>
              <a:rPr lang="en-GB" sz="2400" dirty="0" smtClean="0">
                <a:solidFill>
                  <a:srgbClr val="00B0F0"/>
                </a:solidFill>
              </a:rPr>
              <a:t/>
            </a:r>
            <a:br>
              <a:rPr lang="en-GB" sz="2400" dirty="0" smtClean="0">
                <a:solidFill>
                  <a:srgbClr val="00B0F0"/>
                </a:solidFill>
              </a:rPr>
            </a:br>
            <a:r>
              <a:rPr lang="en-GB" sz="2400" dirty="0" smtClean="0">
                <a:solidFill>
                  <a:srgbClr val="00B0F0"/>
                </a:solidFill>
              </a:rPr>
              <a:t>Exam style question: </a:t>
            </a:r>
            <a:endParaRPr lang="en-GB" sz="24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7620000" cy="4373563"/>
          </a:xfrm>
        </p:spPr>
        <p:txBody>
          <a:bodyPr>
            <a:normAutofit/>
          </a:bodyPr>
          <a:lstStyle/>
          <a:p>
            <a:r>
              <a:rPr lang="en-GB" u="sng" dirty="0" smtClean="0">
                <a:solidFill>
                  <a:srgbClr val="00B0F0"/>
                </a:solidFill>
              </a:rPr>
              <a:t>Explain how </a:t>
            </a:r>
            <a:r>
              <a:rPr lang="en-GB" dirty="0" smtClean="0">
                <a:solidFill>
                  <a:srgbClr val="00B0F0"/>
                </a:solidFill>
              </a:rPr>
              <a:t>Fortnite appeals to audiences.  Refer to</a:t>
            </a:r>
            <a:r>
              <a:rPr lang="en-GB" u="sng" dirty="0" smtClean="0">
                <a:solidFill>
                  <a:srgbClr val="00B0F0"/>
                </a:solidFill>
              </a:rPr>
              <a:t> Uses and Gratifications theory</a:t>
            </a:r>
            <a:r>
              <a:rPr lang="en-GB" dirty="0" smtClean="0">
                <a:solidFill>
                  <a:srgbClr val="00B0F0"/>
                </a:solidFill>
              </a:rPr>
              <a:t> in your response.</a:t>
            </a:r>
          </a:p>
          <a:p>
            <a:endParaRPr lang="en-GB" dirty="0"/>
          </a:p>
          <a:p>
            <a:r>
              <a:rPr lang="en-GB" u="sng" dirty="0" smtClean="0"/>
              <a:t>Success criteria: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/>
              <a:t>Discussed the audience in relation to Fortnite (</a:t>
            </a:r>
            <a:r>
              <a:rPr lang="en-GB" dirty="0" smtClean="0"/>
              <a:t>demographics)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/>
              <a:t>Demonstrated </a:t>
            </a:r>
            <a:r>
              <a:rPr lang="en-GB" dirty="0" smtClean="0"/>
              <a:t>an understanding of why they play Fortnite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/>
              <a:t>Referenced Uses and Gratifications theory </a:t>
            </a:r>
            <a:endParaRPr lang="en-GB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/>
              <a:t>Used </a:t>
            </a:r>
            <a:r>
              <a:rPr lang="en-GB" dirty="0" smtClean="0"/>
              <a:t>Media Language throughout </a:t>
            </a:r>
          </a:p>
          <a:p>
            <a:r>
              <a:rPr lang="en-GB" dirty="0"/>
              <a:t>								</a:t>
            </a:r>
          </a:p>
        </p:txBody>
      </p:sp>
      <p:sp>
        <p:nvSpPr>
          <p:cNvPr id="4" name="Teardrop 3"/>
          <p:cNvSpPr/>
          <p:nvPr/>
        </p:nvSpPr>
        <p:spPr>
          <a:xfrm>
            <a:off x="6516216" y="4653136"/>
            <a:ext cx="2448272" cy="2160240"/>
          </a:xfrm>
          <a:prstGeom prst="teardrop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latin typeface="Gill Sans MT" pitchFamily="34" charset="0"/>
              </a:rPr>
              <a:t>12 mark question</a:t>
            </a:r>
            <a:endParaRPr lang="en-GB" sz="2800" b="1" dirty="0">
              <a:latin typeface="Gill Sans MT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369838"/>
            <a:ext cx="2520280" cy="1417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992" y="5375421"/>
            <a:ext cx="2314597" cy="1406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370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47" t="21333" r="35204" b="29930"/>
          <a:stretch/>
        </p:blipFill>
        <p:spPr bwMode="auto">
          <a:xfrm>
            <a:off x="179512" y="116632"/>
            <a:ext cx="5760640" cy="5650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76131" y="1052736"/>
            <a:ext cx="2808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Self assess on the sheet</a:t>
            </a:r>
          </a:p>
          <a:p>
            <a:endParaRPr lang="en-GB" b="1" dirty="0"/>
          </a:p>
          <a:p>
            <a:r>
              <a:rPr lang="en-GB" b="1" dirty="0" smtClean="0"/>
              <a:t>Make sure you are honest with yourself!</a:t>
            </a:r>
            <a:endParaRPr lang="en-GB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564538"/>
            <a:ext cx="3033386" cy="184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691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504" y="4077072"/>
            <a:ext cx="7128792" cy="25202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683994"/>
          </a:xfrm>
        </p:spPr>
        <p:txBody>
          <a:bodyPr/>
          <a:lstStyle/>
          <a:p>
            <a:r>
              <a:rPr lang="en-GB" dirty="0" smtClean="0">
                <a:solidFill>
                  <a:srgbClr val="00B0F0"/>
                </a:solidFill>
              </a:rPr>
              <a:t>plenary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516" y="1196752"/>
            <a:ext cx="7620000" cy="4373563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GB" dirty="0" smtClean="0"/>
              <a:t>Swap answers in your pairs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/>
              <a:t>Tick or cross next to the success criteria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/>
              <a:t>Give them a </a:t>
            </a:r>
            <a:r>
              <a:rPr lang="en-GB" dirty="0" smtClean="0">
                <a:solidFill>
                  <a:srgbClr val="00B0F0"/>
                </a:solidFill>
              </a:rPr>
              <a:t>STRENGTH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Ask them a </a:t>
            </a:r>
            <a:r>
              <a:rPr lang="en-GB" dirty="0" smtClean="0">
                <a:solidFill>
                  <a:srgbClr val="00B0F0"/>
                </a:solidFill>
              </a:rPr>
              <a:t>QUESTION </a:t>
            </a: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 help them </a:t>
            </a:r>
            <a:r>
              <a:rPr lang="en-GB" dirty="0" smtClean="0">
                <a:solidFill>
                  <a:srgbClr val="00B0F0"/>
                </a:solidFill>
              </a:rPr>
              <a:t>IMPROVE </a:t>
            </a: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their work</a:t>
            </a:r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51520" y="4077072"/>
            <a:ext cx="66064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B0F0"/>
                </a:solidFill>
                <a:latin typeface="Gill Sans MT" pitchFamily="34" charset="0"/>
              </a:rPr>
              <a:t>Explain how Fortnite appeals to audiences.  Refer to Uses and Gratifications theory in your response.</a:t>
            </a:r>
          </a:p>
          <a:p>
            <a:endParaRPr lang="en-GB" dirty="0">
              <a:latin typeface="Gill Sans MT" pitchFamily="34" charset="0"/>
            </a:endParaRPr>
          </a:p>
          <a:p>
            <a:r>
              <a:rPr lang="en-GB" u="sng" dirty="0">
                <a:latin typeface="Gill Sans MT" pitchFamily="34" charset="0"/>
              </a:rPr>
              <a:t>Success criteria: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dirty="0">
                <a:latin typeface="Gill Sans MT" pitchFamily="34" charset="0"/>
              </a:rPr>
              <a:t>Discussed the audience in relation to Fortnite (demographics and Bartle’s Taxonomy)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dirty="0">
                <a:latin typeface="Gill Sans MT" pitchFamily="34" charset="0"/>
              </a:rPr>
              <a:t>Demonstrated an understanding of why they play Fortnite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dirty="0">
                <a:latin typeface="Gill Sans MT" pitchFamily="34" charset="0"/>
              </a:rPr>
              <a:t>Referenced Uses and Gratifications theory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dirty="0">
                <a:latin typeface="Gill Sans MT" pitchFamily="34" charset="0"/>
              </a:rPr>
              <a:t>Used Media Language throughout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87718"/>
            <a:ext cx="3023659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428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2690</TotalTime>
  <Words>505</Words>
  <Application>Microsoft Office PowerPoint</Application>
  <PresentationFormat>On-screen Show (4:3)</PresentationFormat>
  <Paragraphs>69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Calibri</vt:lpstr>
      <vt:lpstr>Gill Sans MT</vt:lpstr>
      <vt:lpstr>Essential</vt:lpstr>
      <vt:lpstr>PowerPoint Presentation</vt:lpstr>
      <vt:lpstr>Who plays fortnite?</vt:lpstr>
      <vt:lpstr>Let’s quickly remind ourselves of the 4 strands of Uses and gratifications theory</vt:lpstr>
      <vt:lpstr>Let’s quickly remind ourselves of the 4 strands of Uses and gratifications theory</vt:lpstr>
      <vt:lpstr>Independent practice: Watch the battle pass trailer and apply u&amp;G to it</vt:lpstr>
      <vt:lpstr>Independent practice Exam style question: </vt:lpstr>
      <vt:lpstr>PowerPoint Presentation</vt:lpstr>
      <vt:lpstr>plenary</vt:lpstr>
    </vt:vector>
  </TitlesOfParts>
  <Company>NPCS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Polly Harvey</dc:creator>
  <cp:lastModifiedBy>Matt Toogood</cp:lastModifiedBy>
  <cp:revision>44</cp:revision>
  <dcterms:created xsi:type="dcterms:W3CDTF">2019-06-06T13:24:00Z</dcterms:created>
  <dcterms:modified xsi:type="dcterms:W3CDTF">2022-04-26T10:09:10Z</dcterms:modified>
</cp:coreProperties>
</file>