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4"/>
  </p:sldMasterIdLst>
  <p:notesMasterIdLst>
    <p:notesMasterId r:id="rId56"/>
  </p:notesMasterIdLst>
  <p:sldIdLst>
    <p:sldId id="256" r:id="rId5"/>
    <p:sldId id="305" r:id="rId6"/>
    <p:sldId id="306" r:id="rId7"/>
    <p:sldId id="307" r:id="rId8"/>
    <p:sldId id="336" r:id="rId9"/>
    <p:sldId id="258" r:id="rId10"/>
    <p:sldId id="267" r:id="rId11"/>
    <p:sldId id="277" r:id="rId12"/>
    <p:sldId id="299" r:id="rId13"/>
    <p:sldId id="308" r:id="rId14"/>
    <p:sldId id="310" r:id="rId15"/>
    <p:sldId id="297" r:id="rId16"/>
    <p:sldId id="309" r:id="rId17"/>
    <p:sldId id="298" r:id="rId18"/>
    <p:sldId id="288" r:id="rId19"/>
    <p:sldId id="300" r:id="rId20"/>
    <p:sldId id="289" r:id="rId21"/>
    <p:sldId id="290" r:id="rId22"/>
    <p:sldId id="292" r:id="rId23"/>
    <p:sldId id="301" r:id="rId24"/>
    <p:sldId id="293" r:id="rId25"/>
    <p:sldId id="279" r:id="rId26"/>
    <p:sldId id="291" r:id="rId27"/>
    <p:sldId id="294" r:id="rId28"/>
    <p:sldId id="302" r:id="rId29"/>
    <p:sldId id="311" r:id="rId30"/>
    <p:sldId id="295" r:id="rId31"/>
    <p:sldId id="303" r:id="rId32"/>
    <p:sldId id="312" r:id="rId33"/>
    <p:sldId id="296" r:id="rId34"/>
    <p:sldId id="272"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7"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FCC297-65A9-4359-A91C-7BC53C0023A9}" type="datetimeFigureOut">
              <a:rPr lang="en-US"/>
              <a:t>4/20/2022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FBCD5-8699-464C-BC3D-D5485D25189B}" type="slidenum">
              <a:rPr lang="en-US"/>
              <a:t>‹#›</a:t>
            </a:fld>
            <a:endParaRPr lang="en-US"/>
          </a:p>
        </p:txBody>
      </p:sp>
    </p:spTree>
    <p:extLst>
      <p:ext uri="{BB962C8B-B14F-4D97-AF65-F5344CB8AC3E}">
        <p14:creationId xmlns:p14="http://schemas.microsoft.com/office/powerpoint/2010/main" val="151055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FBCD5-8699-464C-BC3D-D5485D25189B}" type="slidenum">
              <a:rPr lang="en-US"/>
              <a:t>1</a:t>
            </a:fld>
            <a:endParaRPr lang="en-US"/>
          </a:p>
        </p:txBody>
      </p:sp>
    </p:spTree>
    <p:extLst>
      <p:ext uri="{BB962C8B-B14F-4D97-AF65-F5344CB8AC3E}">
        <p14:creationId xmlns:p14="http://schemas.microsoft.com/office/powerpoint/2010/main" val="2495759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FBCD5-8699-464C-BC3D-D5485D25189B}" type="slidenum">
              <a:rPr lang="en-US"/>
              <a:t>6</a:t>
            </a:fld>
            <a:endParaRPr lang="en-US"/>
          </a:p>
        </p:txBody>
      </p:sp>
    </p:spTree>
    <p:extLst>
      <p:ext uri="{BB962C8B-B14F-4D97-AF65-F5344CB8AC3E}">
        <p14:creationId xmlns:p14="http://schemas.microsoft.com/office/powerpoint/2010/main" val="114232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FBCD5-8699-464C-BC3D-D5485D25189B}" type="slidenum">
              <a:rPr lang="en-US"/>
              <a:t>7</a:t>
            </a:fld>
            <a:endParaRPr lang="en-US"/>
          </a:p>
        </p:txBody>
      </p:sp>
    </p:spTree>
    <p:extLst>
      <p:ext uri="{BB962C8B-B14F-4D97-AF65-F5344CB8AC3E}">
        <p14:creationId xmlns:p14="http://schemas.microsoft.com/office/powerpoint/2010/main" val="236948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FBCD5-8699-464C-BC3D-D5485D25189B}" type="slidenum">
              <a:rPr lang="en-US"/>
              <a:t>8</a:t>
            </a:fld>
            <a:endParaRPr lang="en-US"/>
          </a:p>
        </p:txBody>
      </p:sp>
    </p:spTree>
    <p:extLst>
      <p:ext uri="{BB962C8B-B14F-4D97-AF65-F5344CB8AC3E}">
        <p14:creationId xmlns:p14="http://schemas.microsoft.com/office/powerpoint/2010/main" val="22310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4/20/2022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4/20/2022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4/20/2022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4/20/2022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COMPONENT 1</a:t>
            </a:r>
            <a:br>
              <a:rPr lang="en-GB" dirty="0" smtClean="0"/>
            </a:br>
            <a:r>
              <a:rPr lang="en-GB" sz="6000" dirty="0" smtClean="0"/>
              <a:t>Portfolio Requirements</a:t>
            </a:r>
            <a:endParaRPr lang="en-GB" sz="6000" dirty="0"/>
          </a:p>
        </p:txBody>
      </p:sp>
      <p:sp>
        <p:nvSpPr>
          <p:cNvPr id="3" name="Subtitle 2"/>
          <p:cNvSpPr>
            <a:spLocks noGrp="1"/>
          </p:cNvSpPr>
          <p:nvPr>
            <p:ph type="subTitle" idx="1"/>
          </p:nvPr>
        </p:nvSpPr>
        <p:spPr/>
        <p:txBody>
          <a:bodyPr>
            <a:normAutofit/>
          </a:bodyPr>
          <a:lstStyle/>
          <a:p>
            <a:endParaRPr lang="en-GB" dirty="0" smtClean="0"/>
          </a:p>
          <a:p>
            <a:r>
              <a:rPr lang="en-GB" dirty="0" smtClean="0"/>
              <a:t>Component 1 = 40% of your final grade</a:t>
            </a:r>
          </a:p>
        </p:txBody>
      </p:sp>
    </p:spTree>
    <p:extLst>
      <p:ext uri="{BB962C8B-B14F-4D97-AF65-F5344CB8AC3E}">
        <p14:creationId xmlns:p14="http://schemas.microsoft.com/office/powerpoint/2010/main" val="38606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9134" y="1429789"/>
            <a:ext cx="10075025" cy="458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Arial" panose="020B0604020202020204" pitchFamily="34" charset="0"/>
                <a:cs typeface="Arial" panose="020B0604020202020204" pitchFamily="34" charset="0"/>
              </a:rPr>
              <a:t>‘The Believers’, by Bryony Lavery, was first performed in 2014 – a year after The National Crime Agency released its Child Abduction Report (which was a significant stimulus for Lavery). Our group took inspiration from this key theme in the text extract as child abductions/missing children is still a relevant topic to a contemporary audience as it is evident that child kidnappings are increasing. This first performance was a motivating force for our use of symbolic, stylised and minimalistic set as well as creating multiple settings with the same set.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18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277541"/>
            <a:ext cx="9994900" cy="2246769"/>
          </a:xfrm>
          <a:prstGeom prst="rect">
            <a:avLst/>
          </a:prstGeom>
        </p:spPr>
        <p:txBody>
          <a:bodyPr wrap="square">
            <a:spAutoFit/>
          </a:bodyPr>
          <a:lstStyle/>
          <a:p>
            <a:r>
              <a:rPr lang="en-GB" sz="2800" dirty="0">
                <a:latin typeface="Verdana" panose="020B0604030504040204" pitchFamily="34" charset="0"/>
              </a:rPr>
              <a:t>The focus for </a:t>
            </a:r>
            <a:r>
              <a:rPr lang="en-GB" sz="2800" dirty="0" smtClean="0">
                <a:latin typeface="Verdana" panose="020B0604030504040204" pitchFamily="34" charset="0"/>
              </a:rPr>
              <a:t>you is </a:t>
            </a:r>
            <a:r>
              <a:rPr lang="en-GB" sz="2800" dirty="0">
                <a:latin typeface="Verdana" panose="020B0604030504040204" pitchFamily="34" charset="0"/>
              </a:rPr>
              <a:t>to consider how the social, </a:t>
            </a:r>
            <a:r>
              <a:rPr lang="en-GB" sz="2800" dirty="0" smtClean="0">
                <a:latin typeface="Verdana" panose="020B0604030504040204" pitchFamily="34" charset="0"/>
              </a:rPr>
              <a:t>historical and </a:t>
            </a:r>
            <a:r>
              <a:rPr lang="en-GB" sz="2800" dirty="0">
                <a:latin typeface="Verdana" panose="020B0604030504040204" pitchFamily="34" charset="0"/>
              </a:rPr>
              <a:t>cultural contexts has impacted the final performance, </a:t>
            </a:r>
            <a:r>
              <a:rPr lang="en-GB" sz="2800" dirty="0" smtClean="0">
                <a:latin typeface="Verdana" panose="020B0604030504040204" pitchFamily="34" charset="0"/>
              </a:rPr>
              <a:t>informed artistic </a:t>
            </a:r>
            <a:r>
              <a:rPr lang="en-GB" sz="2800" dirty="0">
                <a:latin typeface="Verdana" panose="020B0604030504040204" pitchFamily="34" charset="0"/>
              </a:rPr>
              <a:t>choices and affected key decisions in the rehearsal room</a:t>
            </a:r>
            <a:r>
              <a:rPr lang="en-GB" sz="2800" dirty="0" smtClean="0">
                <a:latin typeface="Verdana" panose="020B0604030504040204" pitchFamily="34" charset="0"/>
              </a:rPr>
              <a:t>.</a:t>
            </a:r>
          </a:p>
          <a:p>
            <a:endParaRPr lang="en-GB" sz="2800" dirty="0">
              <a:latin typeface="Verdana" panose="020B0604030504040204" pitchFamily="34" charset="0"/>
            </a:endParaRPr>
          </a:p>
        </p:txBody>
      </p:sp>
      <p:sp>
        <p:nvSpPr>
          <p:cNvPr id="2" name="Rounded Rectangle 1"/>
          <p:cNvSpPr/>
          <p:nvPr/>
        </p:nvSpPr>
        <p:spPr>
          <a:xfrm>
            <a:off x="814647" y="3374967"/>
            <a:ext cx="9210502" cy="1629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Can someone unpick this / interrogate it a little for us?</a:t>
            </a:r>
            <a:endParaRPr lang="en-GB" sz="3200" b="1" dirty="0"/>
          </a:p>
        </p:txBody>
      </p:sp>
    </p:spTree>
    <p:extLst>
      <p:ext uri="{BB962C8B-B14F-4D97-AF65-F5344CB8AC3E}">
        <p14:creationId xmlns:p14="http://schemas.microsoft.com/office/powerpoint/2010/main" val="392858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0582" y="1244290"/>
            <a:ext cx="9994900" cy="2677656"/>
          </a:xfrm>
          <a:prstGeom prst="rect">
            <a:avLst/>
          </a:prstGeom>
        </p:spPr>
        <p:txBody>
          <a:bodyPr wrap="square">
            <a:spAutoFit/>
          </a:bodyPr>
          <a:lstStyle/>
          <a:p>
            <a:endParaRPr lang="en-GB" sz="2800" dirty="0">
              <a:latin typeface="Verdana" panose="020B0604030504040204" pitchFamily="34" charset="0"/>
            </a:endParaRPr>
          </a:p>
          <a:p>
            <a:r>
              <a:rPr lang="en-GB" sz="2800" dirty="0">
                <a:latin typeface="Verdana" panose="020B0604030504040204" pitchFamily="34" charset="0"/>
              </a:rPr>
              <a:t>This requirement provides another opportunity for </a:t>
            </a:r>
            <a:r>
              <a:rPr lang="en-GB" sz="2800" dirty="0" smtClean="0">
                <a:latin typeface="Verdana" panose="020B0604030504040204" pitchFamily="34" charset="0"/>
              </a:rPr>
              <a:t>you to demonstrate </a:t>
            </a:r>
            <a:r>
              <a:rPr lang="en-GB" sz="2800" dirty="0">
                <a:latin typeface="Verdana" panose="020B0604030504040204" pitchFamily="34" charset="0"/>
              </a:rPr>
              <a:t>an understanding of the </a:t>
            </a:r>
            <a:r>
              <a:rPr lang="en-GB" sz="2800" b="1" u="sng" dirty="0">
                <a:latin typeface="Verdana" panose="020B0604030504040204" pitchFamily="34" charset="0"/>
              </a:rPr>
              <a:t>play as a whole </a:t>
            </a:r>
            <a:r>
              <a:rPr lang="en-GB" sz="2800" dirty="0">
                <a:latin typeface="Verdana" panose="020B0604030504040204" pitchFamily="34" charset="0"/>
              </a:rPr>
              <a:t>and how </a:t>
            </a:r>
            <a:r>
              <a:rPr lang="en-GB" sz="2800" dirty="0" smtClean="0">
                <a:latin typeface="Verdana" panose="020B0604030504040204" pitchFamily="34" charset="0"/>
              </a:rPr>
              <a:t>your </a:t>
            </a:r>
            <a:r>
              <a:rPr lang="en-GB" sz="2800" b="1" u="sng" dirty="0" smtClean="0">
                <a:latin typeface="Verdana" panose="020B0604030504040204" pitchFamily="34" charset="0"/>
              </a:rPr>
              <a:t>key extract </a:t>
            </a:r>
            <a:r>
              <a:rPr lang="en-GB" sz="2800" dirty="0">
                <a:latin typeface="Verdana" panose="020B0604030504040204" pitchFamily="34" charset="0"/>
              </a:rPr>
              <a:t>helps to connect to the social, historical and cultural contexts </a:t>
            </a:r>
            <a:r>
              <a:rPr lang="en-GB" sz="2800" dirty="0" smtClean="0">
                <a:latin typeface="Verdana" panose="020B0604030504040204" pitchFamily="34" charset="0"/>
              </a:rPr>
              <a:t>of the </a:t>
            </a:r>
            <a:r>
              <a:rPr lang="en-GB" sz="2800" dirty="0">
                <a:latin typeface="Verdana" panose="020B0604030504040204" pitchFamily="34" charset="0"/>
              </a:rPr>
              <a:t>performance text</a:t>
            </a:r>
            <a:endParaRPr lang="en-GB" sz="2800" dirty="0"/>
          </a:p>
        </p:txBody>
      </p:sp>
      <p:sp>
        <p:nvSpPr>
          <p:cNvPr id="3" name="Rounded Rectangle 2"/>
          <p:cNvSpPr/>
          <p:nvPr/>
        </p:nvSpPr>
        <p:spPr>
          <a:xfrm>
            <a:off x="960582" y="4264429"/>
            <a:ext cx="9210502" cy="1629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Can someone explain what each of the three contexts actually mean?</a:t>
            </a:r>
            <a:endParaRPr lang="en-GB" sz="3200" b="1" dirty="0"/>
          </a:p>
        </p:txBody>
      </p:sp>
    </p:spTree>
    <p:extLst>
      <p:ext uri="{BB962C8B-B14F-4D97-AF65-F5344CB8AC3E}">
        <p14:creationId xmlns:p14="http://schemas.microsoft.com/office/powerpoint/2010/main" val="171874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613" y="1130186"/>
            <a:ext cx="9911542" cy="4832092"/>
          </a:xfrm>
          <a:prstGeom prst="rect">
            <a:avLst/>
          </a:prstGeom>
          <a:solidFill>
            <a:srgbClr val="CC0000"/>
          </a:solidFill>
        </p:spPr>
        <p:txBody>
          <a:bodyPr wrap="square">
            <a:spAutoFit/>
          </a:bodyPr>
          <a:lstStyle/>
          <a:p>
            <a:pPr>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Bartlett’s ‘The Plague’ was first performed in 2017, during a time of massive uncertainty in the Western world because of the unrest caused in the UK with Brexit and the rise of Trump and ‘fake news’ in America. Furthermore, the situation with Syria instilled fear in society because of the increase in terror attacks. This puts the plague into a modern day context as Camus’ book was originally written as a response to the atrocities of WW2 and the Holocaust. Our group took inspiration from the key theme isolation which is prominent throughout our extract. We chose to contextualize this by presenting the plague as extremism and wanted to explore the right wing views regarding immigration and terrorism.</a:t>
            </a:r>
            <a:r>
              <a:rPr lang="en-GB" dirty="0"/>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2204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031" y="134729"/>
            <a:ext cx="9994900" cy="4893647"/>
          </a:xfrm>
          <a:prstGeom prst="rect">
            <a:avLst/>
          </a:prstGeom>
        </p:spPr>
        <p:txBody>
          <a:bodyPr wrap="square">
            <a:spAutoFit/>
          </a:bodyPr>
          <a:lstStyle/>
          <a:p>
            <a:r>
              <a:rPr lang="en-GB" sz="2400" dirty="0" smtClean="0"/>
              <a:t>You might </a:t>
            </a:r>
            <a:r>
              <a:rPr lang="en-GB" sz="2400" dirty="0"/>
              <a:t>use this area of investigation to outline why </a:t>
            </a:r>
            <a:r>
              <a:rPr lang="en-GB" sz="2400" dirty="0" smtClean="0"/>
              <a:t>and how </a:t>
            </a:r>
            <a:r>
              <a:rPr lang="en-GB" sz="2400" dirty="0"/>
              <a:t>this performance text is or is not relevant to a </a:t>
            </a:r>
            <a:r>
              <a:rPr lang="en-GB" sz="2400" dirty="0" smtClean="0"/>
              <a:t>contemporary audience</a:t>
            </a:r>
            <a:r>
              <a:rPr lang="en-GB" sz="2400" dirty="0"/>
              <a:t>. </a:t>
            </a:r>
            <a:r>
              <a:rPr lang="en-GB" sz="2400" dirty="0" smtClean="0"/>
              <a:t> </a:t>
            </a:r>
            <a:r>
              <a:rPr lang="en-GB" sz="3200" b="1" dirty="0" smtClean="0">
                <a:solidFill>
                  <a:srgbClr val="FF0000"/>
                </a:solidFill>
              </a:rPr>
              <a:t>IS IT? IF SO – WHY?</a:t>
            </a:r>
            <a:endParaRPr lang="en-GB" sz="3200" dirty="0" smtClean="0"/>
          </a:p>
          <a:p>
            <a:endParaRPr lang="en-GB" sz="2400" dirty="0"/>
          </a:p>
          <a:p>
            <a:r>
              <a:rPr lang="en-GB" sz="2400" dirty="0" smtClean="0"/>
              <a:t>Comparisons </a:t>
            </a:r>
            <a:r>
              <a:rPr lang="en-GB" sz="2400" dirty="0"/>
              <a:t>might be made to the original </a:t>
            </a:r>
            <a:r>
              <a:rPr lang="en-GB" sz="2400" dirty="0" smtClean="0"/>
              <a:t>performance conditions </a:t>
            </a:r>
            <a:r>
              <a:rPr lang="en-GB" sz="2400" dirty="0"/>
              <a:t>of the text. </a:t>
            </a:r>
            <a:r>
              <a:rPr lang="en-GB" sz="3200" b="1" dirty="0">
                <a:solidFill>
                  <a:srgbClr val="FF0000"/>
                </a:solidFill>
              </a:rPr>
              <a:t>Do you know them? SHARE</a:t>
            </a:r>
          </a:p>
          <a:p>
            <a:endParaRPr lang="en-GB" sz="2400" dirty="0"/>
          </a:p>
          <a:p>
            <a:r>
              <a:rPr lang="en-GB" sz="2400" dirty="0" smtClean="0"/>
              <a:t>There </a:t>
            </a:r>
            <a:r>
              <a:rPr lang="en-GB" sz="2400" dirty="0"/>
              <a:t>are a number of ways that </a:t>
            </a:r>
            <a:r>
              <a:rPr lang="en-GB" sz="2400" dirty="0" smtClean="0"/>
              <a:t>you can</a:t>
            </a:r>
            <a:endParaRPr lang="en-GB" sz="2400" dirty="0"/>
          </a:p>
          <a:p>
            <a:r>
              <a:rPr lang="en-GB" sz="2400" dirty="0"/>
              <a:t>engage with this requirement</a:t>
            </a:r>
            <a:r>
              <a:rPr lang="en-GB" sz="2400" dirty="0" smtClean="0"/>
              <a:t>. You might </a:t>
            </a:r>
            <a:r>
              <a:rPr lang="en-GB" sz="2400" dirty="0"/>
              <a:t>use this section of the portfolio to discuss </a:t>
            </a:r>
            <a:r>
              <a:rPr lang="en-GB" sz="2400" dirty="0" smtClean="0"/>
              <a:t>how design </a:t>
            </a:r>
            <a:r>
              <a:rPr lang="en-GB" sz="2400" dirty="0"/>
              <a:t>elements were used to help reinforce key social/historical/cultural</a:t>
            </a:r>
          </a:p>
          <a:p>
            <a:r>
              <a:rPr lang="en-GB" sz="2400" dirty="0"/>
              <a:t>ideas and contexts</a:t>
            </a:r>
            <a:r>
              <a:rPr lang="en-GB" sz="2400" dirty="0" smtClean="0"/>
              <a:t>. </a:t>
            </a:r>
            <a:r>
              <a:rPr lang="en-GB" sz="2800" b="1" dirty="0">
                <a:solidFill>
                  <a:srgbClr val="FF0000"/>
                </a:solidFill>
              </a:rPr>
              <a:t>SHARE …. Simply, were they?</a:t>
            </a:r>
          </a:p>
        </p:txBody>
      </p:sp>
      <p:sp>
        <p:nvSpPr>
          <p:cNvPr id="3" name="Rounded Rectangle 2"/>
          <p:cNvSpPr/>
          <p:nvPr/>
        </p:nvSpPr>
        <p:spPr>
          <a:xfrm>
            <a:off x="182880" y="5943600"/>
            <a:ext cx="11779135" cy="631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Arial" panose="020B0604020202020204" pitchFamily="34" charset="0"/>
                <a:cs typeface="Arial" panose="020B0604020202020204" pitchFamily="34" charset="0"/>
              </a:rPr>
              <a:t>In your small groups have a go at answering each of the questions</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8681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67654" y="3829166"/>
            <a:ext cx="8825660" cy="1653180"/>
          </a:xfrm>
        </p:spPr>
        <p:txBody>
          <a:bodyPr/>
          <a:lstStyle/>
          <a:p>
            <a:r>
              <a:rPr lang="en-GB" dirty="0"/>
              <a:t>WHY IS THIS PIECE WORTH STAGING TODAY</a:t>
            </a:r>
            <a:r>
              <a:rPr lang="en-GB" dirty="0" smtClean="0"/>
              <a:t>?</a:t>
            </a:r>
            <a:r>
              <a:rPr lang="en-GB" dirty="0"/>
              <a:t/>
            </a:r>
            <a:br>
              <a:rPr lang="en-GB" dirty="0"/>
            </a:br>
            <a:r>
              <a:rPr lang="en-GB" dirty="0"/>
              <a:t>	</a:t>
            </a:r>
            <a:r>
              <a:rPr lang="en-GB" dirty="0" smtClean="0"/>
              <a:t>What </a:t>
            </a:r>
            <a:r>
              <a:rPr lang="en-GB" dirty="0"/>
              <a:t>relevance does it have to </a:t>
            </a:r>
            <a:r>
              <a:rPr lang="en-GB" dirty="0" smtClean="0"/>
              <a:t>	contemporary </a:t>
            </a:r>
            <a:r>
              <a:rPr lang="en-GB" dirty="0"/>
              <a:t>society?</a:t>
            </a:r>
            <a:br>
              <a:rPr lang="en-GB" dirty="0"/>
            </a:br>
            <a:r>
              <a:rPr lang="en-GB" dirty="0" smtClean="0"/>
              <a:t>	Where </a:t>
            </a:r>
            <a:r>
              <a:rPr lang="en-GB" dirty="0"/>
              <a:t>have the ideas come </a:t>
            </a:r>
            <a:r>
              <a:rPr lang="en-GB" dirty="0" smtClean="0"/>
              <a:t>	from</a:t>
            </a:r>
            <a:r>
              <a:rPr lang="en-GB" dirty="0"/>
              <a:t>? </a:t>
            </a:r>
            <a:br>
              <a:rPr lang="en-GB" dirty="0"/>
            </a:br>
            <a:r>
              <a:rPr lang="en-GB" dirty="0" smtClean="0"/>
              <a:t>	You </a:t>
            </a:r>
            <a:r>
              <a:rPr lang="en-GB" dirty="0"/>
              <a:t>need to put the story and its </a:t>
            </a:r>
            <a:r>
              <a:rPr lang="en-GB" dirty="0" smtClean="0"/>
              <a:t>	message </a:t>
            </a:r>
            <a:r>
              <a:rPr lang="en-GB" dirty="0"/>
              <a:t>into a context. </a:t>
            </a:r>
          </a:p>
        </p:txBody>
      </p:sp>
      <p:sp>
        <p:nvSpPr>
          <p:cNvPr id="2" name="Rounded Rectangle 1"/>
          <p:cNvSpPr/>
          <p:nvPr/>
        </p:nvSpPr>
        <p:spPr>
          <a:xfrm>
            <a:off x="182880" y="5943600"/>
            <a:ext cx="11779135" cy="631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Arial" panose="020B0604020202020204" pitchFamily="34" charset="0"/>
                <a:cs typeface="Arial" panose="020B0604020202020204" pitchFamily="34" charset="0"/>
              </a:rPr>
              <a:t>One practitioner will have a go at answering</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297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EXAMPLE</a:t>
            </a:r>
            <a:endParaRPr lang="en-GB" dirty="0"/>
          </a:p>
        </p:txBody>
      </p:sp>
      <p:sp>
        <p:nvSpPr>
          <p:cNvPr id="5" name="Content Placeholder 4"/>
          <p:cNvSpPr>
            <a:spLocks noGrp="1"/>
          </p:cNvSpPr>
          <p:nvPr>
            <p:ph idx="1"/>
          </p:nvPr>
        </p:nvSpPr>
        <p:spPr>
          <a:xfrm>
            <a:off x="1103312" y="1498600"/>
            <a:ext cx="10009188" cy="5156200"/>
          </a:xfrm>
        </p:spPr>
        <p:txBody>
          <a:bodyPr>
            <a:normAutofit/>
          </a:bodyPr>
          <a:lstStyle/>
          <a:p>
            <a:pPr marL="0" indent="0">
              <a:buNone/>
            </a:pPr>
            <a:r>
              <a:rPr lang="en-GB" sz="2800" dirty="0">
                <a:latin typeface="Arial" panose="020B0604020202020204" pitchFamily="34" charset="0"/>
                <a:cs typeface="Arial" panose="020B0604020202020204" pitchFamily="34" charset="0"/>
              </a:rPr>
              <a:t>I conducted some research into the European migrant crisis which began in 2015 and was deeply shocked with the poignant image and story of </a:t>
            </a:r>
            <a:r>
              <a:rPr lang="en-GB" sz="2800" dirty="0" err="1">
                <a:latin typeface="Arial" panose="020B0604020202020204" pitchFamily="34" charset="0"/>
                <a:cs typeface="Arial" panose="020B0604020202020204" pitchFamily="34" charset="0"/>
              </a:rPr>
              <a:t>Aylan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Kurdi</a:t>
            </a:r>
            <a:r>
              <a:rPr lang="en-GB" sz="2800" dirty="0">
                <a:latin typeface="Arial" panose="020B0604020202020204" pitchFamily="34" charset="0"/>
                <a:cs typeface="Arial" panose="020B0604020202020204" pitchFamily="34" charset="0"/>
              </a:rPr>
              <a:t> which seemed to sum up societies complete lack of compassion. We wanted to highlight the disconnect we have in our nation by representing refugees or victims of terrorism as humans and not statistics regardless of their religion or ethnic background. Using verbatim material was effective, using quotes from politicians and journalists made our production relevant to our audience and gave it an authenticity.</a:t>
            </a:r>
          </a:p>
          <a:p>
            <a:pPr marL="0" indent="0">
              <a:buNone/>
            </a:pPr>
            <a:endParaRPr lang="en-GB" sz="2800" dirty="0"/>
          </a:p>
        </p:txBody>
      </p:sp>
      <p:sp>
        <p:nvSpPr>
          <p:cNvPr id="3" name="Rectangle 3"/>
          <p:cNvSpPr>
            <a:spLocks noChangeArrowheads="1"/>
          </p:cNvSpPr>
          <p:nvPr/>
        </p:nvSpPr>
        <p:spPr bwMode="auto">
          <a:xfrm>
            <a:off x="0" y="0"/>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547205" y="5530850"/>
            <a:ext cx="150495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376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660" y="236586"/>
            <a:ext cx="9404723" cy="1400530"/>
          </a:xfrm>
        </p:spPr>
        <p:txBody>
          <a:bodyPr/>
          <a:lstStyle/>
          <a:p>
            <a:r>
              <a:rPr lang="en-GB" dirty="0" smtClean="0"/>
              <a:t>QUIETLY READ AND THE WE WILL DISCUSS ANY PROBLEMS THAT ARISE</a:t>
            </a:r>
            <a:endParaRPr lang="en-GB" dirty="0"/>
          </a:p>
        </p:txBody>
      </p:sp>
      <p:sp>
        <p:nvSpPr>
          <p:cNvPr id="5" name="Content Placeholder 4"/>
          <p:cNvSpPr>
            <a:spLocks noGrp="1"/>
          </p:cNvSpPr>
          <p:nvPr>
            <p:ph idx="1"/>
          </p:nvPr>
        </p:nvSpPr>
        <p:spPr>
          <a:xfrm>
            <a:off x="995247" y="1911602"/>
            <a:ext cx="8946541" cy="4512982"/>
          </a:xfrm>
        </p:spPr>
        <p:txBody>
          <a:bodyPr>
            <a:normAutofit/>
          </a:bodyPr>
          <a:lstStyle/>
          <a:p>
            <a:r>
              <a:rPr lang="en-GB" sz="2400" dirty="0"/>
              <a:t>What are the factors that inspired the stimulus/genre to be centred in the first place? An historical event or movement? An artistic viewpoint? A personal opinion or form of expression? A discovery or documenting on scientific fact or theory? What were the defining details linked to the importance or impact of the stimulus? How have you reflected these factors in your work? Have you created a sense of period, followed a particular ideology or religious motivation? Have you taken a philosophical or abstract view of the inspiring aspects of the stimulus? How was this shown in the work? What were you trying to say about the world today</a:t>
            </a:r>
            <a:r>
              <a:rPr lang="en-GB" sz="2400" dirty="0" smtClean="0"/>
              <a:t>?</a:t>
            </a:r>
            <a:endParaRPr lang="en-GB" sz="2400" dirty="0"/>
          </a:p>
        </p:txBody>
      </p:sp>
    </p:spTree>
    <p:extLst>
      <p:ext uri="{BB962C8B-B14F-4D97-AF65-F5344CB8AC3E}">
        <p14:creationId xmlns:p14="http://schemas.microsoft.com/office/powerpoint/2010/main" val="1757286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GB" sz="2400" dirty="0" smtClean="0"/>
              <a:t>How </a:t>
            </a:r>
            <a:r>
              <a:rPr lang="en-GB" sz="2400" dirty="0"/>
              <a:t>were you reflecting elements of your own experiences and opinions in the work.  How might they reinforce/contradict the perceived values of the audience? Did you embrace a specific genre to reflect or illuminate a specific aspect of culture or society? Did you achieve this in performance? How did the work develop as a result of changing concepts within the group which relate to these elements? Were your chosen genres and devices in themselves a direct result of social, cultural or historical concepts or events and did you use them to achieve the same ends? </a:t>
            </a:r>
          </a:p>
        </p:txBody>
      </p:sp>
      <p:sp>
        <p:nvSpPr>
          <p:cNvPr id="6" name="Title 3"/>
          <p:cNvSpPr>
            <a:spLocks noGrp="1"/>
          </p:cNvSpPr>
          <p:nvPr>
            <p:ph type="title"/>
          </p:nvPr>
        </p:nvSpPr>
        <p:spPr>
          <a:xfrm>
            <a:off x="155660" y="236586"/>
            <a:ext cx="9404723" cy="1400530"/>
          </a:xfrm>
        </p:spPr>
        <p:txBody>
          <a:bodyPr/>
          <a:lstStyle/>
          <a:p>
            <a:r>
              <a:rPr lang="en-GB" dirty="0" smtClean="0"/>
              <a:t>QUIETLY READ AND THE WE WILL DISCUSS ANY PROBLEMS THAT ARISE</a:t>
            </a:r>
            <a:endParaRPr lang="en-GB" dirty="0"/>
          </a:p>
        </p:txBody>
      </p:sp>
    </p:spTree>
    <p:extLst>
      <p:ext uri="{BB962C8B-B14F-4D97-AF65-F5344CB8AC3E}">
        <p14:creationId xmlns:p14="http://schemas.microsoft.com/office/powerpoint/2010/main" val="82255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4190" y="1434869"/>
            <a:ext cx="8825658" cy="3329581"/>
          </a:xfrm>
        </p:spPr>
        <p:txBody>
          <a:bodyPr/>
          <a:lstStyle/>
          <a:p>
            <a:r>
              <a:rPr lang="en-GB" sz="5400" dirty="0" smtClean="0"/>
              <a:t>When was the play written? What was going on at the time of writing that may have influenced the work?</a:t>
            </a:r>
            <a:endParaRPr lang="en-GB" sz="5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5540" y="4289368"/>
            <a:ext cx="1826475" cy="1564107"/>
          </a:xfrm>
          <a:prstGeom prst="rect">
            <a:avLst/>
          </a:prstGeom>
        </p:spPr>
      </p:pic>
      <p:sp>
        <p:nvSpPr>
          <p:cNvPr id="5" name="Rounded Rectangle 4"/>
          <p:cNvSpPr/>
          <p:nvPr/>
        </p:nvSpPr>
        <p:spPr>
          <a:xfrm>
            <a:off x="182880" y="5926974"/>
            <a:ext cx="11779135" cy="822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Arial" panose="020B0604020202020204" pitchFamily="34" charset="0"/>
                <a:cs typeface="Arial" panose="020B0604020202020204" pitchFamily="34" charset="0"/>
              </a:rPr>
              <a:t>If you know the answers share them – if you don’t then allocate research tasks and how the work will be shared.</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81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6" y="4800586"/>
            <a:ext cx="8825657" cy="1549413"/>
          </a:xfrm>
        </p:spPr>
        <p:txBody>
          <a:bodyPr>
            <a:noAutofit/>
          </a:bodyPr>
          <a:lstStyle/>
          <a:p>
            <a:r>
              <a:rPr lang="en-GB" sz="4000" dirty="0" smtClean="0"/>
              <a:t>IT WILL BE EASIER TODAY IF YOU SIT IN YOUR PERFORMANCE COMPANIES</a:t>
            </a:r>
            <a:endParaRPr lang="en-GB" sz="4000" dirty="0"/>
          </a:p>
        </p:txBody>
      </p:sp>
      <p:pic>
        <p:nvPicPr>
          <p:cNvPr id="3" name="Picture 2"/>
          <p:cNvPicPr>
            <a:picLocks noChangeAspect="1"/>
          </p:cNvPicPr>
          <p:nvPr/>
        </p:nvPicPr>
        <p:blipFill>
          <a:blip r:embed="rId2"/>
          <a:stretch>
            <a:fillRect/>
          </a:stretch>
        </p:blipFill>
        <p:spPr>
          <a:xfrm>
            <a:off x="1154955" y="244522"/>
            <a:ext cx="7432092" cy="4081944"/>
          </a:xfrm>
          <a:prstGeom prst="rect">
            <a:avLst/>
          </a:prstGeom>
        </p:spPr>
      </p:pic>
    </p:spTree>
    <p:extLst>
      <p:ext uri="{BB962C8B-B14F-4D97-AF65-F5344CB8AC3E}">
        <p14:creationId xmlns:p14="http://schemas.microsoft.com/office/powerpoint/2010/main" val="3517822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4423" y="86958"/>
            <a:ext cx="9404723" cy="1400530"/>
          </a:xfrm>
        </p:spPr>
        <p:txBody>
          <a:bodyPr/>
          <a:lstStyle/>
          <a:p>
            <a:r>
              <a:rPr lang="en-GB" dirty="0" smtClean="0"/>
              <a:t>EXAMPLE</a:t>
            </a:r>
            <a:endParaRPr lang="en-GB" dirty="0"/>
          </a:p>
        </p:txBody>
      </p:sp>
      <p:sp>
        <p:nvSpPr>
          <p:cNvPr id="5" name="Content Placeholder 4"/>
          <p:cNvSpPr>
            <a:spLocks noGrp="1"/>
          </p:cNvSpPr>
          <p:nvPr>
            <p:ph idx="1"/>
          </p:nvPr>
        </p:nvSpPr>
        <p:spPr>
          <a:xfrm>
            <a:off x="745865" y="1309023"/>
            <a:ext cx="10009188" cy="5156200"/>
          </a:xfrm>
        </p:spPr>
        <p:txBody>
          <a:bodyPr>
            <a:noAutofit/>
          </a:bodyPr>
          <a:lstStyle/>
          <a:p>
            <a:pPr marL="0" indent="0">
              <a:buNone/>
            </a:pPr>
            <a:r>
              <a:rPr lang="en-US" sz="3200" b="1" u="sng" dirty="0">
                <a:solidFill>
                  <a:schemeClr val="bg1"/>
                </a:solidFill>
              </a:rPr>
              <a:t>Our group’s key question</a:t>
            </a:r>
            <a:r>
              <a:rPr lang="en-US" sz="3200" dirty="0"/>
              <a:t>: “how far would you go in the name of your religion?” was chosen as it’s very relevant today with the widespread fear of terrorism and radical, extremist religious groups. Our performance reflected this with the family being blinded by their faith and thus twisting their morality. Additionally, people are leaning more and more against religion nowadays, partially due to extremism, and it has become increasingly ‘fashionable’ to be an atheist in today’s Western world. </a:t>
            </a:r>
            <a:endParaRPr lang="en-GB" sz="3200" dirty="0"/>
          </a:p>
        </p:txBody>
      </p:sp>
    </p:spTree>
    <p:extLst>
      <p:ext uri="{BB962C8B-B14F-4D97-AF65-F5344CB8AC3E}">
        <p14:creationId xmlns:p14="http://schemas.microsoft.com/office/powerpoint/2010/main" val="2214182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2255" y="2108200"/>
            <a:ext cx="8825658" cy="3329581"/>
          </a:xfrm>
        </p:spPr>
        <p:txBody>
          <a:bodyPr/>
          <a:lstStyle/>
          <a:p>
            <a:pPr lvl="0"/>
            <a:r>
              <a:rPr lang="en-US" sz="4800" dirty="0"/>
              <a:t>How did you respond to the language of the </a:t>
            </a:r>
            <a:r>
              <a:rPr lang="en-US" sz="4800" dirty="0" smtClean="0"/>
              <a:t>EXTRACT </a:t>
            </a:r>
            <a:r>
              <a:rPr lang="en-US" sz="4800" dirty="0"/>
              <a:t>and how was it influenced by the socio- historical conditions of the time the play was written? </a:t>
            </a:r>
            <a:endParaRPr lang="en-GB"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5540" y="4314305"/>
            <a:ext cx="1826475" cy="1564107"/>
          </a:xfrm>
          <a:prstGeom prst="rect">
            <a:avLst/>
          </a:prstGeom>
        </p:spPr>
      </p:pic>
      <p:sp>
        <p:nvSpPr>
          <p:cNvPr id="5" name="Rounded Rectangle 4"/>
          <p:cNvSpPr/>
          <p:nvPr/>
        </p:nvSpPr>
        <p:spPr>
          <a:xfrm>
            <a:off x="182880" y="5943600"/>
            <a:ext cx="11779135" cy="631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Arial" panose="020B0604020202020204" pitchFamily="34" charset="0"/>
                <a:cs typeface="Arial" panose="020B0604020202020204" pitchFamily="34" charset="0"/>
              </a:rPr>
              <a:t>In your small groups have a go at answering each of the questions</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6833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279400"/>
            <a:ext cx="10210800" cy="6489700"/>
          </a:xfrm>
        </p:spPr>
        <p:txBody>
          <a:bodyPr>
            <a:normAutofit/>
          </a:bodyPr>
          <a:lstStyle/>
          <a:p>
            <a:pPr lvl="0"/>
            <a:r>
              <a:rPr lang="en-GB" sz="3600" dirty="0" smtClean="0"/>
              <a:t>What is the form and genre of the EXTRACT?</a:t>
            </a:r>
            <a:endParaRPr lang="en-GB" sz="3600" dirty="0"/>
          </a:p>
        </p:txBody>
      </p:sp>
      <p:sp>
        <p:nvSpPr>
          <p:cNvPr id="2" name="Down Arrow 1"/>
          <p:cNvSpPr/>
          <p:nvPr/>
        </p:nvSpPr>
        <p:spPr>
          <a:xfrm>
            <a:off x="3340100" y="850900"/>
            <a:ext cx="711200" cy="1562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a:off x="6172200" y="850900"/>
            <a:ext cx="711200" cy="355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952500" y="2413000"/>
            <a:ext cx="4483100" cy="3970318"/>
          </a:xfrm>
          <a:prstGeom prst="rect">
            <a:avLst/>
          </a:prstGeom>
          <a:noFill/>
        </p:spPr>
        <p:txBody>
          <a:bodyPr wrap="square" rtlCol="0">
            <a:spAutoFit/>
          </a:bodyPr>
          <a:lstStyle/>
          <a:p>
            <a:r>
              <a:rPr lang="en-GB" sz="3600" dirty="0"/>
              <a:t>Monologues, epilogues, epic, naturalistic, abstract, dialogue, physical </a:t>
            </a:r>
            <a:r>
              <a:rPr lang="en-GB" sz="3600" dirty="0" smtClean="0"/>
              <a:t>theatre, mime, melodrama, flashback</a:t>
            </a:r>
            <a:endParaRPr lang="en-GB" sz="3600" dirty="0"/>
          </a:p>
        </p:txBody>
      </p:sp>
      <p:sp>
        <p:nvSpPr>
          <p:cNvPr id="7" name="TextBox 6"/>
          <p:cNvSpPr txBox="1"/>
          <p:nvPr/>
        </p:nvSpPr>
        <p:spPr>
          <a:xfrm>
            <a:off x="6883400" y="4101237"/>
            <a:ext cx="4483100" cy="1754326"/>
          </a:xfrm>
          <a:prstGeom prst="rect">
            <a:avLst/>
          </a:prstGeom>
          <a:noFill/>
        </p:spPr>
        <p:txBody>
          <a:bodyPr wrap="square" rtlCol="0">
            <a:spAutoFit/>
          </a:bodyPr>
          <a:lstStyle/>
          <a:p>
            <a:r>
              <a:rPr lang="en-GB" sz="3600" dirty="0" smtClean="0"/>
              <a:t>Comedy, Tragedy, Epic Theatre, Naturalism, </a:t>
            </a:r>
            <a:endParaRPr lang="en-GB" sz="3600" dirty="0"/>
          </a:p>
        </p:txBody>
      </p:sp>
    </p:spTree>
    <p:extLst>
      <p:ext uri="{BB962C8B-B14F-4D97-AF65-F5344CB8AC3E}">
        <p14:creationId xmlns:p14="http://schemas.microsoft.com/office/powerpoint/2010/main" val="2813421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2255" y="1734127"/>
            <a:ext cx="8825658" cy="3329581"/>
          </a:xfrm>
        </p:spPr>
        <p:txBody>
          <a:bodyPr/>
          <a:lstStyle/>
          <a:p>
            <a:r>
              <a:rPr lang="en-GB" dirty="0" smtClean="0"/>
              <a:t>How did you respond to the form and genre of the text extract?</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5540" y="4379493"/>
            <a:ext cx="1826475" cy="1564107"/>
          </a:xfrm>
          <a:prstGeom prst="rect">
            <a:avLst/>
          </a:prstGeom>
        </p:spPr>
      </p:pic>
      <p:sp>
        <p:nvSpPr>
          <p:cNvPr id="5" name="Rounded Rectangle 4"/>
          <p:cNvSpPr/>
          <p:nvPr/>
        </p:nvSpPr>
        <p:spPr>
          <a:xfrm>
            <a:off x="182880" y="5943600"/>
            <a:ext cx="11779135" cy="631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Arial" panose="020B0604020202020204" pitchFamily="34" charset="0"/>
                <a:cs typeface="Arial" panose="020B0604020202020204" pitchFamily="34" charset="0"/>
              </a:rPr>
              <a:t>In your small groups have a go at answering</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2000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1" y="144388"/>
            <a:ext cx="9404723" cy="1400530"/>
          </a:xfrm>
        </p:spPr>
        <p:txBody>
          <a:bodyPr/>
          <a:lstStyle/>
          <a:p>
            <a:r>
              <a:rPr lang="en-GB" dirty="0" smtClean="0"/>
              <a:t>SOCIAL</a:t>
            </a:r>
            <a:endParaRPr lang="en-GB" dirty="0"/>
          </a:p>
        </p:txBody>
      </p:sp>
      <p:sp>
        <p:nvSpPr>
          <p:cNvPr id="3" name="Content Placeholder 2"/>
          <p:cNvSpPr>
            <a:spLocks noGrp="1"/>
          </p:cNvSpPr>
          <p:nvPr>
            <p:ph idx="1"/>
          </p:nvPr>
        </p:nvSpPr>
        <p:spPr>
          <a:xfrm>
            <a:off x="1120919" y="996278"/>
            <a:ext cx="8946541" cy="4195481"/>
          </a:xfrm>
        </p:spPr>
        <p:txBody>
          <a:bodyPr>
            <a:noAutofit/>
          </a:bodyPr>
          <a:lstStyle/>
          <a:p>
            <a:r>
              <a:rPr lang="en-GB" sz="2800" b="1" dirty="0" smtClean="0"/>
              <a:t>What </a:t>
            </a:r>
            <a:r>
              <a:rPr lang="en-GB" sz="2800" b="1" dirty="0"/>
              <a:t>was your piece saying about society?</a:t>
            </a:r>
            <a:br>
              <a:rPr lang="en-GB" sz="2800" b="1" dirty="0"/>
            </a:br>
            <a:r>
              <a:rPr lang="en-GB" sz="2800" b="1" dirty="0"/>
              <a:t>What is society’s attitude to the topic you have chosen?</a:t>
            </a:r>
            <a:br>
              <a:rPr lang="en-GB" sz="2800" b="1" dirty="0"/>
            </a:br>
            <a:r>
              <a:rPr lang="en-GB" sz="2800" b="1" dirty="0"/>
              <a:t>Do you agree with this?</a:t>
            </a:r>
            <a:br>
              <a:rPr lang="en-GB" sz="2800" b="1" dirty="0"/>
            </a:br>
            <a:r>
              <a:rPr lang="en-GB" sz="2800" b="1" dirty="0"/>
              <a:t>How does your piece explore the relationship between the individual and their place in society?</a:t>
            </a:r>
            <a:br>
              <a:rPr lang="en-GB" sz="2800" b="1" dirty="0"/>
            </a:br>
            <a:r>
              <a:rPr lang="en-GB" sz="2800" b="1" dirty="0"/>
              <a:t>Why do you think this theme / idea needs to be said to an audience through theatre?</a:t>
            </a:r>
            <a:br>
              <a:rPr lang="en-GB" sz="2800" b="1" dirty="0"/>
            </a:br>
            <a:r>
              <a:rPr lang="en-GB" sz="2800" b="1" dirty="0"/>
              <a:t>What is happening in society at the moment that impacted upon your work?</a:t>
            </a:r>
            <a:endParaRPr lang="en-GB" sz="2800" dirty="0"/>
          </a:p>
        </p:txBody>
      </p:sp>
    </p:spTree>
    <p:extLst>
      <p:ext uri="{BB962C8B-B14F-4D97-AF65-F5344CB8AC3E}">
        <p14:creationId xmlns:p14="http://schemas.microsoft.com/office/powerpoint/2010/main" val="2229642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3511" y="186018"/>
            <a:ext cx="9404723" cy="1400530"/>
          </a:xfrm>
        </p:spPr>
        <p:txBody>
          <a:bodyPr/>
          <a:lstStyle/>
          <a:p>
            <a:r>
              <a:rPr lang="en-GB" dirty="0" smtClean="0"/>
              <a:t>EXAMPLE</a:t>
            </a:r>
            <a:endParaRPr lang="en-GB" dirty="0"/>
          </a:p>
        </p:txBody>
      </p:sp>
      <p:sp>
        <p:nvSpPr>
          <p:cNvPr id="5" name="Content Placeholder 4"/>
          <p:cNvSpPr>
            <a:spLocks noGrp="1"/>
          </p:cNvSpPr>
          <p:nvPr>
            <p:ph idx="1"/>
          </p:nvPr>
        </p:nvSpPr>
        <p:spPr>
          <a:xfrm>
            <a:off x="681903" y="1318545"/>
            <a:ext cx="10009188" cy="5156200"/>
          </a:xfrm>
        </p:spPr>
        <p:txBody>
          <a:bodyPr>
            <a:noAutofit/>
          </a:bodyPr>
          <a:lstStyle/>
          <a:p>
            <a:pPr marL="0" indent="0">
              <a:buNone/>
            </a:pPr>
            <a:r>
              <a:rPr lang="en-US" sz="2600" dirty="0" smtClean="0"/>
              <a:t>Due </a:t>
            </a:r>
            <a:r>
              <a:rPr lang="en-US" sz="2600" dirty="0"/>
              <a:t>to the rise in technology, and the current generation’s attitude towards it, it’s a common widespread fear for parents to protect their children from strangers/child predators. However, from our research I discovered that it’s much more common for a family member to kidnap a child than a stranger, further leading us to the development of the idea of filicide. This idea was then reflected in the staging: the police interrogation scene opened the performance in-media-res, with the family on a lower </a:t>
            </a:r>
            <a:r>
              <a:rPr lang="en-US" sz="2600" dirty="0" err="1"/>
              <a:t>proxemic</a:t>
            </a:r>
            <a:r>
              <a:rPr lang="en-US" sz="2600" dirty="0"/>
              <a:t> to the interrogator. This was further enhanced by a distorted shadow projection of the missing girl upstage </a:t>
            </a:r>
            <a:r>
              <a:rPr lang="en-US" sz="2600" dirty="0" err="1"/>
              <a:t>centre</a:t>
            </a:r>
            <a:r>
              <a:rPr lang="en-US" sz="2600" dirty="0"/>
              <a:t>, giving her centrality in this scene and </a:t>
            </a:r>
            <a:r>
              <a:rPr lang="en-US" sz="2600" dirty="0" err="1"/>
              <a:t>symbolising</a:t>
            </a:r>
            <a:r>
              <a:rPr lang="en-US" sz="2600" dirty="0"/>
              <a:t> their guilt through her ominous presence</a:t>
            </a:r>
            <a:r>
              <a:rPr lang="en-US" sz="2600" dirty="0" smtClean="0"/>
              <a:t>.</a:t>
            </a:r>
            <a:endParaRPr lang="en-GB" sz="2600" dirty="0"/>
          </a:p>
        </p:txBody>
      </p:sp>
    </p:spTree>
    <p:extLst>
      <p:ext uri="{BB962C8B-B14F-4D97-AF65-F5344CB8AC3E}">
        <p14:creationId xmlns:p14="http://schemas.microsoft.com/office/powerpoint/2010/main" val="2735383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1" y="144388"/>
            <a:ext cx="9404723" cy="1400530"/>
          </a:xfrm>
        </p:spPr>
        <p:txBody>
          <a:bodyPr/>
          <a:lstStyle/>
          <a:p>
            <a:r>
              <a:rPr lang="en-GB" dirty="0" smtClean="0"/>
              <a:t>SOCIAL</a:t>
            </a:r>
            <a:endParaRPr lang="en-GB" dirty="0"/>
          </a:p>
        </p:txBody>
      </p:sp>
      <p:sp>
        <p:nvSpPr>
          <p:cNvPr id="3" name="Content Placeholder 2"/>
          <p:cNvSpPr>
            <a:spLocks noGrp="1"/>
          </p:cNvSpPr>
          <p:nvPr>
            <p:ph idx="1"/>
          </p:nvPr>
        </p:nvSpPr>
        <p:spPr>
          <a:xfrm>
            <a:off x="1120919" y="996278"/>
            <a:ext cx="8946541" cy="4195481"/>
          </a:xfrm>
        </p:spPr>
        <p:txBody>
          <a:bodyPr>
            <a:noAutofit/>
          </a:bodyPr>
          <a:lstStyle/>
          <a:p>
            <a:r>
              <a:rPr lang="en-GB" sz="2800" b="1" dirty="0" smtClean="0"/>
              <a:t>What </a:t>
            </a:r>
            <a:r>
              <a:rPr lang="en-GB" sz="2800" b="1" dirty="0"/>
              <a:t>was your piece saying about society?</a:t>
            </a:r>
            <a:br>
              <a:rPr lang="en-GB" sz="2800" b="1" dirty="0"/>
            </a:br>
            <a:r>
              <a:rPr lang="en-GB" sz="2800" b="1" dirty="0"/>
              <a:t>What is society’s attitude to the topic you have chosen?</a:t>
            </a:r>
            <a:br>
              <a:rPr lang="en-GB" sz="2800" b="1" dirty="0"/>
            </a:br>
            <a:r>
              <a:rPr lang="en-GB" sz="2800" b="1" dirty="0"/>
              <a:t>Do you agree with this?</a:t>
            </a:r>
            <a:br>
              <a:rPr lang="en-GB" sz="2800" b="1" dirty="0"/>
            </a:br>
            <a:r>
              <a:rPr lang="en-GB" sz="2800" b="1" dirty="0"/>
              <a:t>How does your piece explore the relationship between the individual and their place in society?</a:t>
            </a:r>
            <a:br>
              <a:rPr lang="en-GB" sz="2800" b="1" dirty="0"/>
            </a:br>
            <a:r>
              <a:rPr lang="en-GB" sz="2800" b="1" dirty="0"/>
              <a:t>Why do you think this theme / idea needs to be said to an audience through theatre?</a:t>
            </a:r>
            <a:br>
              <a:rPr lang="en-GB" sz="2800" b="1" dirty="0"/>
            </a:br>
            <a:r>
              <a:rPr lang="en-GB" sz="2800" b="1" dirty="0"/>
              <a:t>What is happening in society at the moment that impacted upon your work?</a:t>
            </a:r>
            <a:endParaRPr lang="en-GB" sz="2800" dirty="0"/>
          </a:p>
        </p:txBody>
      </p:sp>
      <p:sp>
        <p:nvSpPr>
          <p:cNvPr id="4" name="Rounded Rectangle 3"/>
          <p:cNvSpPr/>
          <p:nvPr/>
        </p:nvSpPr>
        <p:spPr>
          <a:xfrm>
            <a:off x="182880" y="5943600"/>
            <a:ext cx="11779135" cy="631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Arial" panose="020B0604020202020204" pitchFamily="34" charset="0"/>
                <a:cs typeface="Arial" panose="020B0604020202020204" pitchFamily="34" charset="0"/>
              </a:rPr>
              <a:t>In your small groups have a go at answering</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965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CULTURAL</a:t>
            </a:r>
            <a:endParaRPr lang="en-GB" dirty="0"/>
          </a:p>
        </p:txBody>
      </p:sp>
      <p:sp>
        <p:nvSpPr>
          <p:cNvPr id="3" name="Content Placeholder 2"/>
          <p:cNvSpPr>
            <a:spLocks noGrp="1"/>
          </p:cNvSpPr>
          <p:nvPr>
            <p:ph idx="1"/>
          </p:nvPr>
        </p:nvSpPr>
        <p:spPr>
          <a:xfrm>
            <a:off x="1104293" y="1544918"/>
            <a:ext cx="8946541" cy="4195481"/>
          </a:xfrm>
        </p:spPr>
        <p:txBody>
          <a:bodyPr>
            <a:noAutofit/>
          </a:bodyPr>
          <a:lstStyle/>
          <a:p>
            <a:r>
              <a:rPr lang="en-GB" sz="2800" b="1" dirty="0" smtClean="0"/>
              <a:t>Who </a:t>
            </a:r>
            <a:r>
              <a:rPr lang="en-GB" sz="2800" b="1" dirty="0"/>
              <a:t>was your chosen audience?</a:t>
            </a:r>
            <a:br>
              <a:rPr lang="en-GB" sz="2800" b="1" dirty="0"/>
            </a:br>
            <a:r>
              <a:rPr lang="en-GB" sz="2800" b="1" dirty="0"/>
              <a:t>Culturally – why did you choose this audience?</a:t>
            </a:r>
            <a:br>
              <a:rPr lang="en-GB" sz="2800" b="1" dirty="0"/>
            </a:br>
            <a:r>
              <a:rPr lang="en-GB" sz="2800" b="1" dirty="0"/>
              <a:t>What do you think their ideas of theatre are?</a:t>
            </a:r>
            <a:br>
              <a:rPr lang="en-GB" sz="2800" b="1" dirty="0"/>
            </a:br>
            <a:r>
              <a:rPr lang="en-GB" sz="2800" b="1" dirty="0"/>
              <a:t>What do you think their response to your piece was?</a:t>
            </a:r>
            <a:br>
              <a:rPr lang="en-GB" sz="2800" b="1" dirty="0"/>
            </a:br>
            <a:r>
              <a:rPr lang="en-GB" sz="2800" b="1" dirty="0" smtClean="0"/>
              <a:t>What </a:t>
            </a:r>
            <a:r>
              <a:rPr lang="en-GB" sz="2800" b="1" dirty="0"/>
              <a:t>different cultural attitudes are represented in your piece and how have they been presented? For example, youth cultures, drug culture or the culture of crime</a:t>
            </a:r>
            <a:endParaRPr lang="en-GB" sz="2800" dirty="0"/>
          </a:p>
        </p:txBody>
      </p:sp>
    </p:spTree>
    <p:extLst>
      <p:ext uri="{BB962C8B-B14F-4D97-AF65-F5344CB8AC3E}">
        <p14:creationId xmlns:p14="http://schemas.microsoft.com/office/powerpoint/2010/main" val="2536698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3511" y="186018"/>
            <a:ext cx="9404723" cy="1400530"/>
          </a:xfrm>
        </p:spPr>
        <p:txBody>
          <a:bodyPr/>
          <a:lstStyle/>
          <a:p>
            <a:r>
              <a:rPr lang="en-GB" dirty="0" smtClean="0"/>
              <a:t>EXAMPLE</a:t>
            </a:r>
            <a:endParaRPr lang="en-GB" dirty="0"/>
          </a:p>
        </p:txBody>
      </p:sp>
      <p:sp>
        <p:nvSpPr>
          <p:cNvPr id="5" name="Content Placeholder 4"/>
          <p:cNvSpPr>
            <a:spLocks noGrp="1"/>
          </p:cNvSpPr>
          <p:nvPr>
            <p:ph idx="1"/>
          </p:nvPr>
        </p:nvSpPr>
        <p:spPr>
          <a:xfrm>
            <a:off x="836612" y="1013283"/>
            <a:ext cx="10009188" cy="5156200"/>
          </a:xfrm>
        </p:spPr>
        <p:txBody>
          <a:bodyPr>
            <a:noAutofit/>
          </a:bodyPr>
          <a:lstStyle/>
          <a:p>
            <a:pPr marL="0" indent="0">
              <a:buNone/>
            </a:pPr>
            <a:r>
              <a:rPr lang="en-US" sz="2400" dirty="0"/>
              <a:t>Culturally, our audience were theatrically literate, white, middle-classed and aged 16-25. Therefore, our audience grew up surrounded by the case of Madeleine McCann. However, whilst devising our piece the case came back into the press. It is evident that there are still elements within both the police and public in the UK and Portugal who suspect the parent’s complicity in Madeleine’s disappearance. Additionally, the case of the McCann’s has maintained media fascination and it could be argued that this is because Madeleine is a white, blonde girl from a privileged background whose parents have been skillful in ensuring continued public attention. We took these into consideration and based the character of Grace quite similarly to Madeleine McCann (Grace being the age Madeleine would be now) and the idea of her parents as being secretive and manipulative. </a:t>
            </a:r>
            <a:endParaRPr lang="en-GB" sz="2400" dirty="0"/>
          </a:p>
        </p:txBody>
      </p:sp>
    </p:spTree>
    <p:extLst>
      <p:ext uri="{BB962C8B-B14F-4D97-AF65-F5344CB8AC3E}">
        <p14:creationId xmlns:p14="http://schemas.microsoft.com/office/powerpoint/2010/main" val="3139672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13" y="144388"/>
            <a:ext cx="9404723" cy="1400530"/>
          </a:xfrm>
        </p:spPr>
        <p:txBody>
          <a:bodyPr/>
          <a:lstStyle/>
          <a:p>
            <a:r>
              <a:rPr lang="en-GB" dirty="0" smtClean="0"/>
              <a:t>CULTURAL</a:t>
            </a:r>
            <a:endParaRPr lang="en-GB" dirty="0"/>
          </a:p>
        </p:txBody>
      </p:sp>
      <p:sp>
        <p:nvSpPr>
          <p:cNvPr id="3" name="Content Placeholder 2"/>
          <p:cNvSpPr>
            <a:spLocks noGrp="1"/>
          </p:cNvSpPr>
          <p:nvPr>
            <p:ph idx="1"/>
          </p:nvPr>
        </p:nvSpPr>
        <p:spPr>
          <a:xfrm>
            <a:off x="1112606" y="963027"/>
            <a:ext cx="8946541" cy="4195481"/>
          </a:xfrm>
        </p:spPr>
        <p:txBody>
          <a:bodyPr>
            <a:noAutofit/>
          </a:bodyPr>
          <a:lstStyle/>
          <a:p>
            <a:r>
              <a:rPr lang="en-GB" sz="2800" b="1" dirty="0" smtClean="0"/>
              <a:t>Who </a:t>
            </a:r>
            <a:r>
              <a:rPr lang="en-GB" sz="2800" b="1" dirty="0"/>
              <a:t>was your chosen audience?</a:t>
            </a:r>
            <a:br>
              <a:rPr lang="en-GB" sz="2800" b="1" dirty="0"/>
            </a:br>
            <a:r>
              <a:rPr lang="en-GB" sz="2800" b="1" dirty="0"/>
              <a:t>Culturally – why did you choose this audience?</a:t>
            </a:r>
            <a:br>
              <a:rPr lang="en-GB" sz="2800" b="1" dirty="0"/>
            </a:br>
            <a:r>
              <a:rPr lang="en-GB" sz="2800" b="1" dirty="0"/>
              <a:t>What do you think their ideas of theatre are?</a:t>
            </a:r>
            <a:br>
              <a:rPr lang="en-GB" sz="2800" b="1" dirty="0"/>
            </a:br>
            <a:r>
              <a:rPr lang="en-GB" sz="2800" b="1" dirty="0"/>
              <a:t>What do you think their response to your piece was?</a:t>
            </a:r>
            <a:br>
              <a:rPr lang="en-GB" sz="2800" b="1" dirty="0"/>
            </a:br>
            <a:r>
              <a:rPr lang="en-GB" sz="2800" b="1" dirty="0" smtClean="0"/>
              <a:t>What </a:t>
            </a:r>
            <a:r>
              <a:rPr lang="en-GB" sz="2800" b="1" dirty="0"/>
              <a:t>different cultural attitudes are represented in your piece and how have they been presented? For example, youth cultures, drug culture or the culture of crime</a:t>
            </a:r>
            <a:endParaRPr lang="en-GB" sz="2800" dirty="0"/>
          </a:p>
        </p:txBody>
      </p:sp>
      <p:sp>
        <p:nvSpPr>
          <p:cNvPr id="4" name="Rounded Rectangle 3"/>
          <p:cNvSpPr/>
          <p:nvPr/>
        </p:nvSpPr>
        <p:spPr>
          <a:xfrm>
            <a:off x="182880" y="5943600"/>
            <a:ext cx="11779135" cy="631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Arial" panose="020B0604020202020204" pitchFamily="34" charset="0"/>
                <a:cs typeface="Arial" panose="020B0604020202020204" pitchFamily="34" charset="0"/>
              </a:rPr>
              <a:t>In your small groups have a go at answering</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9959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CONGRATULATIONS for a very successful season of devised work …</a:t>
            </a:r>
            <a:endParaRPr lang="en-GB" dirty="0"/>
          </a:p>
        </p:txBody>
      </p:sp>
      <p:sp>
        <p:nvSpPr>
          <p:cNvPr id="6" name="Text Placeholder 5"/>
          <p:cNvSpPr>
            <a:spLocks noGrp="1"/>
          </p:cNvSpPr>
          <p:nvPr>
            <p:ph type="body" sz="half" idx="14"/>
          </p:nvPr>
        </p:nvSpPr>
        <p:spPr>
          <a:xfrm>
            <a:off x="1930400" y="3771173"/>
            <a:ext cx="7279649" cy="1590535"/>
          </a:xfrm>
        </p:spPr>
        <p:txBody>
          <a:bodyPr>
            <a:normAutofit/>
          </a:bodyPr>
          <a:lstStyle/>
          <a:p>
            <a:r>
              <a:rPr lang="en-GB" dirty="0" smtClean="0"/>
              <a:t>Some of you have discussed your work, others haven’t</a:t>
            </a:r>
          </a:p>
          <a:p>
            <a:pPr marL="742950" lvl="1" indent="-285750">
              <a:buFont typeface="Arial" panose="020B0604020202020204" pitchFamily="34" charset="0"/>
              <a:buChar char="•"/>
            </a:pPr>
            <a:r>
              <a:rPr lang="en-GB" dirty="0" smtClean="0"/>
              <a:t>Work that you saw that you enjoyed / appreciated</a:t>
            </a:r>
          </a:p>
          <a:p>
            <a:pPr marL="742950" lvl="1" indent="-285750">
              <a:buFont typeface="Arial" panose="020B0604020202020204" pitchFamily="34" charset="0"/>
              <a:buChar char="•"/>
            </a:pPr>
            <a:r>
              <a:rPr lang="en-GB" dirty="0" smtClean="0"/>
              <a:t>Work that you question / want to interrogate a little more</a:t>
            </a:r>
          </a:p>
          <a:p>
            <a:r>
              <a:rPr lang="en-GB" dirty="0"/>
              <a:t>	</a:t>
            </a:r>
          </a:p>
        </p:txBody>
      </p:sp>
      <p:sp>
        <p:nvSpPr>
          <p:cNvPr id="5" name="Text Placeholder 4"/>
          <p:cNvSpPr>
            <a:spLocks noGrp="1"/>
          </p:cNvSpPr>
          <p:nvPr>
            <p:ph type="body" sz="half" idx="2"/>
          </p:nvPr>
        </p:nvSpPr>
        <p:spPr>
          <a:xfrm>
            <a:off x="1574801" y="5181599"/>
            <a:ext cx="8405812" cy="1112157"/>
          </a:xfrm>
        </p:spPr>
        <p:txBody>
          <a:bodyPr>
            <a:normAutofit/>
          </a:bodyPr>
          <a:lstStyle/>
          <a:p>
            <a:r>
              <a:rPr lang="en-GB" sz="6000" dirty="0" smtClean="0"/>
              <a:t>Brief Feedback </a:t>
            </a:r>
            <a:endParaRPr lang="en-GB" sz="6000" dirty="0"/>
          </a:p>
        </p:txBody>
      </p:sp>
    </p:spTree>
    <p:extLst>
      <p:ext uri="{BB962C8B-B14F-4D97-AF65-F5344CB8AC3E}">
        <p14:creationId xmlns:p14="http://schemas.microsoft.com/office/powerpoint/2010/main" val="3404499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HISTORICAL</a:t>
            </a:r>
            <a:endParaRPr lang="en-GB" dirty="0"/>
          </a:p>
        </p:txBody>
      </p:sp>
      <p:sp>
        <p:nvSpPr>
          <p:cNvPr id="3" name="Content Placeholder 2"/>
          <p:cNvSpPr>
            <a:spLocks noGrp="1"/>
          </p:cNvSpPr>
          <p:nvPr>
            <p:ph idx="1"/>
          </p:nvPr>
        </p:nvSpPr>
        <p:spPr>
          <a:xfrm>
            <a:off x="1104293" y="1544918"/>
            <a:ext cx="8946541" cy="4195481"/>
          </a:xfrm>
        </p:spPr>
        <p:txBody>
          <a:bodyPr>
            <a:noAutofit/>
          </a:bodyPr>
          <a:lstStyle/>
          <a:p>
            <a:r>
              <a:rPr lang="en-GB" sz="2800" b="1" dirty="0"/>
              <a:t>How have you used your research and knowledge of the past to inform what you have presented?</a:t>
            </a:r>
            <a:br>
              <a:rPr lang="en-GB" sz="2800" b="1" dirty="0"/>
            </a:br>
            <a:r>
              <a:rPr lang="en-GB" sz="2800" b="1" dirty="0"/>
              <a:t>What historical event fed into your piece / was your piece like?</a:t>
            </a:r>
          </a:p>
          <a:p>
            <a:r>
              <a:rPr lang="en-GB" sz="2800" b="1" dirty="0" smtClean="0"/>
              <a:t>Are </a:t>
            </a:r>
            <a:r>
              <a:rPr lang="en-GB" sz="2800" b="1" dirty="0"/>
              <a:t>there any historical events that you have taken to inform your work?</a:t>
            </a:r>
            <a:br>
              <a:rPr lang="en-GB" sz="2800" b="1" dirty="0"/>
            </a:br>
            <a:r>
              <a:rPr lang="en-GB" sz="2800" b="1" dirty="0"/>
              <a:t>If your piece is political what points of view are you representing?</a:t>
            </a:r>
            <a:endParaRPr lang="en-GB" sz="2800" dirty="0"/>
          </a:p>
        </p:txBody>
      </p:sp>
      <p:sp>
        <p:nvSpPr>
          <p:cNvPr id="4" name="Rounded Rectangle 3"/>
          <p:cNvSpPr/>
          <p:nvPr/>
        </p:nvSpPr>
        <p:spPr>
          <a:xfrm>
            <a:off x="182880" y="5943600"/>
            <a:ext cx="11779135" cy="631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Arial" panose="020B0604020202020204" pitchFamily="34" charset="0"/>
                <a:cs typeface="Arial" panose="020B0604020202020204" pitchFamily="34" charset="0"/>
              </a:rPr>
              <a:t>In your small groups have a go at answering</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6014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You are to upload a DRAFT of question FIVE and SIX by 6</a:t>
            </a:r>
            <a:r>
              <a:rPr lang="en-GB" sz="4000" baseline="30000" dirty="0" smtClean="0"/>
              <a:t>TH</a:t>
            </a:r>
            <a:r>
              <a:rPr lang="en-GB" sz="4000" dirty="0" smtClean="0"/>
              <a:t>   May 2022</a:t>
            </a:r>
            <a:endParaRPr lang="en-GB" sz="4000" dirty="0"/>
          </a:p>
        </p:txBody>
      </p:sp>
      <p:sp>
        <p:nvSpPr>
          <p:cNvPr id="3" name="Text Placeholder 2"/>
          <p:cNvSpPr>
            <a:spLocks noGrp="1"/>
          </p:cNvSpPr>
          <p:nvPr>
            <p:ph type="body" sz="half" idx="2"/>
          </p:nvPr>
        </p:nvSpPr>
        <p:spPr>
          <a:xfrm>
            <a:off x="1402697" y="4368900"/>
            <a:ext cx="8825659" cy="1676400"/>
          </a:xfrm>
        </p:spPr>
        <p:txBody>
          <a:bodyPr>
            <a:normAutofit/>
          </a:bodyPr>
          <a:lstStyle/>
          <a:p>
            <a:r>
              <a:rPr lang="en-GB" sz="2800" dirty="0" smtClean="0"/>
              <a:t>ENSURE YOU TITLE THE DOCUMENT – DRAFT QUESTION 5 and DRAFT 6 (a separate document)</a:t>
            </a:r>
          </a:p>
          <a:p>
            <a:r>
              <a:rPr lang="en-GB" sz="2800" dirty="0" smtClean="0"/>
              <a:t>Your lead tutor will mark ONE of these drafts</a:t>
            </a:r>
            <a:endParaRPr lang="en-GB" sz="2800" dirty="0"/>
          </a:p>
        </p:txBody>
      </p:sp>
    </p:spTree>
    <p:extLst>
      <p:ext uri="{BB962C8B-B14F-4D97-AF65-F5344CB8AC3E}">
        <p14:creationId xmlns:p14="http://schemas.microsoft.com/office/powerpoint/2010/main" val="2360779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000" r="15000"/>
          <a:stretch>
            <a:fillRect/>
          </a:stretch>
        </p:blipFill>
        <p:spPr/>
      </p:pic>
      <p:sp>
        <p:nvSpPr>
          <p:cNvPr id="6" name="Text Placeholder 5"/>
          <p:cNvSpPr>
            <a:spLocks noGrp="1"/>
          </p:cNvSpPr>
          <p:nvPr>
            <p:ph type="body" sz="half" idx="2"/>
          </p:nvPr>
        </p:nvSpPr>
        <p:spPr>
          <a:xfrm>
            <a:off x="1345454" y="1143000"/>
            <a:ext cx="5084979" cy="1371600"/>
          </a:xfrm>
        </p:spPr>
        <p:txBody>
          <a:bodyPr>
            <a:noAutofit/>
          </a:bodyPr>
          <a:lstStyle/>
          <a:p>
            <a:r>
              <a:rPr lang="en-GB" sz="4800" dirty="0" smtClean="0"/>
              <a:t>QUESTION 6</a:t>
            </a:r>
          </a:p>
          <a:p>
            <a:endParaRPr lang="en-GB" sz="4800" dirty="0"/>
          </a:p>
          <a:p>
            <a:r>
              <a:rPr lang="en-GB" sz="4800" dirty="0" smtClean="0"/>
              <a:t>The evaluative question</a:t>
            </a:r>
            <a:endParaRPr lang="en-GB" sz="4800" dirty="0"/>
          </a:p>
        </p:txBody>
      </p:sp>
    </p:spTree>
    <p:extLst>
      <p:ext uri="{BB962C8B-B14F-4D97-AF65-F5344CB8AC3E}">
        <p14:creationId xmlns:p14="http://schemas.microsoft.com/office/powerpoint/2010/main" val="713313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56554" y="3048000"/>
            <a:ext cx="8825660" cy="2603499"/>
          </a:xfrm>
        </p:spPr>
        <p:txBody>
          <a:bodyPr/>
          <a:lstStyle/>
          <a:p>
            <a:r>
              <a:rPr lang="en-US" b="1" dirty="0" smtClean="0"/>
              <a:t>Evaluate the creative choices you made and whether or not they were successful in performance </a:t>
            </a:r>
            <a:r>
              <a:rPr lang="en-US" b="1" dirty="0"/>
              <a:t>(</a:t>
            </a:r>
            <a:r>
              <a:rPr lang="en-US" b="1" dirty="0" smtClean="0"/>
              <a:t>500 words) </a:t>
            </a:r>
            <a:br>
              <a:rPr lang="en-US" b="1" dirty="0" smtClean="0"/>
            </a:br>
            <a:r>
              <a:rPr lang="en-US" b="1" dirty="0"/>
              <a:t/>
            </a:r>
            <a:br>
              <a:rPr lang="en-US" b="1" dirty="0"/>
            </a:br>
            <a:r>
              <a:rPr lang="en-US" b="1" dirty="0" smtClean="0">
                <a:solidFill>
                  <a:srgbClr val="FF0000"/>
                </a:solidFill>
              </a:rPr>
              <a:t>Write down this question. </a:t>
            </a:r>
            <a:endParaRPr lang="en-GB" dirty="0"/>
          </a:p>
        </p:txBody>
      </p:sp>
    </p:spTree>
    <p:extLst>
      <p:ext uri="{BB962C8B-B14F-4D97-AF65-F5344CB8AC3E}">
        <p14:creationId xmlns:p14="http://schemas.microsoft.com/office/powerpoint/2010/main" val="2666818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14894" y="1487977"/>
            <a:ext cx="9434945" cy="4081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latin typeface="Arial" panose="020B0604020202020204" pitchFamily="34" charset="0"/>
                <a:cs typeface="Arial" panose="020B0604020202020204" pitchFamily="34" charset="0"/>
              </a:rPr>
              <a:t>I believe our performance was successful in portraying our subject matter and raising awareness of the issues of fascism and extremism; we wanted to address the issue of disconnect the western world often have to issues regarding people of different religious and ethnic backgrounds. Our key question was, ‘Does isolation really solve extremism?’ as we wanted to challenge the hegemony and spark questions regarding the treatment of immigrants and refugees. The mirror scene was effective at using movement as a metaphor to convey the conformity which Eve was forced into, this was influenced by Frantic.</a:t>
            </a:r>
          </a:p>
        </p:txBody>
      </p:sp>
    </p:spTree>
    <p:extLst>
      <p:ext uri="{BB962C8B-B14F-4D97-AF65-F5344CB8AC3E}">
        <p14:creationId xmlns:p14="http://schemas.microsoft.com/office/powerpoint/2010/main" val="499163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is the difference between ANALYSE and EVALUATE?</a:t>
            </a:r>
            <a:endParaRPr lang="en-GB" dirty="0"/>
          </a:p>
        </p:txBody>
      </p:sp>
      <p:sp>
        <p:nvSpPr>
          <p:cNvPr id="6" name="Text Placeholder 5"/>
          <p:cNvSpPr>
            <a:spLocks noGrp="1"/>
          </p:cNvSpPr>
          <p:nvPr>
            <p:ph type="body" sz="half" idx="14"/>
          </p:nvPr>
        </p:nvSpPr>
        <p:spPr/>
        <p:txBody>
          <a:bodyPr/>
          <a:lstStyle/>
          <a:p>
            <a:endParaRPr lang="en-GB"/>
          </a:p>
        </p:txBody>
      </p:sp>
      <p:sp>
        <p:nvSpPr>
          <p:cNvPr id="5" name="Text Placeholder 4"/>
          <p:cNvSpPr>
            <a:spLocks noGrp="1"/>
          </p:cNvSpPr>
          <p:nvPr>
            <p:ph type="body" sz="half" idx="2"/>
          </p:nvPr>
        </p:nvSpPr>
        <p:spPr/>
        <p:txBody>
          <a:bodyPr/>
          <a:lstStyle/>
          <a:p>
            <a:r>
              <a:rPr lang="en-GB" dirty="0" smtClean="0"/>
              <a:t>Work in your performance Company</a:t>
            </a:r>
          </a:p>
          <a:p>
            <a:r>
              <a:rPr lang="en-GB" dirty="0" smtClean="0"/>
              <a:t>Prepare a definition of each in relation to drama coursework</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5310" y="4350657"/>
            <a:ext cx="1359436" cy="114935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310" y="5597567"/>
            <a:ext cx="1359436" cy="1164157"/>
          </a:xfrm>
          <a:prstGeom prst="rect">
            <a:avLst/>
          </a:prstGeom>
        </p:spPr>
      </p:pic>
    </p:spTree>
    <p:extLst>
      <p:ext uri="{BB962C8B-B14F-4D97-AF65-F5344CB8AC3E}">
        <p14:creationId xmlns:p14="http://schemas.microsoft.com/office/powerpoint/2010/main" val="1177791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920" y="83331"/>
            <a:ext cx="10174289" cy="1400530"/>
          </a:xfrm>
        </p:spPr>
        <p:txBody>
          <a:bodyPr/>
          <a:lstStyle/>
          <a:p>
            <a:r>
              <a:rPr lang="en-GB" b="1" dirty="0" smtClean="0">
                <a:solidFill>
                  <a:srgbClr val="FF0000"/>
                </a:solidFill>
              </a:rPr>
              <a:t>You must analyse and evaluate in equal measure to ensure top band marks</a:t>
            </a:r>
            <a:endParaRPr lang="en-GB" b="1" dirty="0">
              <a:solidFill>
                <a:srgbClr val="FF0000"/>
              </a:solidFill>
            </a:endParaRPr>
          </a:p>
        </p:txBody>
      </p:sp>
      <p:sp>
        <p:nvSpPr>
          <p:cNvPr id="5" name="Text Placeholder 4"/>
          <p:cNvSpPr>
            <a:spLocks noGrp="1"/>
          </p:cNvSpPr>
          <p:nvPr>
            <p:ph type="body" idx="1"/>
          </p:nvPr>
        </p:nvSpPr>
        <p:spPr>
          <a:xfrm>
            <a:off x="1003560" y="2446800"/>
            <a:ext cx="4396338" cy="576262"/>
          </a:xfrm>
        </p:spPr>
        <p:txBody>
          <a:bodyPr/>
          <a:lstStyle/>
          <a:p>
            <a:r>
              <a:rPr lang="en-GB" dirty="0" smtClean="0"/>
              <a:t>ANALYSE		</a:t>
            </a:r>
            <a:endParaRPr lang="en-GB" dirty="0"/>
          </a:p>
        </p:txBody>
      </p:sp>
      <p:sp>
        <p:nvSpPr>
          <p:cNvPr id="6" name="Content Placeholder 5"/>
          <p:cNvSpPr>
            <a:spLocks noGrp="1"/>
          </p:cNvSpPr>
          <p:nvPr>
            <p:ph sz="half" idx="2"/>
          </p:nvPr>
        </p:nvSpPr>
        <p:spPr>
          <a:xfrm>
            <a:off x="1003559" y="3038302"/>
            <a:ext cx="4396339" cy="3741738"/>
          </a:xfrm>
        </p:spPr>
        <p:txBody>
          <a:bodyPr>
            <a:noAutofit/>
          </a:bodyPr>
          <a:lstStyle/>
          <a:p>
            <a:pPr marL="0" indent="0">
              <a:buNone/>
            </a:pPr>
            <a:r>
              <a:rPr lang="en-GB" sz="2800" dirty="0"/>
              <a:t>Analysis is the process of breaking a complex topic or substance into smaller parts to gain a better understanding of it. </a:t>
            </a:r>
            <a:br>
              <a:rPr lang="en-GB" sz="2800" dirty="0"/>
            </a:br>
            <a:endParaRPr lang="en-GB" sz="2800" dirty="0"/>
          </a:p>
        </p:txBody>
      </p:sp>
      <p:sp>
        <p:nvSpPr>
          <p:cNvPr id="7" name="Text Placeholder 6"/>
          <p:cNvSpPr>
            <a:spLocks noGrp="1"/>
          </p:cNvSpPr>
          <p:nvPr>
            <p:ph type="body" sz="quarter" idx="3"/>
          </p:nvPr>
        </p:nvSpPr>
        <p:spPr>
          <a:xfrm>
            <a:off x="5770873" y="2448273"/>
            <a:ext cx="4396339" cy="576262"/>
          </a:xfrm>
        </p:spPr>
        <p:txBody>
          <a:bodyPr/>
          <a:lstStyle/>
          <a:p>
            <a:r>
              <a:rPr lang="en-GB" dirty="0" smtClean="0"/>
              <a:t>EVALUATE</a:t>
            </a:r>
            <a:endParaRPr lang="en-GB" dirty="0"/>
          </a:p>
        </p:txBody>
      </p:sp>
      <p:sp>
        <p:nvSpPr>
          <p:cNvPr id="8" name="Content Placeholder 7"/>
          <p:cNvSpPr>
            <a:spLocks noGrp="1"/>
          </p:cNvSpPr>
          <p:nvPr>
            <p:ph sz="quarter" idx="4"/>
          </p:nvPr>
        </p:nvSpPr>
        <p:spPr>
          <a:xfrm>
            <a:off x="5770872" y="3023062"/>
            <a:ext cx="4396339" cy="3741738"/>
          </a:xfrm>
        </p:spPr>
        <p:txBody>
          <a:bodyPr>
            <a:noAutofit/>
          </a:bodyPr>
          <a:lstStyle/>
          <a:p>
            <a:pPr marL="0" indent="0">
              <a:buNone/>
            </a:pPr>
            <a:r>
              <a:rPr lang="en-GB" sz="2800" dirty="0"/>
              <a:t>Evaluation is systematic determination of merit, worth, and significance of something or someone using criteria against a set of standards.</a:t>
            </a:r>
          </a:p>
        </p:txBody>
      </p:sp>
    </p:spTree>
    <p:extLst>
      <p:ext uri="{BB962C8B-B14F-4D97-AF65-F5344CB8AC3E}">
        <p14:creationId xmlns:p14="http://schemas.microsoft.com/office/powerpoint/2010/main" val="24260758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is the difference between TANGIBLE and INTANGIBLE feedback?</a:t>
            </a:r>
            <a:endParaRPr lang="en-GB" dirty="0"/>
          </a:p>
        </p:txBody>
      </p:sp>
      <p:sp>
        <p:nvSpPr>
          <p:cNvPr id="6" name="Text Placeholder 5"/>
          <p:cNvSpPr>
            <a:spLocks noGrp="1"/>
          </p:cNvSpPr>
          <p:nvPr>
            <p:ph type="body" sz="half" idx="14"/>
          </p:nvPr>
        </p:nvSpPr>
        <p:spPr/>
        <p:txBody>
          <a:bodyPr/>
          <a:lstStyle/>
          <a:p>
            <a:endParaRPr lang="en-GB"/>
          </a:p>
        </p:txBody>
      </p:sp>
      <p:sp>
        <p:nvSpPr>
          <p:cNvPr id="5" name="Text Placeholder 4"/>
          <p:cNvSpPr>
            <a:spLocks noGrp="1"/>
          </p:cNvSpPr>
          <p:nvPr>
            <p:ph type="body" sz="half" idx="2"/>
          </p:nvPr>
        </p:nvSpPr>
        <p:spPr/>
        <p:txBody>
          <a:bodyPr/>
          <a:lstStyle/>
          <a:p>
            <a:r>
              <a:rPr lang="en-GB" dirty="0" smtClean="0"/>
              <a:t>Work in your performance Company</a:t>
            </a:r>
          </a:p>
          <a:p>
            <a:r>
              <a:rPr lang="en-GB" dirty="0" smtClean="0"/>
              <a:t>Prepare a definition of each in relation to drama coursework</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5310" y="4350657"/>
            <a:ext cx="1359436" cy="114935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310" y="5597567"/>
            <a:ext cx="1359436" cy="1164157"/>
          </a:xfrm>
          <a:prstGeom prst="rect">
            <a:avLst/>
          </a:prstGeom>
        </p:spPr>
      </p:pic>
    </p:spTree>
    <p:extLst>
      <p:ext uri="{BB962C8B-B14F-4D97-AF65-F5344CB8AC3E}">
        <p14:creationId xmlns:p14="http://schemas.microsoft.com/office/powerpoint/2010/main" val="244579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47651" y="1055717"/>
            <a:ext cx="8794865" cy="48712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p>
          <a:p>
            <a:r>
              <a:rPr lang="en-GB" sz="2800" dirty="0">
                <a:latin typeface="Arial" panose="020B0604020202020204" pitchFamily="34" charset="0"/>
                <a:cs typeface="Arial" panose="020B0604020202020204" pitchFamily="34" charset="0"/>
              </a:rPr>
              <a:t>Intangible evidence shows that this scene shocked the audience, which was the intention. We have contrasting tangible evidence from both a critical audience member which states that this scene felt out of place and an audience member who felt this scene was powerful in its meaning, so I think this movement sequence was successful at portraying the anger in racist attitudes but  we could have raised the energy throughout our piece in order for it to fit in. </a:t>
            </a:r>
          </a:p>
        </p:txBody>
      </p:sp>
    </p:spTree>
    <p:extLst>
      <p:ext uri="{BB962C8B-B14F-4D97-AF65-F5344CB8AC3E}">
        <p14:creationId xmlns:p14="http://schemas.microsoft.com/office/powerpoint/2010/main" val="1735858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328340" y="1291280"/>
            <a:ext cx="9958660" cy="2357438"/>
          </a:xfrm>
        </p:spPr>
        <p:txBody>
          <a:bodyPr>
            <a:normAutofit fontScale="92500" lnSpcReduction="10000"/>
          </a:bodyPr>
          <a:lstStyle/>
          <a:p>
            <a:pPr eaLnBrk="1" hangingPunct="1">
              <a:buFont typeface="Wingdings" pitchFamily="2" charset="2"/>
              <a:buNone/>
            </a:pPr>
            <a:r>
              <a:rPr lang="en-GB" b="1" dirty="0" smtClean="0"/>
              <a:t>	</a:t>
            </a:r>
          </a:p>
          <a:p>
            <a:pPr marL="514350" indent="-514350">
              <a:buFont typeface="Wingdings" pitchFamily="2" charset="2"/>
              <a:buAutoNum type="arabicPeriod"/>
            </a:pPr>
            <a:r>
              <a:rPr lang="en-GB" sz="3200" b="1" dirty="0" smtClean="0">
                <a:latin typeface="Segoe UI Semibold" pitchFamily="34" charset="0"/>
                <a:cs typeface="Calibri" pitchFamily="34" charset="0"/>
              </a:rPr>
              <a:t>Work to reflect on and think about:</a:t>
            </a:r>
          </a:p>
          <a:p>
            <a:pPr marL="800100" lvl="2" indent="0">
              <a:buNone/>
            </a:pPr>
            <a:r>
              <a:rPr lang="en-GB" sz="2800" b="1" dirty="0">
                <a:latin typeface="Segoe UI Semibold" pitchFamily="34" charset="0"/>
                <a:cs typeface="Calibri" pitchFamily="34" charset="0"/>
              </a:rPr>
              <a:t>What feedback have you received from audience members?</a:t>
            </a:r>
          </a:p>
          <a:p>
            <a:pPr marL="800100" lvl="2" indent="0">
              <a:buNone/>
            </a:pPr>
            <a:r>
              <a:rPr lang="en-GB" sz="2800" b="1" dirty="0">
                <a:latin typeface="Segoe UI Semibold" pitchFamily="34" charset="0"/>
                <a:cs typeface="Calibri" pitchFamily="34" charset="0"/>
              </a:rPr>
              <a:t>(Tangible and Intangible)</a:t>
            </a:r>
          </a:p>
          <a:p>
            <a:pPr eaLnBrk="1" hangingPunct="1">
              <a:buFont typeface="Wingdings" pitchFamily="2" charset="2"/>
              <a:buNone/>
            </a:pPr>
            <a:r>
              <a:rPr lang="en-GB" b="1" dirty="0">
                <a:solidFill>
                  <a:schemeClr val="tx1"/>
                </a:solidFill>
                <a:latin typeface="Segoe UI Semibold" pitchFamily="34" charset="0"/>
                <a:cs typeface="Calibri" pitchFamily="34" charset="0"/>
              </a:rPr>
              <a:t>	</a:t>
            </a:r>
            <a:r>
              <a:rPr lang="en-GB" b="1" dirty="0" smtClean="0">
                <a:solidFill>
                  <a:schemeClr val="tx1"/>
                </a:solidFill>
                <a:latin typeface="Segoe UI Semibold" pitchFamily="34" charset="0"/>
                <a:cs typeface="Calibri" pitchFamily="34" charset="0"/>
              </a:rPr>
              <a:t>	</a:t>
            </a:r>
            <a:endParaRPr lang="en-GB" dirty="0" smtClean="0">
              <a:solidFill>
                <a:schemeClr val="tx1"/>
              </a:solidFill>
              <a:latin typeface="Segoe UI Semibold" pitchFamily="34" charset="0"/>
              <a:cs typeface="Calibri" pitchFamily="34" charset="0"/>
            </a:endParaRPr>
          </a:p>
        </p:txBody>
      </p:sp>
      <p:cxnSp>
        <p:nvCxnSpPr>
          <p:cNvPr id="3" name="Straight Arrow Connector 2"/>
          <p:cNvCxnSpPr/>
          <p:nvPr/>
        </p:nvCxnSpPr>
        <p:spPr>
          <a:xfrm>
            <a:off x="2247900" y="3136900"/>
            <a:ext cx="25400" cy="1156196"/>
          </a:xfrm>
          <a:prstGeom prst="straightConnector1">
            <a:avLst/>
          </a:prstGeom>
          <a:ln w="57150">
            <a:tailEnd type="arrow"/>
          </a:ln>
        </p:spPr>
        <p:style>
          <a:lnRef idx="1">
            <a:schemeClr val="accent4"/>
          </a:lnRef>
          <a:fillRef idx="0">
            <a:schemeClr val="accent4"/>
          </a:fillRef>
          <a:effectRef idx="0">
            <a:schemeClr val="accent4"/>
          </a:effectRef>
          <a:fontRef idx="minor">
            <a:schemeClr val="tx1"/>
          </a:fontRef>
        </p:style>
      </p:cxnSp>
      <p:sp>
        <p:nvSpPr>
          <p:cNvPr id="5" name="TextBox 4"/>
          <p:cNvSpPr txBox="1"/>
          <p:nvPr/>
        </p:nvSpPr>
        <p:spPr>
          <a:xfrm>
            <a:off x="1220912" y="4293096"/>
            <a:ext cx="3744416" cy="2031325"/>
          </a:xfrm>
          <a:prstGeom prst="rect">
            <a:avLst/>
          </a:prstGeom>
          <a:noFill/>
        </p:spPr>
        <p:txBody>
          <a:bodyPr wrap="square" rtlCol="0">
            <a:spAutoFit/>
          </a:bodyPr>
          <a:lstStyle/>
          <a:p>
            <a:r>
              <a:rPr lang="en-GB" dirty="0"/>
              <a:t>Direct quotes that you can ALL write down and use within your work or in your footnotes. This can also include ‘critical audience’ notes from your dress rehearsal so I hope you kept hold of them?</a:t>
            </a:r>
          </a:p>
        </p:txBody>
      </p:sp>
      <p:cxnSp>
        <p:nvCxnSpPr>
          <p:cNvPr id="8" name="Straight Arrow Connector 7"/>
          <p:cNvCxnSpPr/>
          <p:nvPr/>
        </p:nvCxnSpPr>
        <p:spPr>
          <a:xfrm>
            <a:off x="4965328" y="3138934"/>
            <a:ext cx="1867272" cy="1154162"/>
          </a:xfrm>
          <a:prstGeom prst="straightConnector1">
            <a:avLst/>
          </a:prstGeom>
          <a:ln w="57150">
            <a:tailEnd type="arrow"/>
          </a:ln>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6722864" y="4293096"/>
            <a:ext cx="3744416" cy="923330"/>
          </a:xfrm>
          <a:prstGeom prst="rect">
            <a:avLst/>
          </a:prstGeom>
          <a:noFill/>
        </p:spPr>
        <p:txBody>
          <a:bodyPr wrap="square" rtlCol="0">
            <a:spAutoFit/>
          </a:bodyPr>
          <a:lstStyle/>
          <a:p>
            <a:r>
              <a:rPr lang="en-GB" dirty="0"/>
              <a:t>Audience reactions:</a:t>
            </a:r>
          </a:p>
          <a:p>
            <a:r>
              <a:rPr lang="en-GB" dirty="0"/>
              <a:t>Silence, Tension, Crying, Laughing </a:t>
            </a:r>
            <a:r>
              <a:rPr lang="en-GB" dirty="0" err="1"/>
              <a:t>etc</a:t>
            </a:r>
            <a:r>
              <a:rPr lang="en-GB" dirty="0"/>
              <a:t> </a:t>
            </a:r>
          </a:p>
        </p:txBody>
      </p:sp>
      <p:sp>
        <p:nvSpPr>
          <p:cNvPr id="7" name="Rounded Rectangle 6"/>
          <p:cNvSpPr/>
          <p:nvPr/>
        </p:nvSpPr>
        <p:spPr>
          <a:xfrm>
            <a:off x="141317" y="532014"/>
            <a:ext cx="10145683" cy="631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Arial" panose="020B0604020202020204" pitchFamily="34" charset="0"/>
                <a:cs typeface="Arial" panose="020B0604020202020204" pitchFamily="34" charset="0"/>
              </a:rPr>
              <a:t>In your small groups share feedback quotes</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380278"/>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8000" dirty="0" smtClean="0"/>
              <a:t>THANK YOU</a:t>
            </a:r>
            <a:endParaRPr lang="en-GB" sz="8000" dirty="0"/>
          </a:p>
        </p:txBody>
      </p:sp>
      <p:sp>
        <p:nvSpPr>
          <p:cNvPr id="6" name="Content Placeholder 5"/>
          <p:cNvSpPr>
            <a:spLocks noGrp="1"/>
          </p:cNvSpPr>
          <p:nvPr>
            <p:ph idx="1"/>
          </p:nvPr>
        </p:nvSpPr>
        <p:spPr/>
        <p:txBody>
          <a:bodyPr>
            <a:normAutofit/>
          </a:bodyPr>
          <a:lstStyle/>
          <a:p>
            <a:r>
              <a:rPr lang="en-GB" sz="2800" dirty="0" smtClean="0"/>
              <a:t>To those who supported their peers on other nights – we know you would have got a lot out of that commitment</a:t>
            </a:r>
          </a:p>
          <a:p>
            <a:pPr marL="0" indent="0">
              <a:buNone/>
            </a:pPr>
            <a:endParaRPr lang="en-GB" sz="2800" dirty="0" smtClean="0"/>
          </a:p>
          <a:p>
            <a:pPr lvl="2"/>
            <a:r>
              <a:rPr lang="en-GB" sz="2400" dirty="0" smtClean="0"/>
              <a:t>Please remember there is an expectation that you do support the work of the department and we hope by now everyone has watched all the HOMEGROWN performances</a:t>
            </a:r>
            <a:endParaRPr lang="en-GB" sz="2400" dirty="0"/>
          </a:p>
        </p:txBody>
      </p:sp>
    </p:spTree>
    <p:extLst>
      <p:ext uri="{BB962C8B-B14F-4D97-AF65-F5344CB8AC3E}">
        <p14:creationId xmlns:p14="http://schemas.microsoft.com/office/powerpoint/2010/main" val="3872805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Grp="1" noChangeArrowheads="1"/>
          </p:cNvSpPr>
          <p:nvPr>
            <p:ph type="title"/>
          </p:nvPr>
        </p:nvSpPr>
        <p:spPr bwMode="auto">
          <a:xfrm>
            <a:off x="1294656" y="1938057"/>
            <a:ext cx="8825657" cy="2585323"/>
          </a:xfrm>
          <a:prstGeom prst="rect">
            <a:avLst/>
          </a:prstGeom>
          <a:noFill/>
          <a:ln w="9525">
            <a:noFill/>
            <a:miter lim="800000"/>
            <a:headEnd/>
            <a:tailEnd/>
          </a:ln>
        </p:spPr>
        <p:txBody>
          <a:bodyPr>
            <a:spAutoFit/>
          </a:bodyPr>
          <a:lstStyle/>
          <a:p>
            <a:pPr>
              <a:spcBef>
                <a:spcPct val="50000"/>
              </a:spcBef>
            </a:pPr>
            <a:r>
              <a:rPr lang="en-GB" sz="3600" b="1" dirty="0" smtClean="0">
                <a:solidFill>
                  <a:schemeClr val="tx2"/>
                </a:solidFill>
                <a:latin typeface="Segoe UI Semibold" pitchFamily="34" charset="0"/>
              </a:rPr>
              <a:t>AIMS AND INTENTIONS</a:t>
            </a:r>
          </a:p>
          <a:p>
            <a:pPr>
              <a:spcBef>
                <a:spcPct val="50000"/>
              </a:spcBef>
            </a:pPr>
            <a:r>
              <a:rPr lang="en-GB" sz="3600" b="1" dirty="0" smtClean="0">
                <a:solidFill>
                  <a:schemeClr val="tx2"/>
                </a:solidFill>
                <a:latin typeface="Segoe UI Semibold" pitchFamily="34" charset="0"/>
              </a:rPr>
              <a:t>You need to all agree, so it might be worth agreeing these between you all on a group chat / email during the week</a:t>
            </a:r>
            <a:endParaRPr lang="en-GB" sz="3200" b="1" dirty="0">
              <a:solidFill>
                <a:srgbClr val="FF0000"/>
              </a:solidFill>
              <a:latin typeface="Segoe UI Semibold" pitchFamily="34" charset="0"/>
            </a:endParaRPr>
          </a:p>
        </p:txBody>
      </p:sp>
    </p:spTree>
    <p:extLst>
      <p:ext uri="{BB962C8B-B14F-4D97-AF65-F5344CB8AC3E}">
        <p14:creationId xmlns:p14="http://schemas.microsoft.com/office/powerpoint/2010/main" val="2830391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308797" y="243757"/>
            <a:ext cx="6408738" cy="646331"/>
          </a:xfrm>
          <a:prstGeom prst="rect">
            <a:avLst/>
          </a:prstGeom>
          <a:noFill/>
          <a:ln w="9525">
            <a:noFill/>
            <a:miter lim="800000"/>
            <a:headEnd/>
            <a:tailEnd/>
          </a:ln>
        </p:spPr>
        <p:txBody>
          <a:bodyPr>
            <a:spAutoFit/>
          </a:bodyPr>
          <a:lstStyle/>
          <a:p>
            <a:pPr>
              <a:spcBef>
                <a:spcPct val="50000"/>
              </a:spcBef>
            </a:pPr>
            <a:r>
              <a:rPr lang="en-GB" sz="3600" b="1" dirty="0" smtClean="0">
                <a:solidFill>
                  <a:schemeClr val="tx2"/>
                </a:solidFill>
                <a:latin typeface="Segoe UI Semibold" pitchFamily="34" charset="0"/>
              </a:rPr>
              <a:t>AIMS AND INTENTIONS</a:t>
            </a:r>
          </a:p>
        </p:txBody>
      </p:sp>
      <p:sp>
        <p:nvSpPr>
          <p:cNvPr id="11" name="Rectangle 2"/>
          <p:cNvSpPr txBox="1">
            <a:spLocks noChangeArrowheads="1"/>
          </p:cNvSpPr>
          <p:nvPr/>
        </p:nvSpPr>
        <p:spPr bwMode="auto">
          <a:xfrm>
            <a:off x="308797" y="1709192"/>
            <a:ext cx="10841803" cy="4320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eaLnBrk="1" hangingPunct="1">
              <a:buFont typeface="Wingdings" pitchFamily="2" charset="2"/>
              <a:buNone/>
            </a:pPr>
            <a:r>
              <a:rPr lang="en-GB" sz="3200" b="1" kern="0" dirty="0">
                <a:latin typeface="Calibri" pitchFamily="34" charset="0"/>
                <a:cs typeface="Calibri" pitchFamily="34" charset="0"/>
              </a:rPr>
              <a:t>Essentially you have to know what </a:t>
            </a:r>
            <a:r>
              <a:rPr lang="en-GB" sz="3200" b="1" kern="0" dirty="0" smtClean="0">
                <a:latin typeface="Calibri" pitchFamily="34" charset="0"/>
                <a:cs typeface="Calibri" pitchFamily="34" charset="0"/>
              </a:rPr>
              <a:t>your aims </a:t>
            </a:r>
            <a:r>
              <a:rPr lang="en-GB" sz="3200" b="1" kern="0" dirty="0">
                <a:latin typeface="Calibri" pitchFamily="34" charset="0"/>
                <a:cs typeface="Calibri" pitchFamily="34" charset="0"/>
              </a:rPr>
              <a:t>and </a:t>
            </a:r>
            <a:r>
              <a:rPr lang="en-GB" sz="3200" b="1" kern="0" dirty="0" smtClean="0">
                <a:latin typeface="Calibri" pitchFamily="34" charset="0"/>
                <a:cs typeface="Calibri" pitchFamily="34" charset="0"/>
              </a:rPr>
              <a:t>intentions of</a:t>
            </a:r>
          </a:p>
          <a:p>
            <a:pPr eaLnBrk="1" hangingPunct="1">
              <a:buFont typeface="Wingdings" pitchFamily="2" charset="2"/>
              <a:buNone/>
            </a:pPr>
            <a:r>
              <a:rPr lang="en-GB" sz="3200" b="1" kern="0" dirty="0" smtClean="0">
                <a:latin typeface="Calibri" pitchFamily="34" charset="0"/>
                <a:cs typeface="Calibri" pitchFamily="34" charset="0"/>
              </a:rPr>
              <a:t>your </a:t>
            </a:r>
            <a:r>
              <a:rPr lang="en-GB" sz="3200" b="1" kern="0" dirty="0">
                <a:latin typeface="Calibri" pitchFamily="34" charset="0"/>
                <a:cs typeface="Calibri" pitchFamily="34" charset="0"/>
              </a:rPr>
              <a:t>piece were!!</a:t>
            </a:r>
          </a:p>
          <a:p>
            <a:pPr lvl="2" eaLnBrk="1" hangingPunct="1">
              <a:buFont typeface="Wingdings" pitchFamily="2" charset="2"/>
              <a:buNone/>
            </a:pPr>
            <a:r>
              <a:rPr lang="en-GB" sz="2800" b="1" kern="0" dirty="0">
                <a:solidFill>
                  <a:schemeClr val="bg1"/>
                </a:solidFill>
                <a:latin typeface="Calibri" pitchFamily="34" charset="0"/>
                <a:cs typeface="Calibri" pitchFamily="34" charset="0"/>
              </a:rPr>
              <a:t>What did you want your audience to feel/think?</a:t>
            </a:r>
          </a:p>
          <a:p>
            <a:pPr lvl="2" eaLnBrk="1" hangingPunct="1">
              <a:buFont typeface="Wingdings" pitchFamily="2" charset="2"/>
              <a:buNone/>
            </a:pPr>
            <a:r>
              <a:rPr lang="en-GB" sz="2800" b="1" kern="0" dirty="0">
                <a:solidFill>
                  <a:schemeClr val="bg1"/>
                </a:solidFill>
                <a:latin typeface="Calibri" pitchFamily="34" charset="0"/>
                <a:cs typeface="Calibri" pitchFamily="34" charset="0"/>
              </a:rPr>
              <a:t>What experience did you want them to have?</a:t>
            </a:r>
          </a:p>
          <a:p>
            <a:pPr eaLnBrk="1" hangingPunct="1">
              <a:buFont typeface="Wingdings" pitchFamily="2" charset="2"/>
              <a:buNone/>
            </a:pPr>
            <a:endParaRPr lang="en-GB" sz="2800" b="1" kern="0" dirty="0">
              <a:solidFill>
                <a:schemeClr val="accent5">
                  <a:lumMod val="50000"/>
                </a:schemeClr>
              </a:solidFill>
              <a:latin typeface="Calibri" pitchFamily="34" charset="0"/>
              <a:cs typeface="Calibri" pitchFamily="34" charset="0"/>
            </a:endParaRPr>
          </a:p>
          <a:p>
            <a:pPr eaLnBrk="1" hangingPunct="1">
              <a:buFont typeface="Wingdings" pitchFamily="2" charset="2"/>
              <a:buNone/>
            </a:pPr>
            <a:r>
              <a:rPr lang="en-GB" sz="2800" b="1" kern="0" dirty="0">
                <a:latin typeface="Calibri" pitchFamily="34" charset="0"/>
                <a:cs typeface="Calibri" pitchFamily="34" charset="0"/>
              </a:rPr>
              <a:t>Once you have agreed this, pick </a:t>
            </a:r>
            <a:r>
              <a:rPr lang="en-GB" sz="3600" b="1" kern="0" dirty="0">
                <a:latin typeface="Calibri" pitchFamily="34" charset="0"/>
                <a:cs typeface="Calibri" pitchFamily="34" charset="0"/>
              </a:rPr>
              <a:t>FIVE CLEAR KEY MOMENTS </a:t>
            </a:r>
            <a:r>
              <a:rPr lang="en-GB" sz="2800" b="1" kern="0" dirty="0" smtClean="0">
                <a:latin typeface="Calibri" pitchFamily="34" charset="0"/>
                <a:cs typeface="Calibri" pitchFamily="34" charset="0"/>
              </a:rPr>
              <a:t>in</a:t>
            </a:r>
          </a:p>
          <a:p>
            <a:pPr eaLnBrk="1" hangingPunct="1">
              <a:buFont typeface="Wingdings" pitchFamily="2" charset="2"/>
              <a:buNone/>
            </a:pPr>
            <a:r>
              <a:rPr lang="en-GB" sz="2800" b="1" kern="0" dirty="0">
                <a:latin typeface="Calibri" pitchFamily="34" charset="0"/>
                <a:cs typeface="Calibri" pitchFamily="34" charset="0"/>
              </a:rPr>
              <a:t>y</a:t>
            </a:r>
            <a:r>
              <a:rPr lang="en-GB" sz="2800" b="1" kern="0" dirty="0" smtClean="0">
                <a:latin typeface="Calibri" pitchFamily="34" charset="0"/>
                <a:cs typeface="Calibri" pitchFamily="34" charset="0"/>
              </a:rPr>
              <a:t>our piece</a:t>
            </a:r>
            <a:r>
              <a:rPr lang="en-GB" sz="2800" b="1" kern="0" dirty="0">
                <a:latin typeface="Calibri" pitchFamily="34" charset="0"/>
                <a:cs typeface="Calibri" pitchFamily="34" charset="0"/>
              </a:rPr>
              <a:t>, and say how each moment attempts to </a:t>
            </a:r>
            <a:r>
              <a:rPr lang="en-GB" sz="2800" b="1" kern="0" dirty="0" smtClean="0">
                <a:latin typeface="Calibri" pitchFamily="34" charset="0"/>
                <a:cs typeface="Calibri" pitchFamily="34" charset="0"/>
              </a:rPr>
              <a:t>meet your aims and </a:t>
            </a:r>
          </a:p>
          <a:p>
            <a:pPr eaLnBrk="1" hangingPunct="1">
              <a:buFont typeface="Wingdings" pitchFamily="2" charset="2"/>
              <a:buNone/>
            </a:pPr>
            <a:r>
              <a:rPr lang="en-GB" sz="2800" b="1" kern="0" dirty="0" smtClean="0">
                <a:latin typeface="Calibri" pitchFamily="34" charset="0"/>
                <a:cs typeface="Calibri" pitchFamily="34" charset="0"/>
              </a:rPr>
              <a:t>intentions and </a:t>
            </a:r>
            <a:r>
              <a:rPr lang="en-GB" sz="2800" b="1" kern="0" dirty="0">
                <a:latin typeface="Calibri" pitchFamily="34" charset="0"/>
                <a:cs typeface="Calibri" pitchFamily="34" charset="0"/>
              </a:rPr>
              <a:t>how successful it was (or not) and how you know!</a:t>
            </a:r>
          </a:p>
          <a:p>
            <a:pPr eaLnBrk="1" hangingPunct="1">
              <a:buFont typeface="Wingdings" pitchFamily="2" charset="2"/>
              <a:buNone/>
            </a:pPr>
            <a:endParaRPr lang="en-GB" b="1" kern="0" dirty="0">
              <a:latin typeface="Calibri" pitchFamily="34" charset="0"/>
              <a:cs typeface="Calibri" pitchFamily="34" charset="0"/>
            </a:endParaRPr>
          </a:p>
          <a:p>
            <a:pPr eaLnBrk="1" hangingPunct="1">
              <a:buFont typeface="Wingdings" pitchFamily="2" charset="2"/>
              <a:buNone/>
            </a:pPr>
            <a:r>
              <a:rPr lang="en-GB" b="1" kern="0" dirty="0">
                <a:solidFill>
                  <a:schemeClr val="tx1"/>
                </a:solidFill>
                <a:latin typeface="Calibri" pitchFamily="34" charset="0"/>
                <a:cs typeface="Calibri" pitchFamily="34" charset="0"/>
              </a:rPr>
              <a:t>	</a:t>
            </a:r>
            <a:endParaRPr lang="en-GB" kern="0" dirty="0">
              <a:latin typeface="Calibri" pitchFamily="34" charset="0"/>
              <a:cs typeface="Calibri" pitchFamily="34" charset="0"/>
            </a:endParaRPr>
          </a:p>
        </p:txBody>
      </p:sp>
    </p:spTree>
    <p:extLst>
      <p:ext uri="{BB962C8B-B14F-4D97-AF65-F5344CB8AC3E}">
        <p14:creationId xmlns:p14="http://schemas.microsoft.com/office/powerpoint/2010/main" val="2525372701"/>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308797" y="243757"/>
            <a:ext cx="6408738" cy="646331"/>
          </a:xfrm>
          <a:prstGeom prst="rect">
            <a:avLst/>
          </a:prstGeom>
          <a:noFill/>
          <a:ln w="9525">
            <a:noFill/>
            <a:miter lim="800000"/>
            <a:headEnd/>
            <a:tailEnd/>
          </a:ln>
        </p:spPr>
        <p:txBody>
          <a:bodyPr>
            <a:spAutoFit/>
          </a:bodyPr>
          <a:lstStyle/>
          <a:p>
            <a:pPr>
              <a:spcBef>
                <a:spcPct val="50000"/>
              </a:spcBef>
            </a:pPr>
            <a:r>
              <a:rPr lang="en-GB" sz="3600" b="1" dirty="0" smtClean="0">
                <a:solidFill>
                  <a:schemeClr val="tx2"/>
                </a:solidFill>
                <a:latin typeface="Segoe UI Semibold" pitchFamily="34" charset="0"/>
              </a:rPr>
              <a:t>AIMS AND INTENTIONS</a:t>
            </a:r>
          </a:p>
        </p:txBody>
      </p:sp>
      <p:sp>
        <p:nvSpPr>
          <p:cNvPr id="11" name="Rectangle 2"/>
          <p:cNvSpPr txBox="1">
            <a:spLocks noChangeArrowheads="1"/>
          </p:cNvSpPr>
          <p:nvPr/>
        </p:nvSpPr>
        <p:spPr bwMode="auto">
          <a:xfrm>
            <a:off x="308797" y="1709192"/>
            <a:ext cx="10841803" cy="4320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eaLnBrk="1" hangingPunct="1">
              <a:buFont typeface="Wingdings" pitchFamily="2" charset="2"/>
              <a:buNone/>
            </a:pPr>
            <a:r>
              <a:rPr lang="en-GB" sz="4000" b="1" kern="0" dirty="0">
                <a:latin typeface="Calibri" pitchFamily="34" charset="0"/>
                <a:cs typeface="Calibri" pitchFamily="34" charset="0"/>
              </a:rPr>
              <a:t>Essentially you have to know what </a:t>
            </a:r>
            <a:r>
              <a:rPr lang="en-GB" sz="4000" b="1" kern="0" dirty="0" smtClean="0">
                <a:latin typeface="Calibri" pitchFamily="34" charset="0"/>
                <a:cs typeface="Calibri" pitchFamily="34" charset="0"/>
              </a:rPr>
              <a:t>your aims </a:t>
            </a:r>
            <a:r>
              <a:rPr lang="en-GB" sz="4000" b="1" kern="0" dirty="0">
                <a:latin typeface="Calibri" pitchFamily="34" charset="0"/>
                <a:cs typeface="Calibri" pitchFamily="34" charset="0"/>
              </a:rPr>
              <a:t>and </a:t>
            </a:r>
            <a:r>
              <a:rPr lang="en-GB" sz="4000" b="1" kern="0" dirty="0" smtClean="0">
                <a:latin typeface="Calibri" pitchFamily="34" charset="0"/>
                <a:cs typeface="Calibri" pitchFamily="34" charset="0"/>
              </a:rPr>
              <a:t>intentions of your </a:t>
            </a:r>
            <a:r>
              <a:rPr lang="en-GB" sz="4000" b="1" kern="0" dirty="0">
                <a:latin typeface="Calibri" pitchFamily="34" charset="0"/>
                <a:cs typeface="Calibri" pitchFamily="34" charset="0"/>
              </a:rPr>
              <a:t>piece were!!</a:t>
            </a:r>
          </a:p>
          <a:p>
            <a:pPr lvl="2" eaLnBrk="1" hangingPunct="1">
              <a:buFont typeface="Wingdings" pitchFamily="2" charset="2"/>
              <a:buNone/>
            </a:pPr>
            <a:r>
              <a:rPr lang="en-GB" sz="3600" b="1" kern="0" dirty="0">
                <a:solidFill>
                  <a:schemeClr val="bg1"/>
                </a:solidFill>
                <a:latin typeface="Calibri" pitchFamily="34" charset="0"/>
                <a:cs typeface="Calibri" pitchFamily="34" charset="0"/>
              </a:rPr>
              <a:t>What did you want your audience to feel/think?</a:t>
            </a:r>
          </a:p>
          <a:p>
            <a:pPr lvl="2" eaLnBrk="1" hangingPunct="1">
              <a:buFont typeface="Wingdings" pitchFamily="2" charset="2"/>
              <a:buNone/>
            </a:pPr>
            <a:r>
              <a:rPr lang="en-GB" sz="3600" b="1" kern="0" dirty="0">
                <a:solidFill>
                  <a:schemeClr val="bg1"/>
                </a:solidFill>
                <a:latin typeface="Calibri" pitchFamily="34" charset="0"/>
                <a:cs typeface="Calibri" pitchFamily="34" charset="0"/>
              </a:rPr>
              <a:t>What experience did you want them to have</a:t>
            </a:r>
            <a:r>
              <a:rPr lang="en-GB" sz="3600" b="1" kern="0" dirty="0" smtClean="0">
                <a:solidFill>
                  <a:schemeClr val="bg1"/>
                </a:solidFill>
                <a:latin typeface="Calibri" pitchFamily="34" charset="0"/>
                <a:cs typeface="Calibri" pitchFamily="34" charset="0"/>
              </a:rPr>
              <a:t>?</a:t>
            </a:r>
          </a:p>
          <a:p>
            <a:pPr lvl="2" eaLnBrk="1" hangingPunct="1">
              <a:buFont typeface="Wingdings" pitchFamily="2" charset="2"/>
              <a:buNone/>
            </a:pPr>
            <a:endParaRPr lang="en-GB" sz="3600" b="1" kern="0" dirty="0">
              <a:solidFill>
                <a:schemeClr val="bg1"/>
              </a:solidFill>
              <a:latin typeface="Calibri" pitchFamily="34" charset="0"/>
              <a:cs typeface="Calibri" pitchFamily="34" charset="0"/>
            </a:endParaRPr>
          </a:p>
          <a:p>
            <a:pPr lvl="2" eaLnBrk="1" hangingPunct="1">
              <a:buFont typeface="Wingdings" pitchFamily="2" charset="2"/>
              <a:buNone/>
            </a:pPr>
            <a:r>
              <a:rPr lang="en-GB" sz="3600" b="1" kern="0" dirty="0" smtClean="0">
                <a:solidFill>
                  <a:schemeClr val="tx1"/>
                </a:solidFill>
                <a:latin typeface="Calibri" pitchFamily="34" charset="0"/>
                <a:cs typeface="Calibri" pitchFamily="34" charset="0"/>
              </a:rPr>
              <a:t>WHAT WERE YOUR AIMS AND INTENTIONS?</a:t>
            </a:r>
          </a:p>
          <a:p>
            <a:pPr lvl="2" eaLnBrk="1" hangingPunct="1">
              <a:buFont typeface="Wingdings" pitchFamily="2" charset="2"/>
              <a:buNone/>
            </a:pPr>
            <a:r>
              <a:rPr lang="en-GB" sz="3600" b="1" kern="0" dirty="0" smtClean="0">
                <a:solidFill>
                  <a:schemeClr val="tx1"/>
                </a:solidFill>
                <a:latin typeface="Calibri" pitchFamily="34" charset="0"/>
                <a:cs typeface="Calibri" pitchFamily="34" charset="0"/>
              </a:rPr>
              <a:t>DEVELOP YOUR KEY QUESTION NOW …</a:t>
            </a:r>
            <a:endParaRPr lang="en-GB" sz="3600" b="1" kern="0" dirty="0">
              <a:solidFill>
                <a:schemeClr val="tx1"/>
              </a:solidFill>
              <a:latin typeface="Calibri" pitchFamily="34" charset="0"/>
              <a:cs typeface="Calibri" pitchFamily="34" charset="0"/>
            </a:endParaRPr>
          </a:p>
          <a:p>
            <a:pPr eaLnBrk="1" hangingPunct="1">
              <a:buFont typeface="Wingdings" pitchFamily="2" charset="2"/>
              <a:buNone/>
            </a:pPr>
            <a:endParaRPr lang="en-GB" sz="2800" b="1" kern="0" dirty="0">
              <a:solidFill>
                <a:schemeClr val="accent5">
                  <a:lumMod val="50000"/>
                </a:schemeClr>
              </a:solidFill>
              <a:latin typeface="Calibri" pitchFamily="34" charset="0"/>
              <a:cs typeface="Calibri" pitchFamily="34" charset="0"/>
            </a:endParaRPr>
          </a:p>
          <a:p>
            <a:pPr eaLnBrk="1" hangingPunct="1">
              <a:buFont typeface="Wingdings" pitchFamily="2" charset="2"/>
              <a:buNone/>
            </a:pPr>
            <a:endParaRPr lang="en-GB" b="1" kern="0" dirty="0">
              <a:latin typeface="Calibri" pitchFamily="34" charset="0"/>
              <a:cs typeface="Calibri" pitchFamily="34" charset="0"/>
            </a:endParaRPr>
          </a:p>
          <a:p>
            <a:pPr eaLnBrk="1" hangingPunct="1">
              <a:buFont typeface="Wingdings" pitchFamily="2" charset="2"/>
              <a:buNone/>
            </a:pPr>
            <a:r>
              <a:rPr lang="en-GB" b="1" kern="0" dirty="0">
                <a:solidFill>
                  <a:schemeClr val="tx1"/>
                </a:solidFill>
                <a:latin typeface="Calibri" pitchFamily="34" charset="0"/>
                <a:cs typeface="Calibri" pitchFamily="34" charset="0"/>
              </a:rPr>
              <a:t>	</a:t>
            </a:r>
            <a:endParaRPr lang="en-GB" kern="0" dirty="0">
              <a:latin typeface="Calibri" pitchFamily="34" charset="0"/>
              <a:cs typeface="Calibri" pitchFamily="34" charset="0"/>
            </a:endParaRPr>
          </a:p>
        </p:txBody>
      </p:sp>
      <p:sp>
        <p:nvSpPr>
          <p:cNvPr id="2" name="TextBox 1"/>
          <p:cNvSpPr txBox="1"/>
          <p:nvPr/>
        </p:nvSpPr>
        <p:spPr>
          <a:xfrm>
            <a:off x="8046719" y="806334"/>
            <a:ext cx="2294313" cy="369332"/>
          </a:xfrm>
          <a:prstGeom prst="rect">
            <a:avLst/>
          </a:prstGeom>
          <a:solidFill>
            <a:srgbClr val="FF0000"/>
          </a:solidFill>
        </p:spPr>
        <p:txBody>
          <a:bodyPr wrap="square" rtlCol="0">
            <a:spAutoFit/>
          </a:bodyPr>
          <a:lstStyle/>
          <a:p>
            <a:r>
              <a:rPr lang="en-GB" dirty="0" smtClean="0"/>
              <a:t>TASK TO DO NOW</a:t>
            </a:r>
            <a:endParaRPr lang="en-GB" dirty="0"/>
          </a:p>
        </p:txBody>
      </p:sp>
    </p:spTree>
    <p:extLst>
      <p:ext uri="{BB962C8B-B14F-4D97-AF65-F5344CB8AC3E}">
        <p14:creationId xmlns:p14="http://schemas.microsoft.com/office/powerpoint/2010/main" val="1635048096"/>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308797" y="243757"/>
            <a:ext cx="6408738" cy="646331"/>
          </a:xfrm>
          <a:prstGeom prst="rect">
            <a:avLst/>
          </a:prstGeom>
          <a:noFill/>
          <a:ln w="9525">
            <a:noFill/>
            <a:miter lim="800000"/>
            <a:headEnd/>
            <a:tailEnd/>
          </a:ln>
        </p:spPr>
        <p:txBody>
          <a:bodyPr>
            <a:spAutoFit/>
          </a:bodyPr>
          <a:lstStyle/>
          <a:p>
            <a:pPr>
              <a:spcBef>
                <a:spcPct val="50000"/>
              </a:spcBef>
            </a:pPr>
            <a:r>
              <a:rPr lang="en-GB" sz="3600" b="1" dirty="0" smtClean="0">
                <a:solidFill>
                  <a:schemeClr val="tx2"/>
                </a:solidFill>
                <a:latin typeface="Segoe UI Semibold" pitchFamily="34" charset="0"/>
              </a:rPr>
              <a:t>AIMS AND INTENTIONS</a:t>
            </a:r>
          </a:p>
        </p:txBody>
      </p:sp>
      <p:sp>
        <p:nvSpPr>
          <p:cNvPr id="11" name="Rectangle 2"/>
          <p:cNvSpPr txBox="1">
            <a:spLocks noChangeArrowheads="1"/>
          </p:cNvSpPr>
          <p:nvPr/>
        </p:nvSpPr>
        <p:spPr bwMode="auto">
          <a:xfrm>
            <a:off x="308797" y="1709192"/>
            <a:ext cx="10841803" cy="4320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eaLnBrk="1" hangingPunct="1">
              <a:buFont typeface="Wingdings" pitchFamily="2" charset="2"/>
              <a:buNone/>
            </a:pPr>
            <a:endParaRPr lang="en-GB" sz="2800" b="1" kern="0" dirty="0">
              <a:solidFill>
                <a:schemeClr val="accent5">
                  <a:lumMod val="50000"/>
                </a:schemeClr>
              </a:solidFill>
              <a:latin typeface="Calibri" pitchFamily="34" charset="0"/>
              <a:cs typeface="Calibri" pitchFamily="34" charset="0"/>
            </a:endParaRPr>
          </a:p>
          <a:p>
            <a:pPr eaLnBrk="1" hangingPunct="1">
              <a:buFont typeface="Wingdings" pitchFamily="2" charset="2"/>
              <a:buNone/>
            </a:pPr>
            <a:r>
              <a:rPr lang="en-GB" sz="3600" b="1" kern="0" dirty="0">
                <a:latin typeface="Calibri" pitchFamily="34" charset="0"/>
                <a:cs typeface="Calibri" pitchFamily="34" charset="0"/>
              </a:rPr>
              <a:t>Once you have agreed this, pick </a:t>
            </a:r>
            <a:r>
              <a:rPr lang="en-GB" sz="4400" b="1" kern="0" dirty="0">
                <a:latin typeface="Calibri" pitchFamily="34" charset="0"/>
                <a:cs typeface="Calibri" pitchFamily="34" charset="0"/>
              </a:rPr>
              <a:t>FIVE CLEAR KEY MOMENTS </a:t>
            </a:r>
            <a:r>
              <a:rPr lang="en-GB" sz="3600" b="1" kern="0" dirty="0" smtClean="0">
                <a:latin typeface="Calibri" pitchFamily="34" charset="0"/>
                <a:cs typeface="Calibri" pitchFamily="34" charset="0"/>
              </a:rPr>
              <a:t>in your piece</a:t>
            </a:r>
            <a:r>
              <a:rPr lang="en-GB" sz="3600" b="1" kern="0" dirty="0">
                <a:latin typeface="Calibri" pitchFamily="34" charset="0"/>
                <a:cs typeface="Calibri" pitchFamily="34" charset="0"/>
              </a:rPr>
              <a:t>, and say how each moment attempts to </a:t>
            </a:r>
            <a:r>
              <a:rPr lang="en-GB" sz="3600" b="1" kern="0" dirty="0" smtClean="0">
                <a:latin typeface="Calibri" pitchFamily="34" charset="0"/>
                <a:cs typeface="Calibri" pitchFamily="34" charset="0"/>
              </a:rPr>
              <a:t>meet your aims and intentions and </a:t>
            </a:r>
            <a:r>
              <a:rPr lang="en-GB" sz="3600" b="1" kern="0" dirty="0">
                <a:latin typeface="Calibri" pitchFamily="34" charset="0"/>
                <a:cs typeface="Calibri" pitchFamily="34" charset="0"/>
              </a:rPr>
              <a:t>how successful it was (or not) and how you know!</a:t>
            </a:r>
          </a:p>
          <a:p>
            <a:pPr eaLnBrk="1" hangingPunct="1">
              <a:buFont typeface="Wingdings" pitchFamily="2" charset="2"/>
              <a:buNone/>
            </a:pPr>
            <a:endParaRPr lang="en-GB" b="1" kern="0" dirty="0">
              <a:latin typeface="Calibri" pitchFamily="34" charset="0"/>
              <a:cs typeface="Calibri" pitchFamily="34" charset="0"/>
            </a:endParaRPr>
          </a:p>
          <a:p>
            <a:pPr eaLnBrk="1" hangingPunct="1">
              <a:buFont typeface="Wingdings" pitchFamily="2" charset="2"/>
              <a:buNone/>
            </a:pPr>
            <a:r>
              <a:rPr lang="en-GB" b="1" kern="0" dirty="0">
                <a:solidFill>
                  <a:schemeClr val="tx1"/>
                </a:solidFill>
                <a:latin typeface="Calibri" pitchFamily="34" charset="0"/>
                <a:cs typeface="Calibri" pitchFamily="34" charset="0"/>
              </a:rPr>
              <a:t>	</a:t>
            </a:r>
            <a:endParaRPr lang="en-GB" kern="0" dirty="0">
              <a:latin typeface="Calibri" pitchFamily="34" charset="0"/>
              <a:cs typeface="Calibri" pitchFamily="34" charset="0"/>
            </a:endParaRPr>
          </a:p>
        </p:txBody>
      </p:sp>
      <p:sp>
        <p:nvSpPr>
          <p:cNvPr id="5" name="TextBox 4"/>
          <p:cNvSpPr txBox="1"/>
          <p:nvPr/>
        </p:nvSpPr>
        <p:spPr>
          <a:xfrm>
            <a:off x="8046719" y="806334"/>
            <a:ext cx="2294313" cy="369332"/>
          </a:xfrm>
          <a:prstGeom prst="rect">
            <a:avLst/>
          </a:prstGeom>
          <a:solidFill>
            <a:srgbClr val="FF0000"/>
          </a:solidFill>
        </p:spPr>
        <p:txBody>
          <a:bodyPr wrap="square" rtlCol="0">
            <a:spAutoFit/>
          </a:bodyPr>
          <a:lstStyle/>
          <a:p>
            <a:r>
              <a:rPr lang="en-GB" dirty="0" smtClean="0"/>
              <a:t>TASK TO DO NOW</a:t>
            </a:r>
            <a:endParaRPr lang="en-GB" dirty="0"/>
          </a:p>
        </p:txBody>
      </p:sp>
    </p:spTree>
    <p:extLst>
      <p:ext uri="{BB962C8B-B14F-4D97-AF65-F5344CB8AC3E}">
        <p14:creationId xmlns:p14="http://schemas.microsoft.com/office/powerpoint/2010/main" val="699471632"/>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325994" y="426049"/>
            <a:ext cx="6408738" cy="646331"/>
          </a:xfrm>
          <a:prstGeom prst="rect">
            <a:avLst/>
          </a:prstGeom>
          <a:noFill/>
          <a:ln w="9525">
            <a:noFill/>
            <a:miter lim="800000"/>
            <a:headEnd/>
            <a:tailEnd/>
          </a:ln>
        </p:spPr>
        <p:txBody>
          <a:bodyPr>
            <a:spAutoFit/>
          </a:bodyPr>
          <a:lstStyle/>
          <a:p>
            <a:pPr>
              <a:spcBef>
                <a:spcPct val="50000"/>
              </a:spcBef>
            </a:pPr>
            <a:r>
              <a:rPr lang="en-GB" sz="3600" b="1" dirty="0">
                <a:solidFill>
                  <a:schemeClr val="tx2"/>
                </a:solidFill>
                <a:latin typeface="Segoe UI Semibold" pitchFamily="34" charset="0"/>
              </a:rPr>
              <a:t>FIVE KEY MOMENTS</a:t>
            </a:r>
          </a:p>
        </p:txBody>
      </p:sp>
      <p:sp>
        <p:nvSpPr>
          <p:cNvPr id="11" name="Rectangle 2"/>
          <p:cNvSpPr txBox="1">
            <a:spLocks noChangeArrowheads="1"/>
          </p:cNvSpPr>
          <p:nvPr/>
        </p:nvSpPr>
        <p:spPr bwMode="auto">
          <a:xfrm>
            <a:off x="1969084" y="1997348"/>
            <a:ext cx="7797215" cy="35906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eaLnBrk="1" hangingPunct="1">
              <a:buFont typeface="Wingdings" pitchFamily="2" charset="2"/>
              <a:buNone/>
            </a:pPr>
            <a:r>
              <a:rPr lang="en-GB" kern="0" dirty="0">
                <a:latin typeface="Calibri" pitchFamily="34" charset="0"/>
                <a:cs typeface="Calibri" pitchFamily="34" charset="0"/>
              </a:rPr>
              <a:t>For each key moment be able to:</a:t>
            </a:r>
          </a:p>
          <a:p>
            <a:pPr lvl="1" eaLnBrk="1" hangingPunct="1"/>
            <a:r>
              <a:rPr lang="en-GB" kern="0" dirty="0">
                <a:latin typeface="Calibri" pitchFamily="34" charset="0"/>
                <a:cs typeface="Calibri" pitchFamily="34" charset="0"/>
              </a:rPr>
              <a:t>Describe what was happening on stage</a:t>
            </a:r>
          </a:p>
          <a:p>
            <a:pPr lvl="1" eaLnBrk="1" hangingPunct="1"/>
            <a:r>
              <a:rPr lang="en-GB" kern="0" dirty="0">
                <a:latin typeface="Calibri" pitchFamily="34" charset="0"/>
                <a:cs typeface="Calibri" pitchFamily="34" charset="0"/>
              </a:rPr>
              <a:t>Say how the moment attempted to </a:t>
            </a:r>
            <a:r>
              <a:rPr lang="en-GB" kern="0" dirty="0" smtClean="0">
                <a:latin typeface="Calibri" pitchFamily="34" charset="0"/>
                <a:cs typeface="Calibri" pitchFamily="34" charset="0"/>
              </a:rPr>
              <a:t>meet your aims and intentions</a:t>
            </a:r>
            <a:endParaRPr lang="en-GB" kern="0" dirty="0">
              <a:latin typeface="Calibri" pitchFamily="34" charset="0"/>
              <a:cs typeface="Calibri" pitchFamily="34" charset="0"/>
            </a:endParaRPr>
          </a:p>
          <a:p>
            <a:pPr lvl="1" eaLnBrk="1" hangingPunct="1"/>
            <a:r>
              <a:rPr lang="en-GB" kern="0" dirty="0">
                <a:latin typeface="Calibri" pitchFamily="34" charset="0"/>
                <a:cs typeface="Calibri" pitchFamily="34" charset="0"/>
              </a:rPr>
              <a:t>Discuss </a:t>
            </a:r>
            <a:r>
              <a:rPr lang="en-GB" kern="0" dirty="0" err="1" smtClean="0">
                <a:latin typeface="Calibri" pitchFamily="34" charset="0"/>
                <a:cs typeface="Calibri" pitchFamily="34" charset="0"/>
              </a:rPr>
              <a:t>Frantic’s</a:t>
            </a:r>
            <a:r>
              <a:rPr lang="en-GB" kern="0" dirty="0" smtClean="0">
                <a:latin typeface="Calibri" pitchFamily="34" charset="0"/>
                <a:cs typeface="Calibri" pitchFamily="34" charset="0"/>
              </a:rPr>
              <a:t> influence </a:t>
            </a:r>
            <a:r>
              <a:rPr lang="en-GB" kern="0" dirty="0">
                <a:latin typeface="Calibri" pitchFamily="34" charset="0"/>
                <a:cs typeface="Calibri" pitchFamily="34" charset="0"/>
              </a:rPr>
              <a:t>on that moment</a:t>
            </a:r>
          </a:p>
          <a:p>
            <a:pPr lvl="1" eaLnBrk="1" hangingPunct="1"/>
            <a:r>
              <a:rPr lang="en-GB" kern="0" dirty="0">
                <a:latin typeface="Calibri" pitchFamily="34" charset="0"/>
                <a:cs typeface="Calibri" pitchFamily="34" charset="0"/>
              </a:rPr>
              <a:t>Evaluate that moment (with specific audience feedback)</a:t>
            </a:r>
          </a:p>
        </p:txBody>
      </p:sp>
      <p:sp>
        <p:nvSpPr>
          <p:cNvPr id="5" name="TextBox 4"/>
          <p:cNvSpPr txBox="1"/>
          <p:nvPr/>
        </p:nvSpPr>
        <p:spPr>
          <a:xfrm>
            <a:off x="8046719" y="806334"/>
            <a:ext cx="2294313" cy="369332"/>
          </a:xfrm>
          <a:prstGeom prst="rect">
            <a:avLst/>
          </a:prstGeom>
          <a:solidFill>
            <a:srgbClr val="FF0000"/>
          </a:solidFill>
        </p:spPr>
        <p:txBody>
          <a:bodyPr wrap="square" rtlCol="0">
            <a:spAutoFit/>
          </a:bodyPr>
          <a:lstStyle/>
          <a:p>
            <a:r>
              <a:rPr lang="en-GB" dirty="0" smtClean="0"/>
              <a:t>TASK TO DO NOW</a:t>
            </a:r>
            <a:endParaRPr lang="en-GB" dirty="0"/>
          </a:p>
        </p:txBody>
      </p:sp>
    </p:spTree>
    <p:extLst>
      <p:ext uri="{BB962C8B-B14F-4D97-AF65-F5344CB8AC3E}">
        <p14:creationId xmlns:p14="http://schemas.microsoft.com/office/powerpoint/2010/main" val="396793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TO BEGIN - ANSWER ….</a:t>
            </a:r>
            <a:endParaRPr lang="en-GB" dirty="0"/>
          </a:p>
        </p:txBody>
      </p:sp>
      <p:sp>
        <p:nvSpPr>
          <p:cNvPr id="5" name="Content Placeholder 4"/>
          <p:cNvSpPr>
            <a:spLocks noGrp="1"/>
          </p:cNvSpPr>
          <p:nvPr>
            <p:ph idx="1"/>
          </p:nvPr>
        </p:nvSpPr>
        <p:spPr>
          <a:xfrm>
            <a:off x="1268412" y="2192618"/>
            <a:ext cx="8946541" cy="3268382"/>
          </a:xfrm>
        </p:spPr>
        <p:txBody>
          <a:bodyPr>
            <a:normAutofit/>
          </a:bodyPr>
          <a:lstStyle/>
          <a:p>
            <a:pPr marL="0" lvl="0" indent="0">
              <a:buNone/>
            </a:pPr>
            <a:r>
              <a:rPr lang="en-US" sz="5400" dirty="0"/>
              <a:t>How well did you realize your initial intentions for staging the extract? </a:t>
            </a:r>
            <a:endParaRPr lang="en-US" sz="5400" dirty="0" smtClean="0"/>
          </a:p>
          <a:p>
            <a:pPr marL="0" lvl="0" indent="0">
              <a:buNone/>
            </a:pPr>
            <a:r>
              <a:rPr lang="en-US" sz="2800" b="1" dirty="0" smtClean="0">
                <a:solidFill>
                  <a:schemeClr val="bg1"/>
                </a:solidFill>
              </a:rPr>
              <a:t>This is evaluation – remember to EVALUATE</a:t>
            </a:r>
            <a:endParaRPr lang="en-GB" sz="2800" b="1" dirty="0">
              <a:solidFill>
                <a:schemeClr val="bg1"/>
              </a:solidFill>
            </a:endParaRPr>
          </a:p>
        </p:txBody>
      </p:sp>
    </p:spTree>
    <p:extLst>
      <p:ext uri="{BB962C8B-B14F-4D97-AF65-F5344CB8AC3E}">
        <p14:creationId xmlns:p14="http://schemas.microsoft.com/office/powerpoint/2010/main" val="5252307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100" y="990316"/>
            <a:ext cx="10464800" cy="5144998"/>
          </a:xfrm>
          <a:prstGeom prst="rect">
            <a:avLst/>
          </a:prstGeom>
        </p:spPr>
        <p:txBody>
          <a:bodyPr wrap="square">
            <a:spAutoFit/>
          </a:bodyPr>
          <a:lstStyle/>
          <a:p>
            <a:pPr lvl="0" defTabSz="914400" fontAlgn="base">
              <a:spcBef>
                <a:spcPct val="0"/>
              </a:spcBef>
              <a:spcAft>
                <a:spcPts val="1000"/>
              </a:spcAft>
            </a:pPr>
            <a:r>
              <a:rPr lang="en-GB" altLang="en-US" sz="4000" b="1" dirty="0">
                <a:latin typeface="Calibri" pitchFamily="34" charset="0"/>
                <a:cs typeface="Arial" pitchFamily="34" charset="0"/>
              </a:rPr>
              <a:t>Our key message was …</a:t>
            </a:r>
          </a:p>
          <a:p>
            <a:pPr lvl="0" defTabSz="914400" fontAlgn="base">
              <a:spcBef>
                <a:spcPct val="0"/>
              </a:spcBef>
              <a:spcAft>
                <a:spcPts val="1000"/>
              </a:spcAft>
            </a:pPr>
            <a:r>
              <a:rPr lang="en-GB" altLang="en-US" sz="4000" b="1" dirty="0">
                <a:latin typeface="Calibri" pitchFamily="34" charset="0"/>
                <a:cs typeface="Arial" pitchFamily="34" charset="0"/>
              </a:rPr>
              <a:t>Our aims and intentions for our performance were …</a:t>
            </a:r>
            <a:br>
              <a:rPr lang="en-GB" altLang="en-US" sz="4000" b="1" dirty="0">
                <a:latin typeface="Calibri" pitchFamily="34" charset="0"/>
                <a:cs typeface="Arial" pitchFamily="34" charset="0"/>
              </a:rPr>
            </a:br>
            <a:r>
              <a:rPr lang="en-GB" altLang="en-US" sz="4000" b="1" dirty="0" smtClean="0">
                <a:latin typeface="Calibri" pitchFamily="34" charset="0"/>
                <a:cs typeface="Arial" pitchFamily="34" charset="0"/>
              </a:rPr>
              <a:t>There </a:t>
            </a:r>
            <a:r>
              <a:rPr lang="en-GB" altLang="en-US" sz="4000" b="1" dirty="0">
                <a:latin typeface="Calibri" pitchFamily="34" charset="0"/>
                <a:cs typeface="Arial" pitchFamily="34" charset="0"/>
              </a:rPr>
              <a:t>are several central themes in our production such as ……….., all of which we attempted to get across to the audience, who were ………………. through various dramatic and design techniques such as ………….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284" y="88900"/>
            <a:ext cx="901416" cy="1054100"/>
          </a:xfrm>
          <a:prstGeom prst="rect">
            <a:avLst/>
          </a:prstGeom>
        </p:spPr>
      </p:pic>
    </p:spTree>
    <p:extLst>
      <p:ext uri="{BB962C8B-B14F-4D97-AF65-F5344CB8AC3E}">
        <p14:creationId xmlns:p14="http://schemas.microsoft.com/office/powerpoint/2010/main" val="15956146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1356420" y="1446933"/>
            <a:ext cx="9692580" cy="5157067"/>
          </a:xfrm>
        </p:spPr>
        <p:txBody>
          <a:bodyPr>
            <a:normAutofit/>
          </a:bodyPr>
          <a:lstStyle/>
          <a:p>
            <a:pPr marL="0" indent="0">
              <a:buNone/>
            </a:pPr>
            <a:r>
              <a:rPr lang="en-US" sz="2800" dirty="0"/>
              <a:t>Overall our piece successfully communicated to the audience the central message “Do all acts of evil have to be forgiven?” which can be established from tangible and intangible evidence. We used the central signifiers of the missing children posters to map the journey between frozen-ness at the start when the characters were trapped by their own grief, to being unfrozen at the end, signified by the ripping up and blowing away of the posters. Ralph suddenly realizes the effects of his abuse. </a:t>
            </a:r>
          </a:p>
          <a:p>
            <a:pPr marL="0" indent="0">
              <a:buNone/>
            </a:pPr>
            <a:r>
              <a:rPr lang="en-US" sz="2800" dirty="0">
                <a:solidFill>
                  <a:srgbClr val="C00000"/>
                </a:solidFill>
              </a:rPr>
              <a:t>Continued </a:t>
            </a:r>
            <a:r>
              <a:rPr lang="en-US" sz="2800" dirty="0" smtClean="0">
                <a:solidFill>
                  <a:srgbClr val="C00000"/>
                </a:solidFill>
              </a:rPr>
              <a:t>…. </a:t>
            </a:r>
            <a:endParaRPr lang="en-GB" sz="2400" dirty="0" smtClean="0">
              <a:solidFill>
                <a:srgbClr val="C00000"/>
              </a:solidFill>
            </a:endParaRPr>
          </a:p>
        </p:txBody>
      </p:sp>
      <p:sp>
        <p:nvSpPr>
          <p:cNvPr id="75779" name="Text Box 3"/>
          <p:cNvSpPr txBox="1">
            <a:spLocks noChangeArrowheads="1"/>
          </p:cNvSpPr>
          <p:nvPr/>
        </p:nvSpPr>
        <p:spPr bwMode="auto">
          <a:xfrm>
            <a:off x="231775" y="307976"/>
            <a:ext cx="6408738" cy="823913"/>
          </a:xfrm>
          <a:prstGeom prst="rect">
            <a:avLst/>
          </a:prstGeom>
          <a:noFill/>
          <a:ln w="9525">
            <a:noFill/>
            <a:miter lim="800000"/>
            <a:headEnd/>
            <a:tailEnd/>
          </a:ln>
        </p:spPr>
        <p:txBody>
          <a:bodyPr>
            <a:spAutoFit/>
          </a:bodyPr>
          <a:lstStyle/>
          <a:p>
            <a:pPr>
              <a:spcBef>
                <a:spcPct val="50000"/>
              </a:spcBef>
            </a:pPr>
            <a:r>
              <a:rPr lang="en-GB" sz="4800" b="1" dirty="0" smtClean="0">
                <a:solidFill>
                  <a:schemeClr val="tx2"/>
                </a:solidFill>
                <a:latin typeface="Calibri" pitchFamily="34" charset="0"/>
              </a:rPr>
              <a:t>EXAMPLE ….</a:t>
            </a:r>
            <a:endParaRPr lang="en-GB" sz="4800" b="1" dirty="0">
              <a:solidFill>
                <a:schemeClr val="tx2"/>
              </a:solidFill>
              <a:latin typeface="Calibri" pitchFamily="34" charset="0"/>
            </a:endParaRPr>
          </a:p>
        </p:txBody>
      </p:sp>
    </p:spTree>
    <p:extLst>
      <p:ext uri="{BB962C8B-B14F-4D97-AF65-F5344CB8AC3E}">
        <p14:creationId xmlns:p14="http://schemas.microsoft.com/office/powerpoint/2010/main" val="4028275121"/>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581720" y="1637433"/>
            <a:ext cx="10479980" cy="2357437"/>
          </a:xfrm>
        </p:spPr>
        <p:txBody>
          <a:bodyPr>
            <a:noAutofit/>
          </a:bodyPr>
          <a:lstStyle/>
          <a:p>
            <a:pPr marL="0" indent="0">
              <a:buNone/>
            </a:pPr>
            <a:r>
              <a:rPr lang="en-US" sz="3600" dirty="0"/>
              <a:t>On reflection I do not think this worked as well as we intended as at the start the posters clearly represented many missing children to universalise the narrative but at the end they just represented </a:t>
            </a:r>
            <a:r>
              <a:rPr lang="en-US" sz="3600" dirty="0" err="1"/>
              <a:t>Rhona’s</a:t>
            </a:r>
            <a:r>
              <a:rPr lang="en-US" sz="3600" dirty="0"/>
              <a:t> freedom. Their significance as a signifier was lost. </a:t>
            </a:r>
            <a:endParaRPr lang="en-GB" sz="3600" dirty="0"/>
          </a:p>
        </p:txBody>
      </p:sp>
      <p:sp>
        <p:nvSpPr>
          <p:cNvPr id="75779" name="Text Box 3"/>
          <p:cNvSpPr txBox="1">
            <a:spLocks noChangeArrowheads="1"/>
          </p:cNvSpPr>
          <p:nvPr/>
        </p:nvSpPr>
        <p:spPr bwMode="auto">
          <a:xfrm>
            <a:off x="434975" y="295276"/>
            <a:ext cx="6408738" cy="823913"/>
          </a:xfrm>
          <a:prstGeom prst="rect">
            <a:avLst/>
          </a:prstGeom>
          <a:noFill/>
          <a:ln w="9525">
            <a:noFill/>
            <a:miter lim="800000"/>
            <a:headEnd/>
            <a:tailEnd/>
          </a:ln>
        </p:spPr>
        <p:txBody>
          <a:bodyPr>
            <a:spAutoFit/>
          </a:bodyPr>
          <a:lstStyle/>
          <a:p>
            <a:pPr>
              <a:spcBef>
                <a:spcPct val="50000"/>
              </a:spcBef>
            </a:pPr>
            <a:r>
              <a:rPr lang="en-GB" sz="4800" b="1" dirty="0" smtClean="0">
                <a:solidFill>
                  <a:schemeClr val="tx2"/>
                </a:solidFill>
                <a:latin typeface="Calibri" pitchFamily="34" charset="0"/>
              </a:rPr>
              <a:t>Example continued …</a:t>
            </a:r>
            <a:endParaRPr lang="en-GB" sz="4800" b="1" dirty="0">
              <a:solidFill>
                <a:schemeClr val="tx2"/>
              </a:solidFill>
              <a:latin typeface="Calibri" pitchFamily="34" charset="0"/>
            </a:endParaRPr>
          </a:p>
        </p:txBody>
      </p:sp>
    </p:spTree>
    <p:extLst>
      <p:ext uri="{BB962C8B-B14F-4D97-AF65-F5344CB8AC3E}">
        <p14:creationId xmlns:p14="http://schemas.microsoft.com/office/powerpoint/2010/main" val="1161004880"/>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Onwards …..</a:t>
            </a:r>
            <a:endParaRPr lang="en-GB" dirty="0"/>
          </a:p>
        </p:txBody>
      </p:sp>
      <p:sp>
        <p:nvSpPr>
          <p:cNvPr id="3" name="Content Placeholder 2"/>
          <p:cNvSpPr>
            <a:spLocks noGrp="1"/>
          </p:cNvSpPr>
          <p:nvPr>
            <p:ph idx="1"/>
          </p:nvPr>
        </p:nvSpPr>
        <p:spPr/>
        <p:txBody>
          <a:bodyPr/>
          <a:lstStyle/>
          <a:p>
            <a:r>
              <a:rPr lang="en-US" sz="3600" dirty="0"/>
              <a:t>How successful were you in making a contribution to the performance</a:t>
            </a:r>
            <a:r>
              <a:rPr lang="en-US" sz="3600" dirty="0" smtClean="0"/>
              <a:t>?</a:t>
            </a:r>
          </a:p>
          <a:p>
            <a:endParaRPr lang="en-US" sz="3600" dirty="0"/>
          </a:p>
          <a:p>
            <a:pPr lvl="1"/>
            <a:r>
              <a:rPr lang="en-US" sz="3400" dirty="0" smtClean="0"/>
              <a:t>An evaluation of WHAT YOU BOUGHT TO THE TABLE … what you contributed</a:t>
            </a:r>
            <a:endParaRPr lang="en-GB" sz="3400" dirty="0"/>
          </a:p>
          <a:p>
            <a:endParaRPr lang="en-GB" dirty="0"/>
          </a:p>
        </p:txBody>
      </p:sp>
    </p:spTree>
    <p:extLst>
      <p:ext uri="{BB962C8B-B14F-4D97-AF65-F5344CB8AC3E}">
        <p14:creationId xmlns:p14="http://schemas.microsoft.com/office/powerpoint/2010/main" val="105068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a:off x="1571105" y="689957"/>
            <a:ext cx="8370917" cy="537002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latin typeface="Arial" panose="020B0604020202020204" pitchFamily="34" charset="0"/>
                <a:cs typeface="Arial" panose="020B0604020202020204" pitchFamily="34" charset="0"/>
              </a:rPr>
              <a:t>Please remember poor UNCHECKED spelling, grammar and sentence structures will loose you marks</a:t>
            </a:r>
            <a:endParaRPr lang="en-GB"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989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93912" y="452718"/>
            <a:ext cx="7956922" cy="1400530"/>
          </a:xfrm>
        </p:spPr>
        <p:txBody>
          <a:bodyPr/>
          <a:lstStyle/>
          <a:p>
            <a:r>
              <a:rPr lang="en-GB" dirty="0" smtClean="0"/>
              <a:t>THEN – EVALUATE YOUR FIVE KEY MOMENTS:</a:t>
            </a:r>
            <a:endParaRPr lang="en-GB" dirty="0"/>
          </a:p>
        </p:txBody>
      </p:sp>
      <p:sp>
        <p:nvSpPr>
          <p:cNvPr id="5" name="Content Placeholder 4"/>
          <p:cNvSpPr>
            <a:spLocks noGrp="1"/>
          </p:cNvSpPr>
          <p:nvPr>
            <p:ph idx="1"/>
          </p:nvPr>
        </p:nvSpPr>
        <p:spPr>
          <a:xfrm>
            <a:off x="2093912" y="2091018"/>
            <a:ext cx="8946541" cy="4195481"/>
          </a:xfrm>
        </p:spPr>
        <p:txBody>
          <a:bodyPr>
            <a:noAutofit/>
          </a:bodyPr>
          <a:lstStyle/>
          <a:p>
            <a:pPr lvl="0"/>
            <a:r>
              <a:rPr lang="en-US" sz="2400" dirty="0"/>
              <a:t>F</a:t>
            </a:r>
            <a:r>
              <a:rPr lang="en-US" sz="2400" dirty="0" smtClean="0"/>
              <a:t>ocus </a:t>
            </a:r>
            <a:r>
              <a:rPr lang="en-US" sz="2400" dirty="0"/>
              <a:t>on </a:t>
            </a:r>
            <a:r>
              <a:rPr lang="en-US" sz="2400" dirty="0" smtClean="0"/>
              <a:t>the performance </a:t>
            </a:r>
            <a:r>
              <a:rPr lang="en-US" sz="2400" dirty="0"/>
              <a:t>skills and/or design </a:t>
            </a:r>
            <a:r>
              <a:rPr lang="en-US" sz="2400" dirty="0" smtClean="0"/>
              <a:t>elements utilised in each moment</a:t>
            </a:r>
          </a:p>
          <a:p>
            <a:pPr lvl="0"/>
            <a:r>
              <a:rPr lang="en-US" sz="2400" dirty="0" smtClean="0"/>
              <a:t>Link back to </a:t>
            </a:r>
            <a:r>
              <a:rPr lang="en-US" sz="2400" dirty="0" err="1" smtClean="0"/>
              <a:t>Frantic’s</a:t>
            </a:r>
            <a:r>
              <a:rPr lang="en-US" sz="2400" dirty="0" smtClean="0"/>
              <a:t> influence in the moment</a:t>
            </a:r>
            <a:endParaRPr lang="en-GB" sz="2400" dirty="0"/>
          </a:p>
          <a:p>
            <a:pPr lvl="0"/>
            <a:r>
              <a:rPr lang="en-US" sz="2400" dirty="0"/>
              <a:t>Did you use any symbolic design features – what were you suggesting?</a:t>
            </a:r>
            <a:endParaRPr lang="en-GB" sz="2400" dirty="0"/>
          </a:p>
          <a:p>
            <a:pPr lvl="0"/>
            <a:r>
              <a:rPr lang="en-US" sz="2400" dirty="0"/>
              <a:t>How did the audience respond? </a:t>
            </a:r>
            <a:endParaRPr lang="en-US" sz="2400" dirty="0" smtClean="0"/>
          </a:p>
          <a:p>
            <a:pPr lvl="0"/>
            <a:endParaRPr lang="en-US" sz="2400" dirty="0"/>
          </a:p>
          <a:p>
            <a:pPr lvl="0"/>
            <a:r>
              <a:rPr lang="en-US" sz="2400" b="1" dirty="0" smtClean="0">
                <a:solidFill>
                  <a:schemeClr val="bg1"/>
                </a:solidFill>
              </a:rPr>
              <a:t>THEN MOVE ONTO THE NEXT KEY MOMENT ………</a:t>
            </a:r>
            <a:endParaRPr lang="en-GB" sz="2400" b="1" dirty="0">
              <a:solidFill>
                <a:schemeClr val="bg1"/>
              </a:solidFill>
            </a:endParaRPr>
          </a:p>
        </p:txBody>
      </p:sp>
      <p:sp>
        <p:nvSpPr>
          <p:cNvPr id="2" name="Rectangle 1"/>
          <p:cNvSpPr/>
          <p:nvPr/>
        </p:nvSpPr>
        <p:spPr>
          <a:xfrm>
            <a:off x="203200" y="-5417"/>
            <a:ext cx="1890712" cy="6863417"/>
          </a:xfrm>
          <a:prstGeom prst="rect">
            <a:avLst/>
          </a:prstGeom>
          <a:noFill/>
        </p:spPr>
        <p:txBody>
          <a:bodyPr wrap="square" lIns="91440" tIns="45720" rIns="91440" bIns="45720">
            <a:spAutoFit/>
          </a:bodyPr>
          <a:lstStyle/>
          <a:p>
            <a:pPr algn="ctr"/>
            <a:r>
              <a:rPr lang="en-US" sz="8800" b="1" cap="none" spc="0" dirty="0" smtClean="0">
                <a:ln w="0"/>
                <a:solidFill>
                  <a:schemeClr val="accent1"/>
                </a:solidFill>
                <a:effectLst>
                  <a:outerShdw blurRad="38100" dist="25400" dir="5400000" algn="ctr" rotWithShape="0">
                    <a:srgbClr val="6E747A">
                      <a:alpha val="43000"/>
                    </a:srgbClr>
                  </a:outerShdw>
                </a:effectLst>
              </a:rPr>
              <a:t>1</a:t>
            </a:r>
          </a:p>
          <a:p>
            <a:pPr algn="ctr"/>
            <a:r>
              <a:rPr lang="en-US" sz="8800" b="1" dirty="0" smtClean="0">
                <a:ln w="0"/>
                <a:solidFill>
                  <a:schemeClr val="accent1"/>
                </a:solidFill>
                <a:effectLst>
                  <a:outerShdw blurRad="38100" dist="25400" dir="5400000" algn="ctr" rotWithShape="0">
                    <a:srgbClr val="6E747A">
                      <a:alpha val="43000"/>
                    </a:srgbClr>
                  </a:outerShdw>
                </a:effectLst>
              </a:rPr>
              <a:t>2</a:t>
            </a:r>
          </a:p>
          <a:p>
            <a:pPr algn="ctr"/>
            <a:r>
              <a:rPr lang="en-US" sz="8800" b="1" cap="none" spc="0" dirty="0" smtClean="0">
                <a:ln w="0"/>
                <a:solidFill>
                  <a:schemeClr val="accent1"/>
                </a:solidFill>
                <a:effectLst>
                  <a:outerShdw blurRad="38100" dist="25400" dir="5400000" algn="ctr" rotWithShape="0">
                    <a:srgbClr val="6E747A">
                      <a:alpha val="43000"/>
                    </a:srgbClr>
                  </a:outerShdw>
                </a:effectLst>
              </a:rPr>
              <a:t>3</a:t>
            </a:r>
          </a:p>
          <a:p>
            <a:pPr algn="ctr"/>
            <a:r>
              <a:rPr lang="en-US" sz="8800" b="1" dirty="0" smtClean="0">
                <a:ln w="0"/>
                <a:solidFill>
                  <a:schemeClr val="accent1"/>
                </a:solidFill>
                <a:effectLst>
                  <a:outerShdw blurRad="38100" dist="25400" dir="5400000" algn="ctr" rotWithShape="0">
                    <a:srgbClr val="6E747A">
                      <a:alpha val="43000"/>
                    </a:srgbClr>
                  </a:outerShdw>
                </a:effectLst>
              </a:rPr>
              <a:t>4</a:t>
            </a:r>
          </a:p>
          <a:p>
            <a:pPr algn="ctr"/>
            <a:r>
              <a:rPr lang="en-US" sz="8800" b="1" cap="none" spc="0" dirty="0">
                <a:ln w="0"/>
                <a:solidFill>
                  <a:schemeClr val="accent1"/>
                </a:solidFill>
                <a:effectLst>
                  <a:outerShdw blurRad="38100" dist="25400" dir="5400000" algn="ctr" rotWithShape="0">
                    <a:srgbClr val="6E747A">
                      <a:alpha val="43000"/>
                    </a:srgbClr>
                  </a:outerShdw>
                </a:effectLst>
              </a:rPr>
              <a:t>5</a:t>
            </a:r>
          </a:p>
        </p:txBody>
      </p:sp>
      <p:sp>
        <p:nvSpPr>
          <p:cNvPr id="3" name="TextBox 2"/>
          <p:cNvSpPr txBox="1"/>
          <p:nvPr/>
        </p:nvSpPr>
        <p:spPr>
          <a:xfrm>
            <a:off x="10452100" y="44987"/>
            <a:ext cx="499453" cy="1107996"/>
          </a:xfrm>
          <a:prstGeom prst="rect">
            <a:avLst/>
          </a:prstGeom>
          <a:noFill/>
        </p:spPr>
        <p:txBody>
          <a:bodyPr wrap="square" rtlCol="0">
            <a:spAutoFit/>
          </a:bodyPr>
          <a:lstStyle/>
          <a:p>
            <a:r>
              <a:rPr lang="en-GB" sz="6600" b="1" dirty="0" smtClean="0"/>
              <a:t>5</a:t>
            </a:r>
            <a:endParaRPr lang="en-GB" sz="66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284" y="88900"/>
            <a:ext cx="901416" cy="1054100"/>
          </a:xfrm>
          <a:prstGeom prst="rect">
            <a:avLst/>
          </a:prstGeom>
        </p:spPr>
      </p:pic>
    </p:spTree>
    <p:extLst>
      <p:ext uri="{BB962C8B-B14F-4D97-AF65-F5344CB8AC3E}">
        <p14:creationId xmlns:p14="http://schemas.microsoft.com/office/powerpoint/2010/main" val="9018946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You are to upload a DRAFT of question FIVE and SIX by 6</a:t>
            </a:r>
            <a:r>
              <a:rPr lang="en-GB" sz="4000" baseline="30000" dirty="0" smtClean="0"/>
              <a:t>TH</a:t>
            </a:r>
            <a:r>
              <a:rPr lang="en-GB" sz="4000" dirty="0" smtClean="0"/>
              <a:t> May 2022</a:t>
            </a:r>
            <a:endParaRPr lang="en-GB" sz="4000" dirty="0"/>
          </a:p>
        </p:txBody>
      </p:sp>
      <p:sp>
        <p:nvSpPr>
          <p:cNvPr id="3" name="Text Placeholder 2"/>
          <p:cNvSpPr>
            <a:spLocks noGrp="1"/>
          </p:cNvSpPr>
          <p:nvPr>
            <p:ph type="body" sz="half" idx="2"/>
          </p:nvPr>
        </p:nvSpPr>
        <p:spPr>
          <a:xfrm>
            <a:off x="1402697" y="4368900"/>
            <a:ext cx="8825659" cy="1676400"/>
          </a:xfrm>
        </p:spPr>
        <p:txBody>
          <a:bodyPr>
            <a:normAutofit/>
          </a:bodyPr>
          <a:lstStyle/>
          <a:p>
            <a:r>
              <a:rPr lang="en-GB" sz="2800" dirty="0" smtClean="0"/>
              <a:t>ENSURE YOU TITLE THE DOCUMENT – DRAFT QUESTION 5 and DRAFT 6 (a separate document)</a:t>
            </a:r>
          </a:p>
          <a:p>
            <a:r>
              <a:rPr lang="en-GB" sz="2800" dirty="0" smtClean="0"/>
              <a:t>Your lead tutor will mark ONE of these drafts</a:t>
            </a:r>
            <a:endParaRPr lang="en-GB" sz="2800" dirty="0"/>
          </a:p>
        </p:txBody>
      </p:sp>
    </p:spTree>
    <p:extLst>
      <p:ext uri="{BB962C8B-B14F-4D97-AF65-F5344CB8AC3E}">
        <p14:creationId xmlns:p14="http://schemas.microsoft.com/office/powerpoint/2010/main" val="298113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49518"/>
            <a:ext cx="9404723" cy="1400530"/>
          </a:xfrm>
        </p:spPr>
        <p:txBody>
          <a:bodyPr/>
          <a:lstStyle/>
          <a:p>
            <a:r>
              <a:rPr lang="en-GB" dirty="0" smtClean="0"/>
              <a:t>FOOTNOTES</a:t>
            </a:r>
            <a:endParaRPr lang="en-GB" dirty="0"/>
          </a:p>
        </p:txBody>
      </p:sp>
      <p:sp>
        <p:nvSpPr>
          <p:cNvPr id="3" name="Content Placeholder 2"/>
          <p:cNvSpPr>
            <a:spLocks noGrp="1"/>
          </p:cNvSpPr>
          <p:nvPr>
            <p:ph idx="1"/>
          </p:nvPr>
        </p:nvSpPr>
        <p:spPr>
          <a:xfrm>
            <a:off x="141316" y="1481418"/>
            <a:ext cx="11809384" cy="4195481"/>
          </a:xfrm>
        </p:spPr>
        <p:txBody>
          <a:bodyPr>
            <a:normAutofit/>
          </a:bodyPr>
          <a:lstStyle/>
          <a:p>
            <a:r>
              <a:rPr lang="en-GB" sz="4000" b="1" dirty="0" smtClean="0">
                <a:solidFill>
                  <a:schemeClr val="bg1"/>
                </a:solidFill>
              </a:rPr>
              <a:t>AN EXAMPLE (again!)</a:t>
            </a:r>
          </a:p>
          <a:p>
            <a:pPr marL="0" indent="0">
              <a:buNone/>
            </a:pPr>
            <a:endParaRPr lang="en-GB" sz="4000" b="1" dirty="0" smtClean="0">
              <a:solidFill>
                <a:srgbClr val="FF0000"/>
              </a:solidFill>
            </a:endParaRPr>
          </a:p>
          <a:p>
            <a:pPr marL="0" indent="0">
              <a:buNone/>
            </a:pPr>
            <a:endParaRPr lang="en-GB" sz="4000" b="1" dirty="0" smtClean="0">
              <a:solidFill>
                <a:srgbClr val="FF0000"/>
              </a:solidFill>
            </a:endParaRPr>
          </a:p>
          <a:p>
            <a:r>
              <a:rPr lang="en-US" u="sng" dirty="0"/>
              <a:t>http://www.thedramateacher.com/theatre-of-cruelty-conventions/</a:t>
            </a:r>
            <a:r>
              <a:rPr lang="en-US" dirty="0"/>
              <a:t> (Accessed 1</a:t>
            </a:r>
            <a:r>
              <a:rPr lang="en-US" dirty="0" smtClean="0"/>
              <a:t>9/04/22) </a:t>
            </a:r>
            <a:r>
              <a:rPr lang="en-US" sz="1800" dirty="0"/>
              <a:t>This taught me about </a:t>
            </a:r>
            <a:r>
              <a:rPr lang="en-US" sz="1800" dirty="0" smtClean="0"/>
              <a:t>Artaud's </a:t>
            </a:r>
            <a:r>
              <a:rPr lang="en-US" sz="1800" dirty="0"/>
              <a:t>own opinion on </a:t>
            </a:r>
            <a:r>
              <a:rPr lang="en-US" sz="1800" dirty="0" smtClean="0"/>
              <a:t>theatre, developed to pierce the boil of society. </a:t>
            </a:r>
            <a:endParaRPr lang="en-GB" sz="1800" dirty="0"/>
          </a:p>
        </p:txBody>
      </p:sp>
      <p:cxnSp>
        <p:nvCxnSpPr>
          <p:cNvPr id="5" name="Straight Arrow Connector 4"/>
          <p:cNvCxnSpPr/>
          <p:nvPr/>
        </p:nvCxnSpPr>
        <p:spPr>
          <a:xfrm flipH="1">
            <a:off x="4876800" y="2006600"/>
            <a:ext cx="1828800" cy="1656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91300" y="1662232"/>
            <a:ext cx="3314700" cy="369332"/>
          </a:xfrm>
          <a:prstGeom prst="rect">
            <a:avLst/>
          </a:prstGeom>
          <a:noFill/>
        </p:spPr>
        <p:txBody>
          <a:bodyPr wrap="square" rtlCol="0">
            <a:spAutoFit/>
          </a:bodyPr>
          <a:lstStyle/>
          <a:p>
            <a:r>
              <a:rPr lang="en-GB" b="1" dirty="0" smtClean="0">
                <a:solidFill>
                  <a:srgbClr val="FF0000"/>
                </a:solidFill>
              </a:rPr>
              <a:t>THE ACTUAL SOURCE</a:t>
            </a:r>
            <a:endParaRPr lang="en-GB" b="1" dirty="0">
              <a:solidFill>
                <a:srgbClr val="FF0000"/>
              </a:solidFill>
            </a:endParaRPr>
          </a:p>
        </p:txBody>
      </p:sp>
      <p:cxnSp>
        <p:nvCxnSpPr>
          <p:cNvPr id="9" name="Straight Arrow Connector 8"/>
          <p:cNvCxnSpPr/>
          <p:nvPr/>
        </p:nvCxnSpPr>
        <p:spPr>
          <a:xfrm flipH="1">
            <a:off x="9563100" y="2616200"/>
            <a:ext cx="609600" cy="1238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28000" y="2376716"/>
            <a:ext cx="3822700" cy="369332"/>
          </a:xfrm>
          <a:prstGeom prst="rect">
            <a:avLst/>
          </a:prstGeom>
          <a:noFill/>
        </p:spPr>
        <p:txBody>
          <a:bodyPr wrap="square" rtlCol="0">
            <a:spAutoFit/>
          </a:bodyPr>
          <a:lstStyle/>
          <a:p>
            <a:r>
              <a:rPr lang="en-GB" b="1" dirty="0" smtClean="0">
                <a:solidFill>
                  <a:srgbClr val="FF0000"/>
                </a:solidFill>
              </a:rPr>
              <a:t>WHEN THE SITE WAS LOOKED AT</a:t>
            </a:r>
            <a:endParaRPr lang="en-GB" b="1" dirty="0">
              <a:solidFill>
                <a:srgbClr val="FF0000"/>
              </a:solidFill>
            </a:endParaRPr>
          </a:p>
        </p:txBody>
      </p:sp>
      <p:cxnSp>
        <p:nvCxnSpPr>
          <p:cNvPr id="13" name="Straight Arrow Connector 12"/>
          <p:cNvCxnSpPr/>
          <p:nvPr/>
        </p:nvCxnSpPr>
        <p:spPr>
          <a:xfrm flipH="1" flipV="1">
            <a:off x="4876800" y="4347556"/>
            <a:ext cx="1828800" cy="1510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05600" y="5710285"/>
            <a:ext cx="5130800" cy="646331"/>
          </a:xfrm>
          <a:prstGeom prst="rect">
            <a:avLst/>
          </a:prstGeom>
          <a:noFill/>
        </p:spPr>
        <p:txBody>
          <a:bodyPr wrap="square" rtlCol="0">
            <a:spAutoFit/>
          </a:bodyPr>
          <a:lstStyle/>
          <a:p>
            <a:r>
              <a:rPr lang="en-GB" b="1" dirty="0" smtClean="0">
                <a:solidFill>
                  <a:srgbClr val="FF0000"/>
                </a:solidFill>
              </a:rPr>
              <a:t>A BRIEF ONE SENTENCE SUMMARY OF FINDINGS</a:t>
            </a:r>
            <a:endParaRPr lang="en-GB" b="1" dirty="0">
              <a:solidFill>
                <a:srgbClr val="FF0000"/>
              </a:solidFill>
            </a:endParaRPr>
          </a:p>
        </p:txBody>
      </p:sp>
    </p:spTree>
    <p:extLst>
      <p:ext uri="{BB962C8B-B14F-4D97-AF65-F5344CB8AC3E}">
        <p14:creationId xmlns:p14="http://schemas.microsoft.com/office/powerpoint/2010/main" val="3673185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90481" y="1143000"/>
            <a:ext cx="5084979" cy="1371600"/>
          </a:xfrm>
        </p:spPr>
        <p:txBody>
          <a:bodyPr>
            <a:normAutofit fontScale="85000" lnSpcReduction="20000"/>
          </a:bodyPr>
          <a:lstStyle/>
          <a:p>
            <a:r>
              <a:rPr lang="en-GB" sz="3600" dirty="0" smtClean="0"/>
              <a:t>TODAY our focus is QUESTION 5</a:t>
            </a:r>
          </a:p>
          <a:p>
            <a:r>
              <a:rPr lang="en-GB" sz="3600" dirty="0" smtClean="0"/>
              <a:t>QUESTION 6</a:t>
            </a:r>
            <a:endParaRPr lang="en-GB" sz="3600" dirty="0"/>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l="20409" r="20409"/>
          <a:stretch>
            <a:fillRect/>
          </a:stretch>
        </p:blipFill>
        <p:spPr/>
      </p:pic>
    </p:spTree>
    <p:extLst>
      <p:ext uri="{BB962C8B-B14F-4D97-AF65-F5344CB8AC3E}">
        <p14:creationId xmlns:p14="http://schemas.microsoft.com/office/powerpoint/2010/main" val="143002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2378" y="2642986"/>
            <a:ext cx="8825660" cy="1653180"/>
          </a:xfrm>
        </p:spPr>
        <p:txBody>
          <a:bodyPr/>
          <a:lstStyle/>
          <a:p>
            <a:r>
              <a:rPr lang="en-US" b="1" dirty="0"/>
              <a:t>Discuss how social, historical and cultural contexts impacted on your work (AO1) 600 words</a:t>
            </a:r>
            <a:r>
              <a:rPr lang="en-GB" dirty="0"/>
              <a:t/>
            </a:r>
            <a:br>
              <a:rPr lang="en-GB" dirty="0"/>
            </a:br>
            <a:endParaRPr lang="en-GB" dirty="0"/>
          </a:p>
        </p:txBody>
      </p:sp>
      <p:sp>
        <p:nvSpPr>
          <p:cNvPr id="2" name="Right Arrow 1"/>
          <p:cNvSpPr/>
          <p:nvPr/>
        </p:nvSpPr>
        <p:spPr>
          <a:xfrm rot="16200000">
            <a:off x="3699164" y="4231181"/>
            <a:ext cx="1812174" cy="532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9862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This is a vital question!</a:t>
            </a:r>
            <a:br>
              <a:rPr lang="en-GB" dirty="0" smtClean="0"/>
            </a:br>
            <a:r>
              <a:rPr lang="en-GB" dirty="0" smtClean="0"/>
              <a:t>THIS ONE HAS TO BE MORE THAN AMAZING!!!</a:t>
            </a:r>
            <a:endParaRPr lang="en-GB"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000" r="15000"/>
          <a:stretch>
            <a:fillRect/>
          </a:stretch>
        </p:blipFill>
        <p:spPr/>
      </p:pic>
      <p:sp>
        <p:nvSpPr>
          <p:cNvPr id="6" name="Text Placeholder 5"/>
          <p:cNvSpPr>
            <a:spLocks noGrp="1"/>
          </p:cNvSpPr>
          <p:nvPr>
            <p:ph type="body" sz="half" idx="2"/>
          </p:nvPr>
        </p:nvSpPr>
        <p:spPr/>
        <p:txBody>
          <a:bodyPr/>
          <a:lstStyle/>
          <a:p>
            <a:r>
              <a:rPr lang="en-GB" dirty="0" smtClean="0"/>
              <a:t>If the moderator only looks at one answer then this will be it!</a:t>
            </a:r>
          </a:p>
          <a:p>
            <a:endParaRPr lang="en-GB" dirty="0"/>
          </a:p>
          <a:p>
            <a:r>
              <a:rPr lang="en-GB" dirty="0" smtClean="0"/>
              <a:t>This is the academic answer … do the work!</a:t>
            </a:r>
            <a:endParaRPr lang="en-GB" dirty="0"/>
          </a:p>
        </p:txBody>
      </p:sp>
    </p:spTree>
    <p:extLst>
      <p:ext uri="{BB962C8B-B14F-4D97-AF65-F5344CB8AC3E}">
        <p14:creationId xmlns:p14="http://schemas.microsoft.com/office/powerpoint/2010/main" val="27083170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890A33B2DDFA44AF370DB4FE28EBC2" ma:contentTypeVersion="1" ma:contentTypeDescription="Create a new document." ma:contentTypeScope="" ma:versionID="8f6ea807d170e26dcbdb698926d04e2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AB64D68-3E10-41B8-9522-7C18B983B2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993807-778A-4EA4-89F0-50E11C3D46FC}">
  <ds:schemaRefs>
    <ds:schemaRef ds:uri="http://schemas.microsoft.com/sharepoint/v3/contenttype/forms"/>
  </ds:schemaRefs>
</ds:datastoreItem>
</file>

<file path=customXml/itemProps3.xml><?xml version="1.0" encoding="utf-8"?>
<ds:datastoreItem xmlns:ds="http://schemas.openxmlformats.org/officeDocument/2006/customXml" ds:itemID="{FB12C870-E86E-4799-BA61-DBDEEF048D0A}">
  <ds:schemaRefs>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dcmitype/"/>
    <ds:schemaRef ds:uri="http://schemas.openxmlformats.org/package/2006/metadata/core-properties"/>
    <ds:schemaRef ds:uri="http://schemas.microsoft.com/sharepoint/v3"/>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Ion</Template>
  <TotalTime>180</TotalTime>
  <Words>3036</Words>
  <Application>Microsoft Office PowerPoint</Application>
  <PresentationFormat>Widescreen</PresentationFormat>
  <Paragraphs>183</Paragraphs>
  <Slides>51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Century Gothic</vt:lpstr>
      <vt:lpstr>Segoe UI Semibold</vt:lpstr>
      <vt:lpstr>Times New Roman</vt:lpstr>
      <vt:lpstr>Verdana</vt:lpstr>
      <vt:lpstr>Wingdings</vt:lpstr>
      <vt:lpstr>Wingdings 3</vt:lpstr>
      <vt:lpstr>Ion</vt:lpstr>
      <vt:lpstr>COMPONENT 1 Portfolio Requirements</vt:lpstr>
      <vt:lpstr>IT WILL BE EASIER TODAY IF YOU SIT IN YOUR PERFORMANCE COMPANIES</vt:lpstr>
      <vt:lpstr>CONGRATULATIONS for a very successful season of devised work …</vt:lpstr>
      <vt:lpstr>THANK YOU</vt:lpstr>
      <vt:lpstr>PowerPoint Presentation</vt:lpstr>
      <vt:lpstr>FOOTNOTES</vt:lpstr>
      <vt:lpstr>PowerPoint Presentation</vt:lpstr>
      <vt:lpstr>Discuss how social, historical and cultural contexts impacted on your work (AO1) 600 words </vt:lpstr>
      <vt:lpstr>This is a vital question! THIS ONE HAS TO BE MORE THAN AMAZING!!!</vt:lpstr>
      <vt:lpstr>PowerPoint Presentation</vt:lpstr>
      <vt:lpstr>PowerPoint Presentation</vt:lpstr>
      <vt:lpstr>PowerPoint Presentation</vt:lpstr>
      <vt:lpstr>PowerPoint Presentation</vt:lpstr>
      <vt:lpstr>PowerPoint Presentation</vt:lpstr>
      <vt:lpstr>WHY IS THIS PIECE WORTH STAGING TODAY?  What relevance does it have to  contemporary society?  Where have the ideas come  from?   You need to put the story and its  message into a context. </vt:lpstr>
      <vt:lpstr>EXAMPLE</vt:lpstr>
      <vt:lpstr>QUIETLY READ AND THE WE WILL DISCUSS ANY PROBLEMS THAT ARISE</vt:lpstr>
      <vt:lpstr>QUIETLY READ AND THE WE WILL DISCUSS ANY PROBLEMS THAT ARISE</vt:lpstr>
      <vt:lpstr>When was the play written? What was going on at the time of writing that may have influenced the work?</vt:lpstr>
      <vt:lpstr>EXAMPLE</vt:lpstr>
      <vt:lpstr>How did you respond to the language of the EXTRACT and how was it influenced by the socio- historical conditions of the time the play was written? </vt:lpstr>
      <vt:lpstr>PowerPoint Presentation</vt:lpstr>
      <vt:lpstr>How did you respond to the form and genre of the text extract?</vt:lpstr>
      <vt:lpstr>SOCIAL</vt:lpstr>
      <vt:lpstr>EXAMPLE</vt:lpstr>
      <vt:lpstr>SOCIAL</vt:lpstr>
      <vt:lpstr>CULTURAL</vt:lpstr>
      <vt:lpstr>EXAMPLE</vt:lpstr>
      <vt:lpstr>CULTURAL</vt:lpstr>
      <vt:lpstr>HISTORICAL</vt:lpstr>
      <vt:lpstr>You are to upload a DRAFT of question FIVE and SIX by 6TH   May 2022</vt:lpstr>
      <vt:lpstr>PowerPoint Presentation</vt:lpstr>
      <vt:lpstr>Evaluate the creative choices you made and whether or not they were successful in performance (500 words)   Write down this question. </vt:lpstr>
      <vt:lpstr>PowerPoint Presentation</vt:lpstr>
      <vt:lpstr>What is the difference between ANALYSE and EVALUATE?</vt:lpstr>
      <vt:lpstr>You must analyse and evaluate in equal measure to ensure top band marks</vt:lpstr>
      <vt:lpstr>What is the difference between TANGIBLE and INTANGIBLE feedback?</vt:lpstr>
      <vt:lpstr>PowerPoint Presentation</vt:lpstr>
      <vt:lpstr>PowerPoint Presentation</vt:lpstr>
      <vt:lpstr>AIMS AND INTENTIONS You need to all agree, so it might be worth agreeing these between you all on a group chat / email during the week</vt:lpstr>
      <vt:lpstr>PowerPoint Presentation</vt:lpstr>
      <vt:lpstr>PowerPoint Presentation</vt:lpstr>
      <vt:lpstr>PowerPoint Presentation</vt:lpstr>
      <vt:lpstr>PowerPoint Presentation</vt:lpstr>
      <vt:lpstr>TO BEGIN - ANSWER ….</vt:lpstr>
      <vt:lpstr>PowerPoint Presentation</vt:lpstr>
      <vt:lpstr>PowerPoint Presentation</vt:lpstr>
      <vt:lpstr>PowerPoint Presentation</vt:lpstr>
      <vt:lpstr>Onwards …..</vt:lpstr>
      <vt:lpstr>THEN – EVALUATE YOUR FIVE KEY MOMENTS:</vt:lpstr>
      <vt:lpstr>You are to upload a DRAFT of question FIVE and SIX by 6TH May 2022</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1 Portfolio Requirements</dc:title>
  <dc:creator>Andy Pullen</dc:creator>
  <cp:lastModifiedBy>Andy Pullen</cp:lastModifiedBy>
  <cp:revision>30</cp:revision>
  <dcterms:created xsi:type="dcterms:W3CDTF">2017-01-08T16:42:19Z</dcterms:created>
  <dcterms:modified xsi:type="dcterms:W3CDTF">2022-04-20T19:03:17Z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0x010100B6890A33B2DDFA44AF370DB4FE28EBC2</vt:lpwstr>
  </property>
</Properties>
</file>