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0"/>
  </p:notesMasterIdLst>
  <p:sldIdLst>
    <p:sldId id="256" r:id="rId5"/>
    <p:sldId id="291" r:id="rId6"/>
    <p:sldId id="294" r:id="rId7"/>
    <p:sldId id="287" r:id="rId8"/>
    <p:sldId id="267" r:id="rId9"/>
    <p:sldId id="298" r:id="rId10"/>
    <p:sldId id="277" r:id="rId11"/>
    <p:sldId id="290" r:id="rId12"/>
    <p:sldId id="289" r:id="rId13"/>
    <p:sldId id="284" r:id="rId14"/>
    <p:sldId id="286" r:id="rId15"/>
    <p:sldId id="299" r:id="rId16"/>
    <p:sldId id="300" r:id="rId17"/>
    <p:sldId id="312" r:id="rId18"/>
    <p:sldId id="313" r:id="rId19"/>
    <p:sldId id="314" r:id="rId20"/>
    <p:sldId id="303" r:id="rId21"/>
    <p:sldId id="315" r:id="rId22"/>
    <p:sldId id="316" r:id="rId23"/>
    <p:sldId id="337" r:id="rId24"/>
    <p:sldId id="338" r:id="rId25"/>
    <p:sldId id="317" r:id="rId26"/>
    <p:sldId id="329" r:id="rId27"/>
    <p:sldId id="330" r:id="rId28"/>
    <p:sldId id="339" r:id="rId29"/>
    <p:sldId id="340" r:id="rId30"/>
    <p:sldId id="359" r:id="rId31"/>
    <p:sldId id="358" r:id="rId32"/>
    <p:sldId id="360" r:id="rId33"/>
    <p:sldId id="344" r:id="rId34"/>
    <p:sldId id="345" r:id="rId35"/>
    <p:sldId id="351" r:id="rId36"/>
    <p:sldId id="361" r:id="rId37"/>
    <p:sldId id="357" r:id="rId38"/>
    <p:sldId id="362"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3" d="100"/>
          <a:sy n="83" d="100"/>
        </p:scale>
        <p:origin x="45"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Pullen" userId="14122b3a-8eec-4cd6-93d9-a224ec5229cf" providerId="ADAL" clId="{39A9CB62-682B-4B6E-96E9-8BB3BBF90920}"/>
    <pc:docChg chg="custSel modSld">
      <pc:chgData name="Andy Pullen" userId="14122b3a-8eec-4cd6-93d9-a224ec5229cf" providerId="ADAL" clId="{39A9CB62-682B-4B6E-96E9-8BB3BBF90920}" dt="2023-05-13T08:48:31.684" v="194" actId="20577"/>
      <pc:docMkLst>
        <pc:docMk/>
      </pc:docMkLst>
      <pc:sldChg chg="modSp mod">
        <pc:chgData name="Andy Pullen" userId="14122b3a-8eec-4cd6-93d9-a224ec5229cf" providerId="ADAL" clId="{39A9CB62-682B-4B6E-96E9-8BB3BBF90920}" dt="2023-05-13T08:45:20.174" v="1" actId="20577"/>
        <pc:sldMkLst>
          <pc:docMk/>
          <pc:sldMk cId="137878281" sldId="287"/>
        </pc:sldMkLst>
        <pc:spChg chg="mod">
          <ac:chgData name="Andy Pullen" userId="14122b3a-8eec-4cd6-93d9-a224ec5229cf" providerId="ADAL" clId="{39A9CB62-682B-4B6E-96E9-8BB3BBF90920}" dt="2023-05-13T08:45:20.174" v="1" actId="20577"/>
          <ac:spMkLst>
            <pc:docMk/>
            <pc:sldMk cId="137878281" sldId="287"/>
            <ac:spMk id="3" creationId="{00000000-0000-0000-0000-000000000000}"/>
          </ac:spMkLst>
        </pc:spChg>
      </pc:sldChg>
      <pc:sldChg chg="modSp mod">
        <pc:chgData name="Andy Pullen" userId="14122b3a-8eec-4cd6-93d9-a224ec5229cf" providerId="ADAL" clId="{39A9CB62-682B-4B6E-96E9-8BB3BBF90920}" dt="2023-05-13T08:46:21.645" v="2" actId="33524"/>
        <pc:sldMkLst>
          <pc:docMk/>
          <pc:sldMk cId="1632806634" sldId="299"/>
        </pc:sldMkLst>
        <pc:spChg chg="mod">
          <ac:chgData name="Andy Pullen" userId="14122b3a-8eec-4cd6-93d9-a224ec5229cf" providerId="ADAL" clId="{39A9CB62-682B-4B6E-96E9-8BB3BBF90920}" dt="2023-05-13T08:46:21.645" v="2" actId="33524"/>
          <ac:spMkLst>
            <pc:docMk/>
            <pc:sldMk cId="1632806634" sldId="299"/>
            <ac:spMk id="6" creationId="{00000000-0000-0000-0000-000000000000}"/>
          </ac:spMkLst>
        </pc:spChg>
      </pc:sldChg>
      <pc:sldChg chg="modSp mod">
        <pc:chgData name="Andy Pullen" userId="14122b3a-8eec-4cd6-93d9-a224ec5229cf" providerId="ADAL" clId="{39A9CB62-682B-4B6E-96E9-8BB3BBF90920}" dt="2023-05-13T08:47:08.675" v="3" actId="20577"/>
        <pc:sldMkLst>
          <pc:docMk/>
          <pc:sldMk cId="229137788" sldId="357"/>
        </pc:sldMkLst>
        <pc:spChg chg="mod">
          <ac:chgData name="Andy Pullen" userId="14122b3a-8eec-4cd6-93d9-a224ec5229cf" providerId="ADAL" clId="{39A9CB62-682B-4B6E-96E9-8BB3BBF90920}" dt="2023-05-13T08:47:08.675" v="3" actId="20577"/>
          <ac:spMkLst>
            <pc:docMk/>
            <pc:sldMk cId="229137788" sldId="357"/>
            <ac:spMk id="5" creationId="{00000000-0000-0000-0000-000000000000}"/>
          </ac:spMkLst>
        </pc:spChg>
      </pc:sldChg>
      <pc:sldChg chg="modSp mod">
        <pc:chgData name="Andy Pullen" userId="14122b3a-8eec-4cd6-93d9-a224ec5229cf" providerId="ADAL" clId="{39A9CB62-682B-4B6E-96E9-8BB3BBF90920}" dt="2023-05-13T08:48:31.684" v="194" actId="20577"/>
        <pc:sldMkLst>
          <pc:docMk/>
          <pc:sldMk cId="1731901067" sldId="362"/>
        </pc:sldMkLst>
        <pc:spChg chg="mod">
          <ac:chgData name="Andy Pullen" userId="14122b3a-8eec-4cd6-93d9-a224ec5229cf" providerId="ADAL" clId="{39A9CB62-682B-4B6E-96E9-8BB3BBF90920}" dt="2023-05-13T08:48:31.684" v="194" actId="20577"/>
          <ac:spMkLst>
            <pc:docMk/>
            <pc:sldMk cId="1731901067" sldId="362"/>
            <ac:spMk id="7" creationId="{00000000-0000-0000-0000-000000000000}"/>
          </ac:spMkLst>
        </pc:spChg>
        <pc:spChg chg="mod">
          <ac:chgData name="Andy Pullen" userId="14122b3a-8eec-4cd6-93d9-a224ec5229cf" providerId="ADAL" clId="{39A9CB62-682B-4B6E-96E9-8BB3BBF90920}" dt="2023-05-13T08:48:00.968" v="43" actId="20577"/>
          <ac:spMkLst>
            <pc:docMk/>
            <pc:sldMk cId="1731901067" sldId="362"/>
            <ac:spMk id="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5B4290-0B2C-44C2-8594-FFAD6C370723}" type="datetimeFigureOut">
              <a:rPr lang="en-US"/>
              <a:t>5/13/2023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A7297-05BD-4ED0-AB67-ED3EA3F2A2B3}" type="slidenum">
              <a:rPr lang="en-US"/>
              <a:t>‹#›</a:t>
            </a:fld>
            <a:endParaRPr lang="en-US"/>
          </a:p>
        </p:txBody>
      </p:sp>
    </p:spTree>
    <p:extLst>
      <p:ext uri="{BB962C8B-B14F-4D97-AF65-F5344CB8AC3E}">
        <p14:creationId xmlns:p14="http://schemas.microsoft.com/office/powerpoint/2010/main" val="3512204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4A7297-05BD-4ED0-AB67-ED3EA3F2A2B3}" type="slidenum">
              <a:rPr lang="en-US"/>
              <a:t>1</a:t>
            </a:fld>
            <a:endParaRPr lang="en-US"/>
          </a:p>
        </p:txBody>
      </p:sp>
    </p:spTree>
    <p:extLst>
      <p:ext uri="{BB962C8B-B14F-4D97-AF65-F5344CB8AC3E}">
        <p14:creationId xmlns:p14="http://schemas.microsoft.com/office/powerpoint/2010/main" val="3854475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4A7297-05BD-4ED0-AB67-ED3EA3F2A2B3}" type="slidenum">
              <a:rPr lang="en-US"/>
              <a:t>4</a:t>
            </a:fld>
            <a:endParaRPr lang="en-US"/>
          </a:p>
        </p:txBody>
      </p:sp>
    </p:spTree>
    <p:extLst>
      <p:ext uri="{BB962C8B-B14F-4D97-AF65-F5344CB8AC3E}">
        <p14:creationId xmlns:p14="http://schemas.microsoft.com/office/powerpoint/2010/main" val="479131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4A7297-05BD-4ED0-AB67-ED3EA3F2A2B3}" type="slidenum">
              <a:rPr lang="en-US"/>
              <a:t>5</a:t>
            </a:fld>
            <a:endParaRPr lang="en-US"/>
          </a:p>
        </p:txBody>
      </p:sp>
    </p:spTree>
    <p:extLst>
      <p:ext uri="{BB962C8B-B14F-4D97-AF65-F5344CB8AC3E}">
        <p14:creationId xmlns:p14="http://schemas.microsoft.com/office/powerpoint/2010/main" val="292285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51976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4A7297-05BD-4ED0-AB67-ED3EA3F2A2B3}" type="slidenum">
              <a:rPr lang="en-US"/>
              <a:t>7</a:t>
            </a:fld>
            <a:endParaRPr lang="en-US"/>
          </a:p>
        </p:txBody>
      </p:sp>
    </p:spTree>
    <p:extLst>
      <p:ext uri="{BB962C8B-B14F-4D97-AF65-F5344CB8AC3E}">
        <p14:creationId xmlns:p14="http://schemas.microsoft.com/office/powerpoint/2010/main" val="1357415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4A7297-05BD-4ED0-AB67-ED3EA3F2A2B3}" type="slidenum">
              <a:rPr lang="en-US"/>
              <a:t>9</a:t>
            </a:fld>
            <a:endParaRPr lang="en-US"/>
          </a:p>
        </p:txBody>
      </p:sp>
    </p:spTree>
    <p:extLst>
      <p:ext uri="{BB962C8B-B14F-4D97-AF65-F5344CB8AC3E}">
        <p14:creationId xmlns:p14="http://schemas.microsoft.com/office/powerpoint/2010/main" val="2531371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94973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34574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5/13/2023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5/13/2023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Quote">
    <p:bg>
      <p:bgPr>
        <a:solidFill>
          <a:srgbClr val="222222"/>
        </a:solidFill>
        <a:effectLst/>
      </p:bgPr>
    </p:bg>
    <p:spTree>
      <p:nvGrpSpPr>
        <p:cNvPr id="1" name=""/>
        <p:cNvGrpSpPr/>
        <p:nvPr/>
      </p:nvGrpSpPr>
      <p:grpSpPr>
        <a:xfrm>
          <a:off x="0" y="0"/>
          <a:ext cx="0" cy="0"/>
          <a:chOff x="0" y="0"/>
          <a:chExt cx="0" cy="0"/>
        </a:xfrm>
      </p:grpSpPr>
      <p:sp>
        <p:nvSpPr>
          <p:cNvPr id="121" name="Shape 121"/>
          <p:cNvSpPr/>
          <p:nvPr/>
        </p:nvSpPr>
        <p:spPr>
          <a:xfrm>
            <a:off x="440531" y="1660922"/>
            <a:ext cx="11310938" cy="3676799"/>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cubicBezTo>
                  <a:pt x="100" y="0"/>
                  <a:pt x="0" y="232"/>
                  <a:pt x="0" y="516"/>
                </a:cubicBezTo>
                <a:lnTo>
                  <a:pt x="0" y="18789"/>
                </a:lnTo>
                <a:cubicBezTo>
                  <a:pt x="0" y="19073"/>
                  <a:pt x="100" y="19305"/>
                  <a:pt x="224" y="19305"/>
                </a:cubicBezTo>
                <a:lnTo>
                  <a:pt x="17228" y="19305"/>
                </a:lnTo>
                <a:lnTo>
                  <a:pt x="17850" y="21600"/>
                </a:lnTo>
                <a:lnTo>
                  <a:pt x="18471" y="19305"/>
                </a:lnTo>
                <a:lnTo>
                  <a:pt x="21376" y="19305"/>
                </a:lnTo>
                <a:cubicBezTo>
                  <a:pt x="21500" y="19305"/>
                  <a:pt x="21600" y="19073"/>
                  <a:pt x="21600" y="18789"/>
                </a:cubicBezTo>
                <a:lnTo>
                  <a:pt x="21600" y="516"/>
                </a:lnTo>
                <a:cubicBezTo>
                  <a:pt x="21600" y="232"/>
                  <a:pt x="21500" y="0"/>
                  <a:pt x="21376" y="0"/>
                </a:cubicBezTo>
                <a:lnTo>
                  <a:pt x="224" y="0"/>
                </a:lnTo>
                <a:close/>
              </a:path>
            </a:pathLst>
          </a:custGeom>
          <a:solidFill>
            <a:schemeClr val="accent1"/>
          </a:solidFill>
          <a:ln w="12700">
            <a:miter lim="400000"/>
          </a:ln>
        </p:spPr>
        <p:txBody>
          <a:bodyPr lIns="35719" tIns="35719" rIns="35719" bIns="35719" anchor="ctr"/>
          <a:lstStyle/>
          <a:p>
            <a:pPr algn="ctr">
              <a:lnSpc>
                <a:spcPct val="80000"/>
              </a:lnSpc>
              <a:spcBef>
                <a:spcPts val="0"/>
              </a:spcBef>
              <a:defRPr sz="2800" cap="all">
                <a:solidFill>
                  <a:srgbClr val="FFFFFF"/>
                </a:solidFill>
                <a:latin typeface="+mn-lt"/>
                <a:ea typeface="+mn-ea"/>
                <a:cs typeface="+mn-cs"/>
                <a:sym typeface="DIN Condensed"/>
              </a:defRPr>
            </a:pPr>
            <a:endParaRPr sz="1969"/>
          </a:p>
        </p:txBody>
      </p:sp>
      <p:sp>
        <p:nvSpPr>
          <p:cNvPr id="122" name="Shape 122"/>
          <p:cNvSpPr>
            <a:spLocks noGrp="1"/>
          </p:cNvSpPr>
          <p:nvPr>
            <p:ph type="body" sz="quarter" idx="13"/>
          </p:nvPr>
        </p:nvSpPr>
        <p:spPr>
          <a:xfrm>
            <a:off x="833438" y="2044898"/>
            <a:ext cx="10525125" cy="912617"/>
          </a:xfrm>
          <a:prstGeom prst="rect">
            <a:avLst/>
          </a:prstGeom>
        </p:spPr>
        <p:txBody>
          <a:bodyPr>
            <a:spAutoFit/>
          </a:bodyPr>
          <a:lstStyle>
            <a:lvl1pPr marL="0" indent="0">
              <a:lnSpc>
                <a:spcPct val="80000"/>
              </a:lnSpc>
              <a:spcBef>
                <a:spcPts val="0"/>
              </a:spcBef>
              <a:buClrTx/>
              <a:buSzTx/>
              <a:buFontTx/>
              <a:buNone/>
              <a:defRPr sz="6609" cap="all">
                <a:solidFill>
                  <a:srgbClr val="FFFFFF"/>
                </a:solidFill>
                <a:latin typeface="+mn-lt"/>
                <a:ea typeface="+mn-ea"/>
                <a:cs typeface="+mn-cs"/>
                <a:sym typeface="DIN Condensed"/>
              </a:defRPr>
            </a:lvl1pPr>
          </a:lstStyle>
          <a:p>
            <a:r>
              <a:t>Type a quote here.</a:t>
            </a:r>
          </a:p>
        </p:txBody>
      </p:sp>
      <p:sp>
        <p:nvSpPr>
          <p:cNvPr id="123" name="Shape 123"/>
          <p:cNvSpPr>
            <a:spLocks noGrp="1"/>
          </p:cNvSpPr>
          <p:nvPr>
            <p:ph type="body" sz="quarter" idx="14"/>
          </p:nvPr>
        </p:nvSpPr>
        <p:spPr>
          <a:xfrm>
            <a:off x="381000" y="5476875"/>
            <a:ext cx="11430000" cy="607222"/>
          </a:xfrm>
          <a:prstGeom prst="rect">
            <a:avLst/>
          </a:prstGeom>
        </p:spPr>
        <p:txBody>
          <a:bodyPr>
            <a:spAutoFit/>
          </a:bodyPr>
          <a:lstStyle>
            <a:lvl1pPr marL="0" indent="0" algn="r">
              <a:lnSpc>
                <a:spcPct val="80000"/>
              </a:lnSpc>
              <a:spcBef>
                <a:spcPts val="0"/>
              </a:spcBef>
              <a:buClrTx/>
              <a:buSzTx/>
              <a:buFontTx/>
              <a:buNone/>
              <a:defRPr sz="4219">
                <a:latin typeface="+mn-lt"/>
                <a:ea typeface="+mn-ea"/>
                <a:cs typeface="+mn-cs"/>
                <a:sym typeface="DIN Condensed"/>
              </a:defRPr>
            </a:lvl1pPr>
          </a:lstStyle>
          <a:p>
            <a:r>
              <a:t>Johnny Appleseed</a:t>
            </a:r>
          </a:p>
        </p:txBody>
      </p:sp>
      <p:sp>
        <p:nvSpPr>
          <p:cNvPr id="124" name="Shape 124"/>
          <p:cNvSpPr>
            <a:spLocks noGrp="1"/>
          </p:cNvSpPr>
          <p:nvPr>
            <p:ph type="body" sz="quarter" idx="15"/>
          </p:nvPr>
        </p:nvSpPr>
        <p:spPr>
          <a:xfrm>
            <a:off x="381000" y="342919"/>
            <a:ext cx="10477500" cy="300019"/>
          </a:xfrm>
          <a:prstGeom prst="rect">
            <a:avLst/>
          </a:prstGeom>
        </p:spPr>
        <p:txBody>
          <a:bodyPr anchor="b">
            <a:spAutoFit/>
          </a:bodyPr>
          <a:lstStyle>
            <a:lvl1pPr marL="0" indent="0" defTabSz="321457">
              <a:lnSpc>
                <a:spcPct val="80000"/>
              </a:lnSpc>
              <a:spcBef>
                <a:spcPts val="0"/>
              </a:spcBef>
              <a:buClrTx/>
              <a:buSzTx/>
              <a:buFontTx/>
              <a:buNone/>
              <a:defRPr sz="1687" cap="all" spc="84">
                <a:latin typeface="DIN Alternate"/>
                <a:ea typeface="DIN Alternate"/>
                <a:cs typeface="DIN Alternate"/>
                <a:sym typeface="DIN Alternate"/>
              </a:defRPr>
            </a:lvl1pPr>
          </a:lstStyle>
          <a:p>
            <a:r>
              <a:t>Text</a:t>
            </a:r>
          </a:p>
        </p:txBody>
      </p:sp>
      <p:sp>
        <p:nvSpPr>
          <p:cNvPr id="125" name="Shape 12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5904019"/>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Title &amp; Subtitle Alt">
    <p:spTree>
      <p:nvGrpSpPr>
        <p:cNvPr id="1" name=""/>
        <p:cNvGrpSpPr/>
        <p:nvPr/>
      </p:nvGrpSpPr>
      <p:grpSpPr>
        <a:xfrm>
          <a:off x="0" y="0"/>
          <a:ext cx="0" cy="0"/>
          <a:chOff x="0" y="0"/>
          <a:chExt cx="0" cy="0"/>
        </a:xfrm>
      </p:grpSpPr>
      <p:sp>
        <p:nvSpPr>
          <p:cNvPr id="33" name="Shape 33"/>
          <p:cNvSpPr/>
          <p:nvPr/>
        </p:nvSpPr>
        <p:spPr>
          <a:xfrm flipV="1">
            <a:off x="381000" y="4317816"/>
            <a:ext cx="11430000" cy="185"/>
          </a:xfrm>
          <a:prstGeom prst="line">
            <a:avLst/>
          </a:prstGeom>
          <a:ln w="38100">
            <a:solidFill>
              <a:srgbClr val="A6AAA9"/>
            </a:solidFill>
            <a:miter lim="400000"/>
          </a:ln>
        </p:spPr>
        <p:txBody>
          <a:bodyPr lIns="35719" tIns="35719" rIns="35719" bIns="35719" anchor="ctr"/>
          <a:lstStyle/>
          <a:p>
            <a:pPr defTabSz="321457">
              <a:spcBef>
                <a:spcPts val="0"/>
              </a:spcBef>
              <a:defRPr sz="1200">
                <a:solidFill>
                  <a:srgbClr val="000000"/>
                </a:solidFill>
                <a:latin typeface="Helvetica"/>
                <a:ea typeface="Helvetica"/>
                <a:cs typeface="Helvetica"/>
                <a:sym typeface="Helvetica"/>
              </a:defRPr>
            </a:pPr>
            <a:endParaRPr sz="844"/>
          </a:p>
        </p:txBody>
      </p:sp>
      <p:sp>
        <p:nvSpPr>
          <p:cNvPr id="34" name="Shape 34"/>
          <p:cNvSpPr>
            <a:spLocks noGrp="1"/>
          </p:cNvSpPr>
          <p:nvPr>
            <p:ph type="title"/>
          </p:nvPr>
        </p:nvSpPr>
        <p:spPr>
          <a:xfrm>
            <a:off x="381000" y="4518422"/>
            <a:ext cx="11430000" cy="1902023"/>
          </a:xfrm>
          <a:prstGeom prst="rect">
            <a:avLst/>
          </a:prstGeom>
        </p:spPr>
        <p:txBody>
          <a:bodyPr/>
          <a:lstStyle>
            <a:lvl1pPr>
              <a:spcBef>
                <a:spcPts val="0"/>
              </a:spcBef>
              <a:defRPr sz="11953"/>
            </a:lvl1pPr>
          </a:lstStyle>
          <a:p>
            <a:r>
              <a:t>Title Text</a:t>
            </a:r>
          </a:p>
        </p:txBody>
      </p:sp>
      <p:sp>
        <p:nvSpPr>
          <p:cNvPr id="35" name="Shape 35"/>
          <p:cNvSpPr>
            <a:spLocks noGrp="1"/>
          </p:cNvSpPr>
          <p:nvPr>
            <p:ph type="body" sz="quarter" idx="1"/>
          </p:nvPr>
        </p:nvSpPr>
        <p:spPr>
          <a:xfrm>
            <a:off x="381000" y="3000375"/>
            <a:ext cx="11430000" cy="1268016"/>
          </a:xfrm>
          <a:prstGeom prst="rect">
            <a:avLst/>
          </a:prstGeom>
        </p:spPr>
        <p:txBody>
          <a:bodyPr anchor="b"/>
          <a:lstStyle>
            <a:lvl1pPr marL="0" indent="0">
              <a:lnSpc>
                <a:spcPct val="80000"/>
              </a:lnSpc>
              <a:spcBef>
                <a:spcPts val="1617"/>
              </a:spcBef>
              <a:buClrTx/>
              <a:buSzTx/>
              <a:buFontTx/>
              <a:buNone/>
              <a:defRPr sz="3797" cap="all">
                <a:solidFill>
                  <a:srgbClr val="A6AAA9"/>
                </a:solidFill>
                <a:latin typeface="DIN Alternate"/>
                <a:ea typeface="DIN Alternate"/>
                <a:cs typeface="DIN Alternate"/>
                <a:sym typeface="DIN Alternate"/>
              </a:defRPr>
            </a:lvl1pPr>
            <a:lvl2pPr marL="0" indent="160729">
              <a:lnSpc>
                <a:spcPct val="80000"/>
              </a:lnSpc>
              <a:spcBef>
                <a:spcPts val="1617"/>
              </a:spcBef>
              <a:buClrTx/>
              <a:buSzTx/>
              <a:buFontTx/>
              <a:buNone/>
              <a:defRPr sz="3797" cap="all">
                <a:solidFill>
                  <a:srgbClr val="A6AAA9"/>
                </a:solidFill>
                <a:latin typeface="DIN Alternate"/>
                <a:ea typeface="DIN Alternate"/>
                <a:cs typeface="DIN Alternate"/>
                <a:sym typeface="DIN Alternate"/>
              </a:defRPr>
            </a:lvl2pPr>
            <a:lvl3pPr marL="0" indent="321457">
              <a:lnSpc>
                <a:spcPct val="80000"/>
              </a:lnSpc>
              <a:spcBef>
                <a:spcPts val="1617"/>
              </a:spcBef>
              <a:buClrTx/>
              <a:buSzTx/>
              <a:buFontTx/>
              <a:buNone/>
              <a:defRPr sz="3797" cap="all">
                <a:solidFill>
                  <a:srgbClr val="A6AAA9"/>
                </a:solidFill>
                <a:latin typeface="DIN Alternate"/>
                <a:ea typeface="DIN Alternate"/>
                <a:cs typeface="DIN Alternate"/>
                <a:sym typeface="DIN Alternate"/>
              </a:defRPr>
            </a:lvl3pPr>
            <a:lvl4pPr marL="0" indent="482186">
              <a:lnSpc>
                <a:spcPct val="80000"/>
              </a:lnSpc>
              <a:spcBef>
                <a:spcPts val="1617"/>
              </a:spcBef>
              <a:buClrTx/>
              <a:buSzTx/>
              <a:buFontTx/>
              <a:buNone/>
              <a:defRPr sz="3797" cap="all">
                <a:solidFill>
                  <a:srgbClr val="A6AAA9"/>
                </a:solidFill>
                <a:latin typeface="DIN Alternate"/>
                <a:ea typeface="DIN Alternate"/>
                <a:cs typeface="DIN Alternate"/>
                <a:sym typeface="DIN Alternate"/>
              </a:defRPr>
            </a:lvl4pPr>
            <a:lvl5pPr marL="0" indent="642915">
              <a:lnSpc>
                <a:spcPct val="80000"/>
              </a:lnSpc>
              <a:spcBef>
                <a:spcPts val="1617"/>
              </a:spcBef>
              <a:buClrTx/>
              <a:buSzTx/>
              <a:buFontTx/>
              <a:buNone/>
              <a:defRPr sz="3797" cap="all">
                <a:solidFill>
                  <a:srgbClr val="A6AAA9"/>
                </a:solidFill>
                <a:latin typeface="DIN Alternate"/>
                <a:ea typeface="DIN Alternate"/>
                <a:cs typeface="DIN Alternate"/>
                <a:sym typeface="DIN Alternate"/>
              </a:defRPr>
            </a:lvl5pPr>
          </a:lstStyle>
          <a:p>
            <a:r>
              <a:t>Body Level One</a:t>
            </a:r>
          </a:p>
          <a:p>
            <a:pPr lvl="1"/>
            <a:r>
              <a:t>Body Level Two</a:t>
            </a:r>
          </a:p>
          <a:p>
            <a:pPr lvl="2"/>
            <a:r>
              <a:t>Body Level Three</a:t>
            </a:r>
          </a:p>
          <a:p>
            <a:pPr lvl="3"/>
            <a:r>
              <a:t>Body Level Four</a:t>
            </a:r>
          </a:p>
          <a:p>
            <a:pPr lvl="4"/>
            <a:r>
              <a:t>Body Level Five</a:t>
            </a:r>
          </a:p>
        </p:txBody>
      </p:sp>
      <p:sp>
        <p:nvSpPr>
          <p:cNvPr id="36" name="Shape 36"/>
          <p:cNvSpPr>
            <a:spLocks noGrp="1"/>
          </p:cNvSpPr>
          <p:nvPr>
            <p:ph type="sldNum" sz="quarter" idx="2"/>
          </p:nvPr>
        </p:nvSpPr>
        <p:spPr>
          <a:xfrm>
            <a:off x="11401743" y="294680"/>
            <a:ext cx="381467" cy="32146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4781220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5/13/2023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ullets">
    <p:bg>
      <p:bgPr>
        <a:solidFill>
          <a:srgbClr val="222222"/>
        </a:solidFill>
        <a:effectLst/>
      </p:bgPr>
    </p:bg>
    <p:spTree>
      <p:nvGrpSpPr>
        <p:cNvPr id="1" name=""/>
        <p:cNvGrpSpPr/>
        <p:nvPr/>
      </p:nvGrpSpPr>
      <p:grpSpPr>
        <a:xfrm>
          <a:off x="0" y="0"/>
          <a:ext cx="0" cy="0"/>
          <a:chOff x="0" y="0"/>
          <a:chExt cx="0" cy="0"/>
        </a:xfrm>
      </p:grpSpPr>
      <p:sp>
        <p:nvSpPr>
          <p:cNvPr id="102" name="Shape 102"/>
          <p:cNvSpPr>
            <a:spLocks noGrp="1"/>
          </p:cNvSpPr>
          <p:nvPr>
            <p:ph type="body" sz="quarter" idx="13"/>
          </p:nvPr>
        </p:nvSpPr>
        <p:spPr>
          <a:xfrm>
            <a:off x="381000" y="342919"/>
            <a:ext cx="10477500" cy="300019"/>
          </a:xfrm>
          <a:prstGeom prst="rect">
            <a:avLst/>
          </a:prstGeom>
        </p:spPr>
        <p:txBody>
          <a:bodyPr anchor="b">
            <a:spAutoFit/>
          </a:bodyPr>
          <a:lstStyle>
            <a:lvl1pPr marL="0" indent="0" defTabSz="321457">
              <a:lnSpc>
                <a:spcPct val="80000"/>
              </a:lnSpc>
              <a:spcBef>
                <a:spcPts val="0"/>
              </a:spcBef>
              <a:buClrTx/>
              <a:buSzTx/>
              <a:buFontTx/>
              <a:buNone/>
              <a:defRPr sz="1687" cap="all" spc="84">
                <a:latin typeface="DIN Alternate"/>
                <a:ea typeface="DIN Alternate"/>
                <a:cs typeface="DIN Alternate"/>
                <a:sym typeface="DIN Alternate"/>
              </a:defRPr>
            </a:lvl1pPr>
          </a:lstStyle>
          <a:p>
            <a:r>
              <a:t>Text</a:t>
            </a:r>
          </a:p>
        </p:txBody>
      </p:sp>
      <p:sp>
        <p:nvSpPr>
          <p:cNvPr id="103" name="Shape 103"/>
          <p:cNvSpPr>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104" name="Shape 104"/>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8085422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222222"/>
        </a:solidFill>
        <a:effectLst/>
      </p:bgPr>
    </p:bg>
    <p:spTree>
      <p:nvGrpSpPr>
        <p:cNvPr id="1" name=""/>
        <p:cNvGrpSpPr/>
        <p:nvPr/>
      </p:nvGrpSpPr>
      <p:grpSpPr>
        <a:xfrm>
          <a:off x="0" y="0"/>
          <a:ext cx="0" cy="0"/>
          <a:chOff x="0" y="0"/>
          <a:chExt cx="0" cy="0"/>
        </a:xfrm>
      </p:grpSpPr>
      <p:sp>
        <p:nvSpPr>
          <p:cNvPr id="91" name="Shape 91"/>
          <p:cNvSpPr>
            <a:spLocks noGrp="1"/>
          </p:cNvSpPr>
          <p:nvPr>
            <p:ph type="body" sz="quarter" idx="13"/>
          </p:nvPr>
        </p:nvSpPr>
        <p:spPr>
          <a:xfrm>
            <a:off x="381000" y="342919"/>
            <a:ext cx="10477500" cy="300019"/>
          </a:xfrm>
          <a:prstGeom prst="rect">
            <a:avLst/>
          </a:prstGeom>
        </p:spPr>
        <p:txBody>
          <a:bodyPr anchor="b">
            <a:spAutoFit/>
          </a:bodyPr>
          <a:lstStyle>
            <a:lvl1pPr marL="0" indent="0" defTabSz="321457">
              <a:lnSpc>
                <a:spcPct val="80000"/>
              </a:lnSpc>
              <a:spcBef>
                <a:spcPts val="0"/>
              </a:spcBef>
              <a:buClrTx/>
              <a:buSzTx/>
              <a:buFontTx/>
              <a:buNone/>
              <a:defRPr sz="1687" cap="all" spc="84">
                <a:latin typeface="DIN Alternate"/>
                <a:ea typeface="DIN Alternate"/>
                <a:cs typeface="DIN Alternate"/>
                <a:sym typeface="DIN Alternate"/>
              </a:defRPr>
            </a:lvl1pPr>
          </a:lstStyle>
          <a:p>
            <a:r>
              <a:t>Text</a:t>
            </a:r>
          </a:p>
        </p:txBody>
      </p:sp>
      <p:sp>
        <p:nvSpPr>
          <p:cNvPr id="92" name="Shape 92"/>
          <p:cNvSpPr>
            <a:spLocks noGrp="1"/>
          </p:cNvSpPr>
          <p:nvPr>
            <p:ph type="pic" sz="half" idx="14"/>
          </p:nvPr>
        </p:nvSpPr>
        <p:spPr>
          <a:xfrm>
            <a:off x="6667500" y="1080492"/>
            <a:ext cx="5143500" cy="5482828"/>
          </a:xfrm>
          <a:prstGeom prst="rect">
            <a:avLst/>
          </a:prstGeom>
        </p:spPr>
        <p:txBody>
          <a:bodyPr lIns="91439" tIns="45719" rIns="91439" bIns="45719">
            <a:noAutofit/>
          </a:bodyPr>
          <a:lstStyle/>
          <a:p>
            <a:endParaRPr/>
          </a:p>
        </p:txBody>
      </p:sp>
      <p:sp>
        <p:nvSpPr>
          <p:cNvPr id="93" name="Shape 93"/>
          <p:cNvSpPr>
            <a:spLocks noGrp="1"/>
          </p:cNvSpPr>
          <p:nvPr>
            <p:ph type="title"/>
          </p:nvPr>
        </p:nvSpPr>
        <p:spPr>
          <a:xfrm>
            <a:off x="381000" y="1080492"/>
            <a:ext cx="5905500" cy="508992"/>
          </a:xfrm>
          <a:prstGeom prst="rect">
            <a:avLst/>
          </a:prstGeom>
        </p:spPr>
        <p:txBody>
          <a:bodyPr/>
          <a:lstStyle/>
          <a:p>
            <a:r>
              <a:t>Title Text</a:t>
            </a:r>
          </a:p>
        </p:txBody>
      </p:sp>
      <p:sp>
        <p:nvSpPr>
          <p:cNvPr id="94" name="Shape 94"/>
          <p:cNvSpPr>
            <a:spLocks noGrp="1"/>
          </p:cNvSpPr>
          <p:nvPr>
            <p:ph type="body" sz="half" idx="1"/>
          </p:nvPr>
        </p:nvSpPr>
        <p:spPr>
          <a:xfrm>
            <a:off x="381000" y="1928812"/>
            <a:ext cx="5905500" cy="4295180"/>
          </a:xfrm>
          <a:prstGeom prst="rect">
            <a:avLst/>
          </a:prstGeom>
        </p:spPr>
        <p:txBody>
          <a:bodyPr/>
          <a:lstStyle>
            <a:lvl1pPr>
              <a:buClr>
                <a:schemeClr val="accent1"/>
              </a:buClr>
              <a:buChar char="▸"/>
              <a:defRPr sz="1969"/>
            </a:lvl1pPr>
            <a:lvl2pPr>
              <a:buClr>
                <a:schemeClr val="accent1"/>
              </a:buClr>
              <a:buChar char="▸"/>
              <a:defRPr sz="1969"/>
            </a:lvl2pPr>
            <a:lvl3pPr>
              <a:buClr>
                <a:schemeClr val="accent1"/>
              </a:buClr>
              <a:buChar char="▸"/>
              <a:defRPr sz="1969"/>
            </a:lvl3pPr>
            <a:lvl4pPr>
              <a:buClr>
                <a:schemeClr val="accent1"/>
              </a:buClr>
              <a:buChar char="▸"/>
              <a:defRPr sz="1969"/>
            </a:lvl4pPr>
            <a:lvl5pPr>
              <a:buClr>
                <a:schemeClr val="accent1"/>
              </a:buClr>
              <a:buChar char="▸"/>
              <a:defRPr sz="1969"/>
            </a:lvl5pPr>
          </a:lstStyle>
          <a:p>
            <a:r>
              <a:t>Body Level One</a:t>
            </a:r>
          </a:p>
          <a:p>
            <a:pPr lvl="1"/>
            <a:r>
              <a:t>Body Level Two</a:t>
            </a:r>
          </a:p>
          <a:p>
            <a:pPr lvl="2"/>
            <a:r>
              <a:t>Body Level Three</a:t>
            </a:r>
          </a:p>
          <a:p>
            <a:pPr lvl="3"/>
            <a:r>
              <a:t>Body Level Four</a:t>
            </a:r>
          </a:p>
          <a:p>
            <a:pPr lvl="4"/>
            <a:r>
              <a:t>Body Level Five</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81467579"/>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mp; Bullets">
    <p:bg>
      <p:bgPr>
        <a:solidFill>
          <a:srgbClr val="222222"/>
        </a:solidFill>
        <a:effectLst/>
      </p:bgPr>
    </p:bg>
    <p:spTree>
      <p:nvGrpSpPr>
        <p:cNvPr id="1" name=""/>
        <p:cNvGrpSpPr/>
        <p:nvPr/>
      </p:nvGrpSpPr>
      <p:grpSpPr>
        <a:xfrm>
          <a:off x="0" y="0"/>
          <a:ext cx="0" cy="0"/>
          <a:chOff x="0" y="0"/>
          <a:chExt cx="0" cy="0"/>
        </a:xfrm>
      </p:grpSpPr>
      <p:sp>
        <p:nvSpPr>
          <p:cNvPr id="71" name="Shape 71"/>
          <p:cNvSpPr>
            <a:spLocks noGrp="1"/>
          </p:cNvSpPr>
          <p:nvPr>
            <p:ph type="body" sz="quarter" idx="13"/>
          </p:nvPr>
        </p:nvSpPr>
        <p:spPr>
          <a:xfrm>
            <a:off x="381000" y="342919"/>
            <a:ext cx="10477500" cy="300019"/>
          </a:xfrm>
          <a:prstGeom prst="rect">
            <a:avLst/>
          </a:prstGeom>
        </p:spPr>
        <p:txBody>
          <a:bodyPr anchor="b">
            <a:spAutoFit/>
          </a:bodyPr>
          <a:lstStyle>
            <a:lvl1pPr marL="0" indent="0" defTabSz="321457">
              <a:lnSpc>
                <a:spcPct val="80000"/>
              </a:lnSpc>
              <a:spcBef>
                <a:spcPts val="0"/>
              </a:spcBef>
              <a:buClrTx/>
              <a:buSzTx/>
              <a:buFontTx/>
              <a:buNone/>
              <a:defRPr sz="1687" cap="all" spc="84">
                <a:latin typeface="DIN Alternate"/>
                <a:ea typeface="DIN Alternate"/>
                <a:cs typeface="DIN Alternate"/>
                <a:sym typeface="DIN Alternate"/>
              </a:defRPr>
            </a:lvl1pPr>
          </a:lstStyle>
          <a:p>
            <a:r>
              <a:t>Text</a:t>
            </a:r>
          </a:p>
        </p:txBody>
      </p:sp>
      <p:sp>
        <p:nvSpPr>
          <p:cNvPr id="72" name="Shape 72"/>
          <p:cNvSpPr>
            <a:spLocks noGrp="1"/>
          </p:cNvSpPr>
          <p:nvPr>
            <p:ph type="title"/>
          </p:nvPr>
        </p:nvSpPr>
        <p:spPr>
          <a:prstGeom prst="rect">
            <a:avLst/>
          </a:prstGeom>
        </p:spPr>
        <p:txBody>
          <a:bodyPr/>
          <a:lstStyle/>
          <a:p>
            <a:r>
              <a:t>Title Text</a:t>
            </a:r>
          </a:p>
        </p:txBody>
      </p:sp>
      <p:sp>
        <p:nvSpPr>
          <p:cNvPr id="73" name="Shape 73"/>
          <p:cNvSpPr>
            <a:spLocks noGrp="1"/>
          </p:cNvSpPr>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r>
              <a:t>Body Level One</a:t>
            </a:r>
          </a:p>
          <a:p>
            <a:pPr lvl="1"/>
            <a:r>
              <a:t>Body Level Two</a:t>
            </a:r>
          </a:p>
          <a:p>
            <a:pPr lvl="2"/>
            <a:r>
              <a:t>Body Level Three</a:t>
            </a:r>
          </a:p>
          <a:p>
            <a:pPr lvl="3"/>
            <a:r>
              <a:t>Body Level Four</a:t>
            </a:r>
          </a:p>
          <a:p>
            <a:pPr lvl="4"/>
            <a:r>
              <a:t>Body Level Five</a:t>
            </a:r>
          </a:p>
        </p:txBody>
      </p:sp>
      <p:sp>
        <p:nvSpPr>
          <p:cNvPr id="74" name="Shape 74"/>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0707617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5/13/2023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5/13/2023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5/13/2023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5/13/2023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5/13/2023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5/13/2023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5/13/2023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 id="2147483671" r:id="rId18"/>
    <p:sldLayoutId id="2147483672" r:id="rId19"/>
    <p:sldLayoutId id="2147483673" r:id="rId20"/>
    <p:sldLayoutId id="2147483674" r:id="rId21"/>
    <p:sldLayoutId id="2147483675" r:id="rId22"/>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COMPONENT 1</a:t>
            </a:r>
            <a:br>
              <a:rPr lang="en-GB" dirty="0"/>
            </a:br>
            <a:r>
              <a:rPr lang="en-GB" sz="6000" dirty="0"/>
              <a:t>Portfolio Requirements</a:t>
            </a:r>
          </a:p>
        </p:txBody>
      </p:sp>
      <p:sp>
        <p:nvSpPr>
          <p:cNvPr id="3" name="Subtitle 2"/>
          <p:cNvSpPr>
            <a:spLocks noGrp="1"/>
          </p:cNvSpPr>
          <p:nvPr>
            <p:ph type="subTitle" idx="1"/>
          </p:nvPr>
        </p:nvSpPr>
        <p:spPr/>
        <p:txBody>
          <a:bodyPr>
            <a:normAutofit/>
          </a:bodyPr>
          <a:lstStyle/>
          <a:p>
            <a:endParaRPr lang="en-GB" dirty="0"/>
          </a:p>
          <a:p>
            <a:r>
              <a:rPr lang="en-GB" dirty="0"/>
              <a:t>Component 1 = 40% of your final grade</a:t>
            </a:r>
          </a:p>
          <a:p>
            <a:endParaRPr lang="en-GB" dirty="0"/>
          </a:p>
        </p:txBody>
      </p:sp>
    </p:spTree>
    <p:extLst>
      <p:ext uri="{BB962C8B-B14F-4D97-AF65-F5344CB8AC3E}">
        <p14:creationId xmlns:p14="http://schemas.microsoft.com/office/powerpoint/2010/main" val="386067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900" y="812800"/>
            <a:ext cx="10210800" cy="5956300"/>
          </a:xfrm>
        </p:spPr>
        <p:txBody>
          <a:bodyPr>
            <a:normAutofit lnSpcReduction="10000"/>
          </a:bodyPr>
          <a:lstStyle/>
          <a:p>
            <a:pPr lvl="0"/>
            <a:r>
              <a:rPr lang="en-US" sz="2800" dirty="0"/>
              <a:t>What did you discover about the first performance of the play?</a:t>
            </a:r>
          </a:p>
          <a:p>
            <a:pPr marL="0" lvl="0" indent="0">
              <a:buNone/>
            </a:pPr>
            <a:endParaRPr lang="en-GB" sz="2800" dirty="0"/>
          </a:p>
          <a:p>
            <a:pPr lvl="2"/>
            <a:r>
              <a:rPr lang="en-US" sz="2400" dirty="0"/>
              <a:t>FOOTNOTE sources</a:t>
            </a:r>
          </a:p>
          <a:p>
            <a:pPr lvl="2"/>
            <a:r>
              <a:rPr lang="en-US" sz="2400" dirty="0"/>
              <a:t>How has this research influenced your work</a:t>
            </a:r>
          </a:p>
          <a:p>
            <a:pPr lvl="2"/>
            <a:r>
              <a:rPr lang="en-US" sz="2400" dirty="0"/>
              <a:t>What ideas / techniques / design aspects are you taking from that first performance</a:t>
            </a:r>
          </a:p>
          <a:p>
            <a:pPr lvl="2"/>
            <a:r>
              <a:rPr lang="en-US" sz="2400" dirty="0"/>
              <a:t>If you are rejecting the above completely justify why you have made that decision</a:t>
            </a:r>
          </a:p>
          <a:p>
            <a:pPr lvl="2"/>
            <a:endParaRPr lang="en-US" sz="2400" dirty="0"/>
          </a:p>
          <a:p>
            <a:pPr lvl="2"/>
            <a:endParaRPr lang="en-US" sz="2400" dirty="0"/>
          </a:p>
          <a:p>
            <a:pPr lvl="2"/>
            <a:r>
              <a:rPr lang="en-US" sz="2400" b="1" dirty="0">
                <a:solidFill>
                  <a:schemeClr val="bg1"/>
                </a:solidFill>
              </a:rPr>
              <a:t>THIS MIGHT BE SOMETHING YOU WANT TO SHARE WITH THE REST OF YOUR PERFORMANCE COMPANY</a:t>
            </a:r>
          </a:p>
          <a:p>
            <a:pPr lvl="2"/>
            <a:endParaRPr lang="en-US" sz="2400" dirty="0"/>
          </a:p>
        </p:txBody>
      </p:sp>
    </p:spTree>
    <p:extLst>
      <p:ext uri="{BB962C8B-B14F-4D97-AF65-F5344CB8AC3E}">
        <p14:creationId xmlns:p14="http://schemas.microsoft.com/office/powerpoint/2010/main" val="4049920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900" y="812800"/>
            <a:ext cx="10210800" cy="5956300"/>
          </a:xfrm>
        </p:spPr>
        <p:txBody>
          <a:bodyPr>
            <a:normAutofit/>
          </a:bodyPr>
          <a:lstStyle/>
          <a:p>
            <a:pPr lvl="0"/>
            <a:r>
              <a:rPr lang="en-US" sz="2800" dirty="0"/>
              <a:t>What is the relationship between the chosen extract and the rest of the play?</a:t>
            </a:r>
            <a:endParaRPr lang="en-GB" sz="2800" dirty="0"/>
          </a:p>
          <a:p>
            <a:pPr lvl="2"/>
            <a:r>
              <a:rPr lang="en-US" sz="2400" dirty="0"/>
              <a:t>Why did you chose the extract you did?</a:t>
            </a:r>
          </a:p>
          <a:p>
            <a:pPr lvl="2"/>
            <a:r>
              <a:rPr lang="en-US" sz="2400" dirty="0"/>
              <a:t>How does that extract fit into the rest of the play?</a:t>
            </a:r>
          </a:p>
          <a:p>
            <a:pPr lvl="2"/>
            <a:r>
              <a:rPr lang="en-US" sz="2400" dirty="0"/>
              <a:t>Is the extract typical (in style, form, structure, technique, genre </a:t>
            </a:r>
            <a:r>
              <a:rPr lang="en-US" sz="2400" dirty="0" err="1"/>
              <a:t>etc</a:t>
            </a:r>
            <a:r>
              <a:rPr lang="en-US" sz="2400" dirty="0"/>
              <a:t>) of the rest of the text?</a:t>
            </a:r>
          </a:p>
          <a:p>
            <a:pPr lvl="2"/>
            <a:endParaRPr lang="en-US" sz="2400" dirty="0"/>
          </a:p>
          <a:p>
            <a:pPr lvl="2"/>
            <a:endParaRPr lang="en-US" sz="2400" dirty="0"/>
          </a:p>
          <a:p>
            <a:pPr lvl="2"/>
            <a:endParaRPr lang="en-US" sz="2400" dirty="0"/>
          </a:p>
        </p:txBody>
      </p:sp>
      <p:sp>
        <p:nvSpPr>
          <p:cNvPr id="4" name="Rounded Rectangle 3"/>
          <p:cNvSpPr/>
          <p:nvPr/>
        </p:nvSpPr>
        <p:spPr>
          <a:xfrm>
            <a:off x="399011" y="4871258"/>
            <a:ext cx="10972800" cy="1221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t>This is an important discussion</a:t>
            </a:r>
          </a:p>
        </p:txBody>
      </p:sp>
    </p:spTree>
    <p:extLst>
      <p:ext uri="{BB962C8B-B14F-4D97-AF65-F5344CB8AC3E}">
        <p14:creationId xmlns:p14="http://schemas.microsoft.com/office/powerpoint/2010/main" val="1930734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YOUR PERFORMANCE COMPANIES BRIEFLY ..</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4952" y="3054997"/>
            <a:ext cx="3468059" cy="2969882"/>
          </a:xfrm>
        </p:spPr>
      </p:pic>
      <p:sp>
        <p:nvSpPr>
          <p:cNvPr id="6" name="TextBox 5"/>
          <p:cNvSpPr txBox="1"/>
          <p:nvPr/>
        </p:nvSpPr>
        <p:spPr>
          <a:xfrm>
            <a:off x="5095702" y="1138844"/>
            <a:ext cx="6059978" cy="5078313"/>
          </a:xfrm>
          <a:prstGeom prst="rect">
            <a:avLst/>
          </a:prstGeom>
          <a:noFill/>
        </p:spPr>
        <p:txBody>
          <a:bodyPr wrap="square" rtlCol="0">
            <a:spAutoFit/>
          </a:bodyPr>
          <a:lstStyle/>
          <a:p>
            <a:pPr marL="514350" indent="-514350">
              <a:lnSpc>
                <a:spcPct val="120000"/>
              </a:lnSpc>
              <a:buFont typeface="+mj-lt"/>
              <a:buAutoNum type="arabicPeriod"/>
            </a:pPr>
            <a:r>
              <a:rPr lang="en-US" b="1" dirty="0">
                <a:solidFill>
                  <a:schemeClr val="bg2">
                    <a:lumMod val="50000"/>
                    <a:lumOff val="50000"/>
                  </a:schemeClr>
                </a:solidFill>
              </a:rPr>
              <a:t>Your Initial response to whole text?</a:t>
            </a:r>
          </a:p>
          <a:p>
            <a:pPr marL="514350" indent="-514350">
              <a:lnSpc>
                <a:spcPct val="120000"/>
              </a:lnSpc>
              <a:buFont typeface="+mj-lt"/>
              <a:buAutoNum type="arabicPeriod"/>
            </a:pPr>
            <a:r>
              <a:rPr lang="en-US" b="1" dirty="0">
                <a:solidFill>
                  <a:schemeClr val="bg2">
                    <a:lumMod val="50000"/>
                    <a:lumOff val="50000"/>
                  </a:schemeClr>
                </a:solidFill>
              </a:rPr>
              <a:t>What themes interested you? </a:t>
            </a:r>
          </a:p>
          <a:p>
            <a:pPr>
              <a:lnSpc>
                <a:spcPct val="120000"/>
              </a:lnSpc>
            </a:pPr>
            <a:r>
              <a:rPr lang="en-GB" dirty="0">
                <a:solidFill>
                  <a:srgbClr val="E5FAF3"/>
                </a:solidFill>
              </a:rPr>
              <a:t>This allows you to demonstrate </a:t>
            </a:r>
            <a:r>
              <a:rPr lang="en-GB" b="1" dirty="0">
                <a:solidFill>
                  <a:srgbClr val="E5FAF3"/>
                </a:solidFill>
              </a:rPr>
              <a:t>your</a:t>
            </a:r>
            <a:r>
              <a:rPr lang="en-GB" dirty="0">
                <a:solidFill>
                  <a:srgbClr val="E5FAF3"/>
                </a:solidFill>
              </a:rPr>
              <a:t> knowledge and understanding about the playwrights' overall intentions.</a:t>
            </a:r>
          </a:p>
          <a:p>
            <a:pPr marL="514350" indent="-514350">
              <a:lnSpc>
                <a:spcPct val="120000"/>
              </a:lnSpc>
              <a:buFont typeface="+mj-lt"/>
              <a:buAutoNum type="arabicPeriod" startAt="3"/>
            </a:pPr>
            <a:r>
              <a:rPr lang="en-US" b="1" dirty="0">
                <a:solidFill>
                  <a:schemeClr val="bg2">
                    <a:lumMod val="50000"/>
                    <a:lumOff val="50000"/>
                  </a:schemeClr>
                </a:solidFill>
              </a:rPr>
              <a:t>What characters jumped out/intrigued you?</a:t>
            </a:r>
          </a:p>
          <a:p>
            <a:pPr marL="514350" indent="-514350">
              <a:lnSpc>
                <a:spcPct val="120000"/>
              </a:lnSpc>
              <a:buFont typeface="+mj-lt"/>
              <a:buAutoNum type="arabicPeriod" startAt="3"/>
            </a:pPr>
            <a:r>
              <a:rPr lang="en-US" b="1" dirty="0">
                <a:solidFill>
                  <a:schemeClr val="bg2">
                    <a:lumMod val="50000"/>
                    <a:lumOff val="50000"/>
                  </a:schemeClr>
                </a:solidFill>
              </a:rPr>
              <a:t>Your Initial response to Frantic</a:t>
            </a:r>
          </a:p>
          <a:p>
            <a:pPr marL="514350" indent="-514350">
              <a:lnSpc>
                <a:spcPct val="120000"/>
              </a:lnSpc>
              <a:buFont typeface="+mj-lt"/>
              <a:buAutoNum type="arabicPeriod" startAt="3"/>
            </a:pPr>
            <a:r>
              <a:rPr lang="en-US" b="1" dirty="0">
                <a:solidFill>
                  <a:schemeClr val="bg2">
                    <a:lumMod val="50000"/>
                    <a:lumOff val="50000"/>
                  </a:schemeClr>
                </a:solidFill>
              </a:rPr>
              <a:t>What additional research you did</a:t>
            </a:r>
          </a:p>
          <a:p>
            <a:pPr>
              <a:lnSpc>
                <a:spcPct val="120000"/>
              </a:lnSpc>
            </a:pPr>
            <a:r>
              <a:rPr lang="en-GB" dirty="0">
                <a:solidFill>
                  <a:srgbClr val="E5FAF3"/>
                </a:solidFill>
              </a:rPr>
              <a:t>This allows you to demonstrate </a:t>
            </a:r>
            <a:r>
              <a:rPr lang="en-GB" b="1" dirty="0">
                <a:solidFill>
                  <a:srgbClr val="E5FAF3"/>
                </a:solidFill>
              </a:rPr>
              <a:t>your</a:t>
            </a:r>
            <a:r>
              <a:rPr lang="en-GB" dirty="0">
                <a:solidFill>
                  <a:srgbClr val="E5FAF3"/>
                </a:solidFill>
              </a:rPr>
              <a:t> knowledge and understanding about the companies’ overall intentions.</a:t>
            </a:r>
          </a:p>
          <a:p>
            <a:pPr>
              <a:lnSpc>
                <a:spcPct val="120000"/>
              </a:lnSpc>
            </a:pPr>
            <a:endParaRPr lang="en-GB" b="1" dirty="0">
              <a:solidFill>
                <a:srgbClr val="E5FAF3"/>
              </a:solidFill>
            </a:endParaRPr>
          </a:p>
          <a:p>
            <a:pPr>
              <a:lnSpc>
                <a:spcPct val="120000"/>
              </a:lnSpc>
            </a:pPr>
            <a:r>
              <a:rPr lang="en-GB" b="1" dirty="0">
                <a:solidFill>
                  <a:srgbClr val="E5FAF3"/>
                </a:solidFill>
              </a:rPr>
              <a:t>Then discuss: </a:t>
            </a:r>
            <a:r>
              <a:rPr lang="en-US" b="1" dirty="0">
                <a:solidFill>
                  <a:schemeClr val="bg2">
                    <a:lumMod val="50000"/>
                    <a:lumOff val="50000"/>
                  </a:schemeClr>
                </a:solidFill>
              </a:rPr>
              <a:t>Your responses to any FRANTIC productions/extracts that you have seen</a:t>
            </a:r>
          </a:p>
          <a:p>
            <a:pPr marL="514350" indent="-514350">
              <a:lnSpc>
                <a:spcPct val="120000"/>
              </a:lnSpc>
              <a:buFont typeface="+mj-lt"/>
              <a:buAutoNum type="arabicPeriod" startAt="3"/>
            </a:pPr>
            <a:endParaRPr lang="en-US" b="1" dirty="0">
              <a:solidFill>
                <a:schemeClr val="bg2">
                  <a:lumMod val="50000"/>
                  <a:lumOff val="50000"/>
                </a:schemeClr>
              </a:solidFill>
            </a:endParaRPr>
          </a:p>
        </p:txBody>
      </p:sp>
    </p:spTree>
    <p:extLst>
      <p:ext uri="{BB962C8B-B14F-4D97-AF65-F5344CB8AC3E}">
        <p14:creationId xmlns:p14="http://schemas.microsoft.com/office/powerpoint/2010/main" val="1632806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53354" y="3276601"/>
            <a:ext cx="8825660" cy="1653180"/>
          </a:xfrm>
        </p:spPr>
        <p:txBody>
          <a:bodyPr/>
          <a:lstStyle/>
          <a:p>
            <a:r>
              <a:rPr lang="en-US" b="1" dirty="0"/>
              <a:t>Connect your research material/s to key stages in the development process and to performance outcomes (AO1) 600 words</a:t>
            </a:r>
            <a:br>
              <a:rPr lang="en-GB" dirty="0"/>
            </a:br>
            <a:endParaRPr lang="en-GB" dirty="0"/>
          </a:p>
        </p:txBody>
      </p:sp>
      <p:sp>
        <p:nvSpPr>
          <p:cNvPr id="3" name="Rounded Rectangle 2"/>
          <p:cNvSpPr/>
          <p:nvPr/>
        </p:nvSpPr>
        <p:spPr>
          <a:xfrm>
            <a:off x="124691" y="182880"/>
            <a:ext cx="4114800" cy="598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QUESTION 2</a:t>
            </a:r>
          </a:p>
        </p:txBody>
      </p:sp>
    </p:spTree>
    <p:extLst>
      <p:ext uri="{BB962C8B-B14F-4D97-AF65-F5344CB8AC3E}">
        <p14:creationId xmlns:p14="http://schemas.microsoft.com/office/powerpoint/2010/main" val="48310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6187" dirty="0"/>
              <a:t>Research that is</a:t>
            </a:r>
            <a:br>
              <a:rPr lang="en-GB" sz="6187" dirty="0"/>
            </a:br>
            <a:r>
              <a:rPr lang="en-GB" sz="6187" dirty="0"/>
              <a:t>academic / mature</a:t>
            </a:r>
          </a:p>
        </p:txBody>
      </p:sp>
      <p:sp>
        <p:nvSpPr>
          <p:cNvPr id="6" name="Text Placeholder 5"/>
          <p:cNvSpPr>
            <a:spLocks noGrp="1"/>
          </p:cNvSpPr>
          <p:nvPr>
            <p:ph type="body" sz="quarter" idx="1"/>
          </p:nvPr>
        </p:nvSpPr>
        <p:spPr>
          <a:xfrm>
            <a:off x="1281534" y="902585"/>
            <a:ext cx="8572500" cy="1268016"/>
          </a:xfrm>
        </p:spPr>
        <p:txBody>
          <a:bodyPr>
            <a:normAutofit/>
          </a:bodyPr>
          <a:lstStyle/>
          <a:p>
            <a:r>
              <a:rPr lang="en-GB" sz="3600" dirty="0"/>
              <a:t>You need to be like an a level practitioner!</a:t>
            </a:r>
          </a:p>
          <a:p>
            <a:endParaRPr lang="en-GB" sz="3600" dirty="0"/>
          </a:p>
        </p:txBody>
      </p:sp>
    </p:spTree>
    <p:extLst>
      <p:ext uri="{BB962C8B-B14F-4D97-AF65-F5344CB8AC3E}">
        <p14:creationId xmlns:p14="http://schemas.microsoft.com/office/powerpoint/2010/main" val="3041353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br>
              <a:rPr lang="en-GB" sz="2953" dirty="0"/>
            </a:br>
            <a:endParaRPr lang="en-US" dirty="0"/>
          </a:p>
        </p:txBody>
      </p:sp>
      <p:sp>
        <p:nvSpPr>
          <p:cNvPr id="3" name="Text Placeholder 2"/>
          <p:cNvSpPr>
            <a:spLocks noGrp="1"/>
          </p:cNvSpPr>
          <p:nvPr>
            <p:ph type="body" sz="quarter" idx="1"/>
          </p:nvPr>
        </p:nvSpPr>
        <p:spPr>
          <a:xfrm>
            <a:off x="1809750" y="4804948"/>
            <a:ext cx="8572500" cy="3672043"/>
          </a:xfrm>
        </p:spPr>
        <p:txBody>
          <a:bodyPr>
            <a:noAutofit/>
          </a:bodyPr>
          <a:lstStyle/>
          <a:p>
            <a:endParaRPr lang="en-US" sz="2812" dirty="0">
              <a:solidFill>
                <a:srgbClr val="00B0F0"/>
              </a:solidFill>
            </a:endParaRPr>
          </a:p>
          <a:p>
            <a:endParaRPr lang="en-US" sz="2812" dirty="0">
              <a:solidFill>
                <a:srgbClr val="00B0F0"/>
              </a:solidFill>
            </a:endParaRPr>
          </a:p>
          <a:p>
            <a:endParaRPr lang="en-US" sz="2812" dirty="0">
              <a:solidFill>
                <a:srgbClr val="00B0F0"/>
              </a:solidFill>
            </a:endParaRPr>
          </a:p>
          <a:p>
            <a:pPr>
              <a:lnSpc>
                <a:spcPct val="120000"/>
              </a:lnSpc>
            </a:pPr>
            <a:endParaRPr lang="en-US" sz="2812" dirty="0"/>
          </a:p>
          <a:p>
            <a:pPr>
              <a:lnSpc>
                <a:spcPct val="120000"/>
              </a:lnSpc>
            </a:pPr>
            <a:endParaRPr lang="en-US" sz="2812" dirty="0">
              <a:solidFill>
                <a:srgbClr val="00B0F0"/>
              </a:solidFill>
            </a:endParaRPr>
          </a:p>
        </p:txBody>
      </p:sp>
      <p:sp>
        <p:nvSpPr>
          <p:cNvPr id="4" name="TextBox 3"/>
          <p:cNvSpPr txBox="1"/>
          <p:nvPr/>
        </p:nvSpPr>
        <p:spPr>
          <a:xfrm>
            <a:off x="0" y="28450"/>
            <a:ext cx="7114243" cy="7369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nSpc>
                <a:spcPct val="120000"/>
              </a:lnSpc>
            </a:pPr>
            <a:r>
              <a:rPr lang="en-US" sz="3600" b="1" dirty="0">
                <a:solidFill>
                  <a:srgbClr val="FF0000"/>
                </a:solidFill>
              </a:rPr>
              <a:t>RESEARCH REFERS TO </a:t>
            </a:r>
          </a:p>
        </p:txBody>
      </p:sp>
      <p:sp>
        <p:nvSpPr>
          <p:cNvPr id="5" name="TextBox 4"/>
          <p:cNvSpPr txBox="1"/>
          <p:nvPr/>
        </p:nvSpPr>
        <p:spPr>
          <a:xfrm>
            <a:off x="2020383" y="4722864"/>
            <a:ext cx="7966834" cy="21351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r>
              <a:rPr lang="en-GB" sz="2400" dirty="0">
                <a:solidFill>
                  <a:srgbClr val="00B0F0"/>
                </a:solidFill>
              </a:rPr>
              <a:t>PRACTICAL APPLICATION of your research. How did the research influence your piece in terms of plot outline, style of presentation, images of themes? Your personal research might include articles, DVD and film extracts, blogs, paintings or poetry</a:t>
            </a:r>
            <a:r>
              <a:rPr lang="en-GB" sz="2400" dirty="0">
                <a:solidFill>
                  <a:srgbClr val="0070C0"/>
                </a:solidFill>
              </a:rPr>
              <a:t>. </a:t>
            </a:r>
          </a:p>
          <a:p>
            <a:endParaRPr lang="en-US" sz="1406" dirty="0">
              <a:solidFill>
                <a:srgbClr val="838787"/>
              </a:solidFill>
              <a:latin typeface="Avenir Next Medium"/>
              <a:ea typeface="Avenir Next Medium"/>
              <a:cs typeface="Avenir Next Medium"/>
              <a:sym typeface="Avenir Next Medium"/>
            </a:endParaRPr>
          </a:p>
        </p:txBody>
      </p:sp>
      <p:sp>
        <p:nvSpPr>
          <p:cNvPr id="6" name="TextBox 5"/>
          <p:cNvSpPr txBox="1"/>
          <p:nvPr/>
        </p:nvSpPr>
        <p:spPr>
          <a:xfrm>
            <a:off x="2112583" y="702259"/>
            <a:ext cx="7966834" cy="35192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r>
              <a:rPr lang="en-GB" sz="2800" dirty="0">
                <a:solidFill>
                  <a:schemeClr val="tx1">
                    <a:lumMod val="20000"/>
                    <a:lumOff val="80000"/>
                  </a:schemeClr>
                </a:solidFill>
              </a:rPr>
              <a:t>The extract, play text, playwright and any individual research that has been undertaken either for specific scenes or as a general way in to your piece.  Find  KEY MOMENTS!</a:t>
            </a:r>
          </a:p>
          <a:p>
            <a:r>
              <a:rPr lang="en-GB" sz="2800" dirty="0"/>
              <a:t>Ensure you have completed WIDER RESEARCH on the practitioner, on the performance text and the themes etc. you are exploring </a:t>
            </a:r>
          </a:p>
        </p:txBody>
      </p:sp>
    </p:spTree>
    <p:extLst>
      <p:ext uri="{BB962C8B-B14F-4D97-AF65-F5344CB8AC3E}">
        <p14:creationId xmlns:p14="http://schemas.microsoft.com/office/powerpoint/2010/main" val="115103983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2812" dirty="0">
                <a:solidFill>
                  <a:srgbClr val="00B0F0"/>
                </a:solidFill>
              </a:rPr>
            </a:br>
            <a:r>
              <a:rPr lang="en-US" sz="2812" dirty="0">
                <a:solidFill>
                  <a:schemeClr val="tx1">
                    <a:lumMod val="20000"/>
                    <a:lumOff val="80000"/>
                  </a:schemeClr>
                </a:solidFill>
              </a:rPr>
              <a:t>It is important that any key decisions that have been developed as a result of specific research are documented and connected to key moments in rehearsal.</a:t>
            </a:r>
            <a:br>
              <a:rPr lang="en-US" sz="2812" dirty="0">
                <a:solidFill>
                  <a:schemeClr val="tx1">
                    <a:lumMod val="20000"/>
                    <a:lumOff val="80000"/>
                  </a:schemeClr>
                </a:solidFill>
              </a:rPr>
            </a:br>
            <a:br>
              <a:rPr lang="en-US" sz="2812" dirty="0">
                <a:solidFill>
                  <a:schemeClr val="tx1">
                    <a:lumMod val="20000"/>
                    <a:lumOff val="80000"/>
                  </a:schemeClr>
                </a:solidFill>
              </a:rPr>
            </a:br>
            <a:br>
              <a:rPr lang="en-US" sz="6750" dirty="0">
                <a:solidFill>
                  <a:schemeClr val="tx1">
                    <a:lumMod val="20000"/>
                    <a:lumOff val="80000"/>
                  </a:schemeClr>
                </a:solidFill>
              </a:rPr>
            </a:br>
            <a:endParaRPr lang="en-US" dirty="0"/>
          </a:p>
        </p:txBody>
      </p:sp>
      <p:sp>
        <p:nvSpPr>
          <p:cNvPr id="3" name="Text Placeholder 2"/>
          <p:cNvSpPr>
            <a:spLocks noGrp="1"/>
          </p:cNvSpPr>
          <p:nvPr>
            <p:ph type="body" sz="quarter" idx="1"/>
          </p:nvPr>
        </p:nvSpPr>
        <p:spPr>
          <a:xfrm>
            <a:off x="1809750" y="1295193"/>
            <a:ext cx="8572500" cy="2967763"/>
          </a:xfrm>
        </p:spPr>
        <p:txBody>
          <a:bodyPr>
            <a:normAutofit fontScale="62500" lnSpcReduction="20000"/>
          </a:bodyPr>
          <a:lstStyle/>
          <a:p>
            <a:r>
              <a:rPr lang="en-US" sz="5133" dirty="0">
                <a:solidFill>
                  <a:schemeClr val="tx2">
                    <a:lumMod val="75000"/>
                  </a:schemeClr>
                </a:solidFill>
              </a:rPr>
              <a:t>Research might inform:</a:t>
            </a:r>
          </a:p>
          <a:p>
            <a:endParaRPr lang="en-US" sz="5133" dirty="0">
              <a:solidFill>
                <a:schemeClr val="accent2">
                  <a:lumMod val="60000"/>
                  <a:lumOff val="40000"/>
                </a:schemeClr>
              </a:solidFill>
            </a:endParaRPr>
          </a:p>
          <a:p>
            <a:pPr marL="401822" indent="-401822">
              <a:buFont typeface="Arial" charset="0"/>
              <a:buChar char="•"/>
            </a:pPr>
            <a:r>
              <a:rPr lang="en-US" sz="5133" dirty="0">
                <a:solidFill>
                  <a:srgbClr val="00B0F0"/>
                </a:solidFill>
              </a:rPr>
              <a:t>characterisation</a:t>
            </a:r>
          </a:p>
          <a:p>
            <a:pPr marL="401822" indent="-401822">
              <a:buFont typeface="Arial" charset="0"/>
              <a:buChar char="•"/>
            </a:pPr>
            <a:r>
              <a:rPr lang="en-US" sz="5133" dirty="0">
                <a:solidFill>
                  <a:srgbClr val="00B0F0"/>
                </a:solidFill>
              </a:rPr>
              <a:t>performance style</a:t>
            </a:r>
          </a:p>
          <a:p>
            <a:pPr marL="401822" indent="-401822">
              <a:buFont typeface="Arial" charset="0"/>
              <a:buChar char="•"/>
            </a:pPr>
            <a:r>
              <a:rPr lang="en-US" sz="5133" dirty="0">
                <a:solidFill>
                  <a:srgbClr val="00B0F0"/>
                </a:solidFill>
              </a:rPr>
              <a:t>use of theatrical </a:t>
            </a:r>
          </a:p>
          <a:p>
            <a:r>
              <a:rPr lang="en-US" sz="5133" dirty="0">
                <a:solidFill>
                  <a:srgbClr val="00B0F0"/>
                </a:solidFill>
              </a:rPr>
              <a:t>	conventions</a:t>
            </a:r>
          </a:p>
          <a:p>
            <a:endParaRPr lang="en-US" dirty="0"/>
          </a:p>
        </p:txBody>
      </p:sp>
    </p:spTree>
    <p:extLst>
      <p:ext uri="{BB962C8B-B14F-4D97-AF65-F5344CB8AC3E}">
        <p14:creationId xmlns:p14="http://schemas.microsoft.com/office/powerpoint/2010/main" val="217898039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371474" y="1484784"/>
            <a:ext cx="10690225" cy="5068416"/>
          </a:xfrm>
        </p:spPr>
        <p:txBody>
          <a:bodyPr>
            <a:normAutofit/>
          </a:bodyPr>
          <a:lstStyle/>
          <a:p>
            <a:pPr eaLnBrk="1" hangingPunct="1">
              <a:buFont typeface="Wingdings" pitchFamily="2" charset="2"/>
              <a:buNone/>
            </a:pPr>
            <a:r>
              <a:rPr lang="en-GB" b="1" dirty="0"/>
              <a:t>	</a:t>
            </a:r>
          </a:p>
          <a:p>
            <a:pPr eaLnBrk="1" hangingPunct="1">
              <a:buFont typeface="Wingdings" pitchFamily="2" charset="2"/>
              <a:buNone/>
            </a:pPr>
            <a:r>
              <a:rPr lang="en-GB" b="1" dirty="0"/>
              <a:t>	</a:t>
            </a:r>
            <a:r>
              <a:rPr lang="en-GB" sz="3200" b="1" dirty="0">
                <a:latin typeface="Segoe UI Semibold" pitchFamily="34" charset="0"/>
                <a:cs typeface="Calibri" pitchFamily="34" charset="0"/>
              </a:rPr>
              <a:t>THIS IS ABOUT RESEARCH </a:t>
            </a:r>
            <a:r>
              <a:rPr lang="en-GB" sz="3200" b="1" dirty="0">
                <a:solidFill>
                  <a:schemeClr val="tx1">
                    <a:lumMod val="75000"/>
                  </a:schemeClr>
                </a:solidFill>
                <a:latin typeface="Segoe UI Semibold" pitchFamily="34" charset="0"/>
                <a:cs typeface="Calibri" pitchFamily="34" charset="0"/>
              </a:rPr>
              <a:t>so – continually mention the word RESEARCH or PRACTICE AS RESEARCH</a:t>
            </a:r>
          </a:p>
          <a:p>
            <a:pPr eaLnBrk="1" hangingPunct="1">
              <a:buFont typeface="Wingdings" pitchFamily="2" charset="2"/>
              <a:buNone/>
            </a:pPr>
            <a:endParaRPr lang="en-GB" sz="3200" b="1" dirty="0">
              <a:solidFill>
                <a:schemeClr val="tx1">
                  <a:lumMod val="75000"/>
                </a:schemeClr>
              </a:solidFill>
              <a:latin typeface="Segoe UI Semibold" pitchFamily="34" charset="0"/>
              <a:cs typeface="Calibri" pitchFamily="34" charset="0"/>
            </a:endParaRPr>
          </a:p>
          <a:p>
            <a:pPr eaLnBrk="1" hangingPunct="1">
              <a:buFont typeface="Wingdings" pitchFamily="2" charset="2"/>
              <a:buNone/>
            </a:pPr>
            <a:r>
              <a:rPr lang="en-GB" sz="3200" b="1" dirty="0">
                <a:solidFill>
                  <a:schemeClr val="tx1">
                    <a:lumMod val="75000"/>
                  </a:schemeClr>
                </a:solidFill>
                <a:latin typeface="Segoe UI Semibold" pitchFamily="34" charset="0"/>
                <a:cs typeface="Calibri" pitchFamily="34" charset="0"/>
              </a:rPr>
              <a:t>	This must have an abundance of </a:t>
            </a:r>
          </a:p>
          <a:p>
            <a:pPr eaLnBrk="1" hangingPunct="1">
              <a:buFont typeface="Wingdings" pitchFamily="2" charset="2"/>
              <a:buNone/>
            </a:pPr>
            <a:r>
              <a:rPr lang="en-GB" sz="3200" b="1" dirty="0">
                <a:solidFill>
                  <a:schemeClr val="tx1">
                    <a:lumMod val="75000"/>
                  </a:schemeClr>
                </a:solidFill>
                <a:latin typeface="Segoe UI Semibold" pitchFamily="34" charset="0"/>
                <a:cs typeface="Calibri" pitchFamily="34" charset="0"/>
              </a:rPr>
              <a:t>	footnotes! Each piece of research must have a FN source and briefly, share some findings in the FN</a:t>
            </a:r>
            <a:endParaRPr lang="en-GB" sz="2800" b="1" dirty="0">
              <a:latin typeface="Segoe UI Semibold" pitchFamily="34" charset="0"/>
              <a:cs typeface="Calibri" pitchFamily="34" charset="0"/>
            </a:endParaRPr>
          </a:p>
        </p:txBody>
      </p:sp>
      <p:sp>
        <p:nvSpPr>
          <p:cNvPr id="75779" name="Text Box 3"/>
          <p:cNvSpPr txBox="1">
            <a:spLocks noChangeArrowheads="1"/>
          </p:cNvSpPr>
          <p:nvPr/>
        </p:nvSpPr>
        <p:spPr bwMode="auto">
          <a:xfrm>
            <a:off x="371475" y="422276"/>
            <a:ext cx="6408738" cy="823913"/>
          </a:xfrm>
          <a:prstGeom prst="rect">
            <a:avLst/>
          </a:prstGeom>
          <a:noFill/>
          <a:ln w="9525">
            <a:noFill/>
            <a:miter lim="800000"/>
            <a:headEnd/>
            <a:tailEnd/>
          </a:ln>
        </p:spPr>
        <p:txBody>
          <a:bodyPr>
            <a:spAutoFit/>
          </a:bodyPr>
          <a:lstStyle/>
          <a:p>
            <a:pPr>
              <a:spcBef>
                <a:spcPct val="50000"/>
              </a:spcBef>
            </a:pPr>
            <a:r>
              <a:rPr lang="en-GB" sz="4800" b="1" dirty="0">
                <a:solidFill>
                  <a:schemeClr val="tx2"/>
                </a:solidFill>
                <a:latin typeface="Segoe UI Semibold" pitchFamily="34" charset="0"/>
              </a:rPr>
              <a:t>QUESTION 2</a:t>
            </a:r>
          </a:p>
        </p:txBody>
      </p:sp>
    </p:spTree>
    <p:extLst>
      <p:ext uri="{BB962C8B-B14F-4D97-AF65-F5344CB8AC3E}">
        <p14:creationId xmlns:p14="http://schemas.microsoft.com/office/powerpoint/2010/main" val="430215057"/>
      </p:ext>
    </p:extLst>
  </p:cSld>
  <p:clrMapOvr>
    <a:masterClrMapping/>
  </p:clrMapOvr>
  <mc:AlternateContent xmlns:mc="http://schemas.openxmlformats.org/markup-compatibility/2006" xmlns:p14="http://schemas.microsoft.com/office/powerpoint/2010/main">
    <mc:Choice Requires="p14">
      <p:transition spd="slow" p14:dur="2000" advTm="900"/>
    </mc:Choice>
    <mc:Fallback xmlns="">
      <p:transition spd="slow" advTm="9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75779">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75779">
                                            <p:txEl>
                                              <p:pRg st="0" end="0"/>
                                            </p:txEl>
                                          </p:spTgt>
                                        </p:tgtEl>
                                        <p:attrNameLst>
                                          <p:attrName>ppt_w</p:attrName>
                                        </p:attrNameLst>
                                      </p:cBhvr>
                                    </p:anim>
                                    <p:anim by="(#ppt_w*0.50)" calcmode="lin" valueType="num">
                                      <p:cBhvr>
                                        <p:cTn id="8" dur="500" decel="50000" autoRev="1" fill="hold">
                                          <p:stCondLst>
                                            <p:cond delay="0"/>
                                          </p:stCondLst>
                                        </p:cTn>
                                        <p:tgtEl>
                                          <p:spTgt spid="75779">
                                            <p:txEl>
                                              <p:pRg st="0" end="0"/>
                                            </p:txEl>
                                          </p:spTgt>
                                        </p:tgtEl>
                                        <p:attrNameLst>
                                          <p:attrName>ppt_x</p:attrName>
                                        </p:attrNameLst>
                                      </p:cBhvr>
                                    </p:anim>
                                    <p:anim from="(-#ppt_h/2)" to="(#ppt_y)" calcmode="lin" valueType="num">
                                      <p:cBhvr>
                                        <p:cTn id="9" dur="1000" fill="hold">
                                          <p:stCondLst>
                                            <p:cond delay="0"/>
                                          </p:stCondLst>
                                        </p:cTn>
                                        <p:tgtEl>
                                          <p:spTgt spid="75779">
                                            <p:txEl>
                                              <p:pRg st="0" end="0"/>
                                            </p:txEl>
                                          </p:spTgt>
                                        </p:tgtEl>
                                        <p:attrNameLst>
                                          <p:attrName>ppt_y</p:attrName>
                                        </p:attrNameLst>
                                      </p:cBhvr>
                                    </p:anim>
                                    <p:animRot by="21600000">
                                      <p:cBhvr>
                                        <p:cTn id="10" dur="1000" fill="hold">
                                          <p:stCondLst>
                                            <p:cond delay="0"/>
                                          </p:stCondLst>
                                        </p:cTn>
                                        <p:tgtEl>
                                          <p:spTgt spid="7577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YOUR PERFORMANCE COMPANIES BRIEFLY ..</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4952" y="3054997"/>
            <a:ext cx="3468059" cy="2969882"/>
          </a:xfrm>
        </p:spPr>
      </p:pic>
      <p:sp>
        <p:nvSpPr>
          <p:cNvPr id="6" name="TextBox 5"/>
          <p:cNvSpPr txBox="1"/>
          <p:nvPr/>
        </p:nvSpPr>
        <p:spPr>
          <a:xfrm>
            <a:off x="5128953" y="1762299"/>
            <a:ext cx="6059978" cy="4037387"/>
          </a:xfrm>
          <a:prstGeom prst="rect">
            <a:avLst/>
          </a:prstGeom>
          <a:noFill/>
        </p:spPr>
        <p:txBody>
          <a:bodyPr wrap="square" rtlCol="0">
            <a:spAutoFit/>
          </a:bodyPr>
          <a:lstStyle/>
          <a:p>
            <a:pPr marL="514350" indent="-514350">
              <a:lnSpc>
                <a:spcPct val="120000"/>
              </a:lnSpc>
              <a:buFont typeface="+mj-lt"/>
              <a:buAutoNum type="arabicPeriod"/>
            </a:pPr>
            <a:r>
              <a:rPr lang="en-GB" sz="2400" b="1" dirty="0">
                <a:solidFill>
                  <a:schemeClr val="bg2">
                    <a:lumMod val="50000"/>
                    <a:lumOff val="50000"/>
                  </a:schemeClr>
                </a:solidFill>
              </a:rPr>
              <a:t>Share the research that impacted on your work (remember you all need sources)</a:t>
            </a:r>
          </a:p>
          <a:p>
            <a:pPr marL="514350" indent="-514350">
              <a:lnSpc>
                <a:spcPct val="120000"/>
              </a:lnSpc>
              <a:buFont typeface="+mj-lt"/>
              <a:buAutoNum type="arabicPeriod"/>
            </a:pPr>
            <a:r>
              <a:rPr lang="en-GB" sz="2400" b="1" dirty="0">
                <a:solidFill>
                  <a:schemeClr val="bg2">
                    <a:lumMod val="50000"/>
                    <a:lumOff val="50000"/>
                  </a:schemeClr>
                </a:solidFill>
              </a:rPr>
              <a:t>Discuss how at least two pieces of research have directly influenced performance outcomes or process</a:t>
            </a:r>
          </a:p>
          <a:p>
            <a:pPr marL="514350" indent="-514350">
              <a:lnSpc>
                <a:spcPct val="120000"/>
              </a:lnSpc>
              <a:buFont typeface="+mj-lt"/>
              <a:buAutoNum type="arabicPeriod"/>
            </a:pPr>
            <a:r>
              <a:rPr lang="en-GB" sz="2400" b="1" dirty="0">
                <a:solidFill>
                  <a:schemeClr val="bg2">
                    <a:lumMod val="50000"/>
                    <a:lumOff val="50000"/>
                  </a:schemeClr>
                </a:solidFill>
              </a:rPr>
              <a:t>Discuss the PRACTICE AS RESEARCH exercises you did (should have done!) during your process work</a:t>
            </a:r>
            <a:endParaRPr lang="en-US" sz="2400" b="1" dirty="0">
              <a:solidFill>
                <a:schemeClr val="bg2">
                  <a:lumMod val="50000"/>
                  <a:lumOff val="50000"/>
                </a:schemeClr>
              </a:solidFill>
            </a:endParaRPr>
          </a:p>
        </p:txBody>
      </p:sp>
    </p:spTree>
    <p:extLst>
      <p:ext uri="{BB962C8B-B14F-4D97-AF65-F5344CB8AC3E}">
        <p14:creationId xmlns:p14="http://schemas.microsoft.com/office/powerpoint/2010/main" val="1266123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4794" y="2794463"/>
            <a:ext cx="8825660" cy="1653180"/>
          </a:xfrm>
        </p:spPr>
        <p:txBody>
          <a:bodyPr/>
          <a:lstStyle/>
          <a:p>
            <a:r>
              <a:rPr lang="en-US" b="1" dirty="0"/>
              <a:t>Evaluate how your chosen role/s emerged and developed from initial ideas through to the final performance (AO4) 300 words</a:t>
            </a:r>
            <a:endParaRPr lang="en-GB" dirty="0"/>
          </a:p>
        </p:txBody>
      </p:sp>
      <p:sp>
        <p:nvSpPr>
          <p:cNvPr id="3" name="Rounded Rectangle 2"/>
          <p:cNvSpPr/>
          <p:nvPr/>
        </p:nvSpPr>
        <p:spPr>
          <a:xfrm>
            <a:off x="124691" y="182880"/>
            <a:ext cx="4114800" cy="598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QUESTION 3</a:t>
            </a:r>
          </a:p>
        </p:txBody>
      </p:sp>
    </p:spTree>
    <p:extLst>
      <p:ext uri="{BB962C8B-B14F-4D97-AF65-F5344CB8AC3E}">
        <p14:creationId xmlns:p14="http://schemas.microsoft.com/office/powerpoint/2010/main" val="897330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4954" y="840971"/>
            <a:ext cx="8825659" cy="1981200"/>
          </a:xfrm>
        </p:spPr>
        <p:txBody>
          <a:bodyPr/>
          <a:lstStyle/>
          <a:p>
            <a:r>
              <a:rPr lang="en-GB" dirty="0"/>
              <a:t>SPELLING, GRAMMAR</a:t>
            </a:r>
            <a:br>
              <a:rPr lang="en-GB" dirty="0"/>
            </a:br>
            <a:r>
              <a:rPr lang="en-GB" dirty="0"/>
              <a:t>SENTENCE STRUCTURE</a:t>
            </a:r>
          </a:p>
        </p:txBody>
      </p:sp>
      <p:sp>
        <p:nvSpPr>
          <p:cNvPr id="5" name="Text Placeholder 4"/>
          <p:cNvSpPr>
            <a:spLocks noGrp="1"/>
          </p:cNvSpPr>
          <p:nvPr>
            <p:ph type="body" sz="half" idx="2"/>
          </p:nvPr>
        </p:nvSpPr>
        <p:spPr>
          <a:xfrm>
            <a:off x="1154954" y="2543695"/>
            <a:ext cx="8825659" cy="4073236"/>
          </a:xfrm>
        </p:spPr>
        <p:txBody>
          <a:bodyPr>
            <a:normAutofit/>
          </a:bodyPr>
          <a:lstStyle/>
          <a:p>
            <a:r>
              <a:rPr lang="en-GB" dirty="0"/>
              <a:t>You can not access top band marks with weak ‘writing’</a:t>
            </a:r>
          </a:p>
          <a:p>
            <a:pPr marL="742950" lvl="1" indent="-285750">
              <a:buFont typeface="Arial" panose="020B0604020202020204" pitchFamily="34" charset="0"/>
              <a:buChar char="•"/>
            </a:pPr>
            <a:r>
              <a:rPr lang="en-GB" dirty="0"/>
              <a:t>Grammar</a:t>
            </a:r>
          </a:p>
          <a:p>
            <a:pPr marL="742950" lvl="1" indent="-285750">
              <a:buFont typeface="Arial" panose="020B0604020202020204" pitchFamily="34" charset="0"/>
              <a:buChar char="•"/>
            </a:pPr>
            <a:r>
              <a:rPr lang="en-GB" dirty="0"/>
              <a:t>Sentence Structure</a:t>
            </a:r>
          </a:p>
          <a:p>
            <a:pPr marL="742950" lvl="1" indent="-285750">
              <a:buFont typeface="Arial" panose="020B0604020202020204" pitchFamily="34" charset="0"/>
              <a:buChar char="•"/>
            </a:pPr>
            <a:r>
              <a:rPr lang="en-GB" dirty="0"/>
              <a:t>Fluidity of writing style</a:t>
            </a:r>
          </a:p>
          <a:p>
            <a:pPr marL="742950" lvl="1" indent="-285750">
              <a:buFont typeface="Arial" panose="020B0604020202020204" pitchFamily="34" charset="0"/>
              <a:buChar char="•"/>
            </a:pPr>
            <a:r>
              <a:rPr lang="en-GB" dirty="0"/>
              <a:t>Spelling</a:t>
            </a:r>
          </a:p>
          <a:p>
            <a:pPr marL="742950" lvl="1" indent="-285750">
              <a:buFont typeface="Arial" panose="020B0604020202020204" pitchFamily="34" charset="0"/>
              <a:buChar char="•"/>
            </a:pPr>
            <a:r>
              <a:rPr lang="en-GB" dirty="0"/>
              <a:t>Use of key terminology</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r>
              <a:rPr lang="en-GB" b="1" dirty="0"/>
              <a:t>YOU MUST EDIT AND CHECK YOUR WORK BEFORE YOU HAND IT IN</a:t>
            </a:r>
          </a:p>
          <a:p>
            <a:r>
              <a:rPr lang="en-GB" b="1" dirty="0"/>
              <a:t>If </a:t>
            </a:r>
            <a:r>
              <a:rPr lang="en-GB" b="1" dirty="0" err="1"/>
              <a:t>SPaG</a:t>
            </a:r>
            <a:r>
              <a:rPr lang="en-GB" b="1" dirty="0"/>
              <a:t> is too weak, we will not feedback on the work</a:t>
            </a:r>
          </a:p>
          <a:p>
            <a:r>
              <a:rPr lang="en-GB" b="1" dirty="0"/>
              <a:t>We will let you know if </a:t>
            </a:r>
            <a:r>
              <a:rPr lang="en-GB" b="1" dirty="0" err="1"/>
              <a:t>SPaG</a:t>
            </a:r>
            <a:r>
              <a:rPr lang="en-GB" b="1" dirty="0"/>
              <a:t> is weak – but will not correct all mistakes</a:t>
            </a:r>
          </a:p>
        </p:txBody>
      </p:sp>
    </p:spTree>
    <p:extLst>
      <p:ext uri="{BB962C8B-B14F-4D97-AF65-F5344CB8AC3E}">
        <p14:creationId xmlns:p14="http://schemas.microsoft.com/office/powerpoint/2010/main" val="3181574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40081" y="1919508"/>
            <a:ext cx="10598726" cy="2612510"/>
          </a:xfrm>
        </p:spPr>
        <p:txBody>
          <a:bodyPr/>
          <a:lstStyle/>
          <a:p>
            <a:pPr algn="ctr"/>
            <a:r>
              <a:rPr lang="en-GB" sz="11671" dirty="0"/>
              <a:t>EVALUATE</a:t>
            </a:r>
          </a:p>
          <a:p>
            <a:pPr algn="ctr"/>
            <a:r>
              <a:rPr lang="en-GB" sz="4400" dirty="0"/>
              <a:t>Not enough of you did this in early drafts</a:t>
            </a:r>
          </a:p>
        </p:txBody>
      </p:sp>
      <p:sp>
        <p:nvSpPr>
          <p:cNvPr id="3" name="Text Placeholder 2"/>
          <p:cNvSpPr>
            <a:spLocks noGrp="1"/>
          </p:cNvSpPr>
          <p:nvPr>
            <p:ph type="body" sz="quarter" idx="14"/>
          </p:nvPr>
        </p:nvSpPr>
        <p:spPr>
          <a:xfrm>
            <a:off x="1385801" y="5307008"/>
            <a:ext cx="8572500" cy="559769"/>
          </a:xfrm>
        </p:spPr>
        <p:txBody>
          <a:bodyPr/>
          <a:lstStyle/>
          <a:p>
            <a:r>
              <a:rPr lang="en-GB" sz="3797" dirty="0"/>
              <a:t>You have to mark/measure success</a:t>
            </a:r>
          </a:p>
        </p:txBody>
      </p:sp>
      <p:sp>
        <p:nvSpPr>
          <p:cNvPr id="4" name="Text Placeholder 3"/>
          <p:cNvSpPr>
            <a:spLocks noGrp="1"/>
          </p:cNvSpPr>
          <p:nvPr>
            <p:ph type="body" sz="quarter" idx="15"/>
          </p:nvPr>
        </p:nvSpPr>
        <p:spPr>
          <a:xfrm>
            <a:off x="172143" y="284730"/>
            <a:ext cx="7858125" cy="300019"/>
          </a:xfrm>
        </p:spPr>
        <p:txBody>
          <a:bodyPr/>
          <a:lstStyle/>
          <a:p>
            <a:r>
              <a:rPr lang="en-GB" dirty="0"/>
              <a:t>Read the question fully</a:t>
            </a:r>
          </a:p>
        </p:txBody>
      </p:sp>
    </p:spTree>
    <p:extLst>
      <p:ext uri="{BB962C8B-B14F-4D97-AF65-F5344CB8AC3E}">
        <p14:creationId xmlns:p14="http://schemas.microsoft.com/office/powerpoint/2010/main" val="345249537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30332" y="209916"/>
            <a:ext cx="7858125" cy="300019"/>
          </a:xfrm>
        </p:spPr>
        <p:txBody>
          <a:bodyPr/>
          <a:lstStyle/>
          <a:p>
            <a:r>
              <a:rPr lang="en-GB"/>
              <a:t>Unpicking the question </a:t>
            </a:r>
            <a:endParaRPr lang="en-GB" dirty="0"/>
          </a:p>
        </p:txBody>
      </p:sp>
      <p:sp>
        <p:nvSpPr>
          <p:cNvPr id="3" name="Text Placeholder 2"/>
          <p:cNvSpPr>
            <a:spLocks noGrp="1"/>
          </p:cNvSpPr>
          <p:nvPr>
            <p:ph type="body" idx="1"/>
          </p:nvPr>
        </p:nvSpPr>
        <p:spPr>
          <a:xfrm>
            <a:off x="230332" y="3498016"/>
            <a:ext cx="11814810" cy="3138407"/>
          </a:xfrm>
        </p:spPr>
        <p:txBody>
          <a:bodyPr>
            <a:noAutofit/>
          </a:bodyPr>
          <a:lstStyle/>
          <a:p>
            <a:pPr marL="0" indent="0" algn="ctr">
              <a:buNone/>
            </a:pPr>
            <a:r>
              <a:rPr lang="en-GB" sz="2800" b="1" u="sng" dirty="0">
                <a:solidFill>
                  <a:srgbClr val="00B0F0"/>
                </a:solidFill>
              </a:rPr>
              <a:t>CHARACTER DEVELOPMENT MUST BE EMBEDDED THROUGHOUT</a:t>
            </a:r>
            <a:endParaRPr lang="en-GB" sz="2800" b="1" dirty="0">
              <a:solidFill>
                <a:srgbClr val="00B0F0"/>
              </a:solidFill>
            </a:endParaRPr>
          </a:p>
          <a:p>
            <a:pPr marL="0" indent="0" algn="ctr">
              <a:buNone/>
            </a:pPr>
            <a:r>
              <a:rPr lang="en-GB" sz="2800" dirty="0"/>
              <a:t>You will be using the phrase PRACTICE AS RESEARCH </a:t>
            </a:r>
          </a:p>
          <a:p>
            <a:pPr marL="0" indent="0" algn="ctr">
              <a:buNone/>
            </a:pPr>
            <a:endParaRPr lang="en-GB" sz="2800" dirty="0"/>
          </a:p>
          <a:p>
            <a:pPr marL="0" indent="0" algn="ctr">
              <a:buNone/>
            </a:pPr>
            <a:r>
              <a:rPr lang="en-GB" sz="2800" dirty="0"/>
              <a:t>Remember to footnote character development exercises / techniques – </a:t>
            </a:r>
            <a:r>
              <a:rPr lang="en-GB" sz="2800" b="1" dirty="0">
                <a:solidFill>
                  <a:srgbClr val="00B0F0"/>
                </a:solidFill>
              </a:rPr>
              <a:t>this is clear evidence as to how you developed your individual roles.</a:t>
            </a:r>
          </a:p>
        </p:txBody>
      </p:sp>
      <p:pic>
        <p:nvPicPr>
          <p:cNvPr id="4" name="Picture 3"/>
          <p:cNvPicPr>
            <a:picLocks noChangeAspect="1"/>
          </p:cNvPicPr>
          <p:nvPr/>
        </p:nvPicPr>
        <p:blipFill>
          <a:blip r:embed="rId2"/>
          <a:stretch>
            <a:fillRect/>
          </a:stretch>
        </p:blipFill>
        <p:spPr>
          <a:xfrm>
            <a:off x="3630787" y="509935"/>
            <a:ext cx="5013899" cy="2688185"/>
          </a:xfrm>
          <a:prstGeom prst="snip2DiagRect">
            <a:avLst/>
          </a:prstGeom>
          <a:solidFill>
            <a:srgbClr val="FFFFFF">
              <a:shade val="85000"/>
            </a:srgbClr>
          </a:solidFill>
          <a:ln w="88900" cap="sq">
            <a:solidFill>
              <a:srgbClr val="FF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9216016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62656" y="3908369"/>
            <a:ext cx="5438886" cy="1653180"/>
          </a:xfrm>
        </p:spPr>
        <p:txBody>
          <a:bodyPr/>
          <a:lstStyle/>
          <a:p>
            <a:r>
              <a:rPr lang="en-US" b="1" dirty="0"/>
              <a:t>Evaluate how your chosen role/s emerged and developed from initial ideas through to the final performance (AO4) 300 words</a:t>
            </a:r>
            <a:endParaRPr lang="en-GB" dirty="0"/>
          </a:p>
        </p:txBody>
      </p:sp>
      <p:sp>
        <p:nvSpPr>
          <p:cNvPr id="2" name="Rounded Rectangle 1"/>
          <p:cNvSpPr/>
          <p:nvPr/>
        </p:nvSpPr>
        <p:spPr>
          <a:xfrm>
            <a:off x="4951613" y="1827497"/>
            <a:ext cx="6026727" cy="11305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Where did your ideas come from? How are they linked to the EXTRACT / your key themes?</a:t>
            </a:r>
          </a:p>
          <a:p>
            <a:pPr algn="ctr"/>
            <a:r>
              <a:rPr lang="en-GB" dirty="0"/>
              <a:t>What function does your character play in the piece?</a:t>
            </a:r>
          </a:p>
        </p:txBody>
      </p:sp>
      <p:sp>
        <p:nvSpPr>
          <p:cNvPr id="4" name="Rounded Rectangle 3"/>
          <p:cNvSpPr/>
          <p:nvPr/>
        </p:nvSpPr>
        <p:spPr>
          <a:xfrm>
            <a:off x="5406041" y="202275"/>
            <a:ext cx="4951615" cy="11305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 could be playing more than one character – that’s ok.</a:t>
            </a:r>
          </a:p>
          <a:p>
            <a:pPr algn="ctr"/>
            <a:r>
              <a:rPr lang="en-GB" dirty="0"/>
              <a:t>You may also be a different kind of ‘supporting role’</a:t>
            </a:r>
          </a:p>
        </p:txBody>
      </p:sp>
      <p:sp>
        <p:nvSpPr>
          <p:cNvPr id="6" name="Rounded Rectangle 5"/>
          <p:cNvSpPr/>
          <p:nvPr/>
        </p:nvSpPr>
        <p:spPr>
          <a:xfrm>
            <a:off x="5769031" y="3502597"/>
            <a:ext cx="6026727" cy="18066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DEVELOPED:</a:t>
            </a:r>
          </a:p>
          <a:p>
            <a:pPr algn="ctr"/>
            <a:r>
              <a:rPr lang="en-GB" dirty="0"/>
              <a:t>We have spoken about a lot of STANISLAVSKI character development exercises. You should be utilising these (!!!) at home as part of </a:t>
            </a:r>
            <a:r>
              <a:rPr lang="en-GB" dirty="0" err="1"/>
              <a:t>practrical</a:t>
            </a:r>
            <a:r>
              <a:rPr lang="en-GB" dirty="0"/>
              <a:t> homework to develop your performance, or as a group in rehearsals</a:t>
            </a:r>
          </a:p>
        </p:txBody>
      </p:sp>
      <p:sp>
        <p:nvSpPr>
          <p:cNvPr id="7" name="Rounded Rectangle 6"/>
          <p:cNvSpPr/>
          <p:nvPr/>
        </p:nvSpPr>
        <p:spPr>
          <a:xfrm>
            <a:off x="662656" y="5993813"/>
            <a:ext cx="11133102" cy="6068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Development and discussion should have also been occurring as you wrote and developed the text together. </a:t>
            </a:r>
          </a:p>
        </p:txBody>
      </p:sp>
    </p:spTree>
    <p:extLst>
      <p:ext uri="{BB962C8B-B14F-4D97-AF65-F5344CB8AC3E}">
        <p14:creationId xmlns:p14="http://schemas.microsoft.com/office/powerpoint/2010/main" val="2212577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187" y="81126"/>
            <a:ext cx="3540531" cy="694438"/>
          </a:xfrm>
        </p:spPr>
        <p:txBody>
          <a:bodyPr/>
          <a:lstStyle/>
          <a:p>
            <a:pPr algn="r"/>
            <a:r>
              <a:rPr lang="en-GB" sz="4800" b="1" dirty="0"/>
              <a:t>LABAN KEY TERMS:</a:t>
            </a:r>
          </a:p>
        </p:txBody>
      </p:sp>
      <p:sp>
        <p:nvSpPr>
          <p:cNvPr id="3" name="Content Placeholder 2"/>
          <p:cNvSpPr>
            <a:spLocks noGrp="1"/>
          </p:cNvSpPr>
          <p:nvPr>
            <p:ph idx="1"/>
          </p:nvPr>
        </p:nvSpPr>
        <p:spPr>
          <a:xfrm>
            <a:off x="7083397" y="1597113"/>
            <a:ext cx="4986683" cy="1769542"/>
          </a:xfrm>
        </p:spPr>
        <p:txBody>
          <a:bodyPr>
            <a:normAutofit/>
          </a:bodyPr>
          <a:lstStyle/>
          <a:p>
            <a:pPr marL="0" indent="0">
              <a:buNone/>
            </a:pPr>
            <a:r>
              <a:rPr lang="en-GB" sz="1800" dirty="0"/>
              <a:t>A REMEINDER OF A LABAN EFFORT GRAPH AND HOW TO COMPLETE IT AND HOW TO USE THE KEY TERMS IN SENTENCES …..</a:t>
            </a:r>
          </a:p>
          <a:p>
            <a:pPr marL="0" indent="0">
              <a:buNone/>
            </a:pPr>
            <a:r>
              <a:rPr lang="en-GB" sz="1800" dirty="0"/>
              <a:t>You must include a LE Graph in your answer</a:t>
            </a:r>
          </a:p>
        </p:txBody>
      </p:sp>
      <p:pic>
        <p:nvPicPr>
          <p:cNvPr id="6" name="Picture 5"/>
          <p:cNvPicPr>
            <a:picLocks noChangeAspect="1"/>
          </p:cNvPicPr>
          <p:nvPr/>
        </p:nvPicPr>
        <p:blipFill>
          <a:blip r:embed="rId2"/>
          <a:stretch>
            <a:fillRect/>
          </a:stretch>
        </p:blipFill>
        <p:spPr>
          <a:xfrm>
            <a:off x="99005" y="81126"/>
            <a:ext cx="6727182" cy="6573991"/>
          </a:xfrm>
          <a:prstGeom prst="rect">
            <a:avLst/>
          </a:prstGeom>
        </p:spPr>
      </p:pic>
      <p:pic>
        <p:nvPicPr>
          <p:cNvPr id="7" name="Picture 6"/>
          <p:cNvPicPr>
            <a:picLocks noChangeAspect="1"/>
          </p:cNvPicPr>
          <p:nvPr/>
        </p:nvPicPr>
        <p:blipFill>
          <a:blip r:embed="rId3"/>
          <a:stretch>
            <a:fillRect/>
          </a:stretch>
        </p:blipFill>
        <p:spPr>
          <a:xfrm>
            <a:off x="7164540" y="3299828"/>
            <a:ext cx="4308581" cy="3355289"/>
          </a:xfrm>
          <a:prstGeom prst="rect">
            <a:avLst/>
          </a:prstGeom>
        </p:spPr>
      </p:pic>
    </p:spTree>
    <p:extLst>
      <p:ext uri="{BB962C8B-B14F-4D97-AF65-F5344CB8AC3E}">
        <p14:creationId xmlns:p14="http://schemas.microsoft.com/office/powerpoint/2010/main" val="930288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63138" y="2035839"/>
            <a:ext cx="9499580" cy="3151303"/>
          </a:xfrm>
          <a:prstGeom prst="round2DiagRect">
            <a:avLst>
              <a:gd name="adj1" fmla="val 16667"/>
              <a:gd name="adj2" fmla="val 0"/>
            </a:avLst>
          </a:prstGeom>
          <a:ln w="88900" cap="sq">
            <a:solidFill>
              <a:schemeClr val="accent1"/>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63254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YOUR PERFORMANCE COMPANIES BRIEFLY ..</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4952" y="3054997"/>
            <a:ext cx="3468059" cy="2969882"/>
          </a:xfrm>
        </p:spPr>
      </p:pic>
      <p:sp>
        <p:nvSpPr>
          <p:cNvPr id="6" name="TextBox 5"/>
          <p:cNvSpPr txBox="1"/>
          <p:nvPr/>
        </p:nvSpPr>
        <p:spPr>
          <a:xfrm>
            <a:off x="5394960" y="2286001"/>
            <a:ext cx="6059978" cy="3194721"/>
          </a:xfrm>
          <a:prstGeom prst="rect">
            <a:avLst/>
          </a:prstGeom>
          <a:noFill/>
        </p:spPr>
        <p:txBody>
          <a:bodyPr wrap="square" rtlCol="0">
            <a:spAutoFit/>
          </a:bodyPr>
          <a:lstStyle/>
          <a:p>
            <a:pPr marL="514350" indent="-514350">
              <a:lnSpc>
                <a:spcPct val="120000"/>
              </a:lnSpc>
              <a:buFont typeface="+mj-lt"/>
              <a:buAutoNum type="arabicPeriod"/>
            </a:pPr>
            <a:r>
              <a:rPr lang="en-GB" sz="2400" b="1" dirty="0">
                <a:solidFill>
                  <a:schemeClr val="bg2">
                    <a:lumMod val="50000"/>
                    <a:lumOff val="50000"/>
                  </a:schemeClr>
                </a:solidFill>
              </a:rPr>
              <a:t>Make sure you know what role / character everyone played so you all refer to the same things / names</a:t>
            </a:r>
          </a:p>
          <a:p>
            <a:pPr marL="514350" indent="-514350">
              <a:lnSpc>
                <a:spcPct val="120000"/>
              </a:lnSpc>
              <a:buFont typeface="+mj-lt"/>
              <a:buAutoNum type="arabicPeriod"/>
            </a:pPr>
            <a:r>
              <a:rPr lang="en-US" sz="2400" b="1" dirty="0">
                <a:solidFill>
                  <a:schemeClr val="bg2">
                    <a:lumMod val="50000"/>
                    <a:lumOff val="50000"/>
                  </a:schemeClr>
                </a:solidFill>
              </a:rPr>
              <a:t>Make a list of ‘what character development exercises’ you UNDERTOOK and maybe who led them</a:t>
            </a:r>
          </a:p>
        </p:txBody>
      </p:sp>
    </p:spTree>
    <p:extLst>
      <p:ext uri="{BB962C8B-B14F-4D97-AF65-F5344CB8AC3E}">
        <p14:creationId xmlns:p14="http://schemas.microsoft.com/office/powerpoint/2010/main" val="1044526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86605" y="4091248"/>
            <a:ext cx="8825660" cy="1653180"/>
          </a:xfrm>
        </p:spPr>
        <p:txBody>
          <a:bodyPr/>
          <a:lstStyle/>
          <a:p>
            <a:r>
              <a:rPr lang="en-US" b="1" dirty="0"/>
              <a:t>Analyse how your contribution was influenced by the selected theatre practitioner and/or theatre makers, and the impact live theatre has had on your own practical work (AO4) </a:t>
            </a:r>
            <a:br>
              <a:rPr lang="en-US" b="1" dirty="0"/>
            </a:br>
            <a:r>
              <a:rPr lang="en-US" sz="5400" b="1" dirty="0"/>
              <a:t>500 words</a:t>
            </a:r>
            <a:endParaRPr lang="en-GB" sz="5400" dirty="0"/>
          </a:p>
        </p:txBody>
      </p:sp>
      <p:sp>
        <p:nvSpPr>
          <p:cNvPr id="3" name="Rounded Rectangle 2"/>
          <p:cNvSpPr/>
          <p:nvPr/>
        </p:nvSpPr>
        <p:spPr>
          <a:xfrm>
            <a:off x="124691" y="182880"/>
            <a:ext cx="4114800" cy="598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QUESTION 4</a:t>
            </a:r>
          </a:p>
        </p:txBody>
      </p:sp>
    </p:spTree>
    <p:extLst>
      <p:ext uri="{BB962C8B-B14F-4D97-AF65-F5344CB8AC3E}">
        <p14:creationId xmlns:p14="http://schemas.microsoft.com/office/powerpoint/2010/main" val="961630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149078" y="2044899"/>
            <a:ext cx="7893844" cy="2513188"/>
          </a:xfrm>
        </p:spPr>
        <p:txBody>
          <a:bodyPr/>
          <a:lstStyle/>
          <a:p>
            <a:r>
              <a:rPr lang="en-GB" dirty="0"/>
              <a:t>FORGET AND/OR YOU WILL DO BOTH!</a:t>
            </a:r>
          </a:p>
        </p:txBody>
      </p:sp>
      <p:sp>
        <p:nvSpPr>
          <p:cNvPr id="3" name="Text Placeholder 2"/>
          <p:cNvSpPr>
            <a:spLocks noGrp="1"/>
          </p:cNvSpPr>
          <p:nvPr>
            <p:ph type="body" sz="quarter" idx="14"/>
          </p:nvPr>
        </p:nvSpPr>
        <p:spPr>
          <a:xfrm>
            <a:off x="-66502" y="5363360"/>
            <a:ext cx="9991552" cy="1494640"/>
          </a:xfrm>
        </p:spPr>
        <p:txBody>
          <a:bodyPr/>
          <a:lstStyle/>
          <a:p>
            <a:r>
              <a:rPr lang="en-GB" sz="3797" dirty="0"/>
              <a:t>Mention FRANTIC and LIVE THEATRE that you have seen online / in recordings or live in the past</a:t>
            </a:r>
          </a:p>
        </p:txBody>
      </p:sp>
      <p:sp>
        <p:nvSpPr>
          <p:cNvPr id="4" name="Text Placeholder 3"/>
          <p:cNvSpPr>
            <a:spLocks noGrp="1"/>
          </p:cNvSpPr>
          <p:nvPr>
            <p:ph type="body" sz="quarter" idx="15"/>
          </p:nvPr>
        </p:nvSpPr>
        <p:spPr>
          <a:xfrm>
            <a:off x="1809750" y="342919"/>
            <a:ext cx="7858125" cy="300019"/>
          </a:xfrm>
        </p:spPr>
        <p:txBody>
          <a:bodyPr/>
          <a:lstStyle/>
          <a:p>
            <a:r>
              <a:rPr lang="en-GB" dirty="0"/>
              <a:t>PUSH YOURSELF ABOVE AND BEYOND ….</a:t>
            </a:r>
          </a:p>
        </p:txBody>
      </p:sp>
    </p:spTree>
    <p:extLst>
      <p:ext uri="{BB962C8B-B14F-4D97-AF65-F5344CB8AC3E}">
        <p14:creationId xmlns:p14="http://schemas.microsoft.com/office/powerpoint/2010/main" val="48539121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half" idx="14"/>
          </p:nvPr>
        </p:nvPicPr>
        <p:blipFill>
          <a:blip r:embed="rId2">
            <a:extLst>
              <a:ext uri="{28A0092B-C50C-407E-A947-70E740481C1C}">
                <a14:useLocalDpi xmlns:a14="http://schemas.microsoft.com/office/drawing/2010/main" val="0"/>
              </a:ext>
            </a:extLst>
          </a:blip>
          <a:srcRect l="26547" r="26547"/>
          <a:stretch>
            <a:fillRect/>
          </a:stretch>
        </p:blipFill>
        <p:spPr>
          <a:xfrm>
            <a:off x="5969230" y="1238433"/>
            <a:ext cx="5143500" cy="5482828"/>
          </a:xfrm>
          <a:ln>
            <a:solidFill>
              <a:srgbClr val="FF0000"/>
            </a:solidFill>
          </a:ln>
        </p:spPr>
      </p:pic>
      <p:sp>
        <p:nvSpPr>
          <p:cNvPr id="5" name="Title 4"/>
          <p:cNvSpPr>
            <a:spLocks noGrp="1"/>
          </p:cNvSpPr>
          <p:nvPr>
            <p:ph type="title"/>
          </p:nvPr>
        </p:nvSpPr>
        <p:spPr>
          <a:xfrm>
            <a:off x="156556" y="174404"/>
            <a:ext cx="5905500" cy="508992"/>
          </a:xfrm>
        </p:spPr>
        <p:txBody>
          <a:bodyPr>
            <a:normAutofit fontScale="90000"/>
          </a:bodyPr>
          <a:lstStyle/>
          <a:p>
            <a:r>
              <a:rPr lang="en-GB" dirty="0"/>
              <a:t>DISCUSSING FRANTIC</a:t>
            </a:r>
          </a:p>
        </p:txBody>
      </p:sp>
      <p:sp>
        <p:nvSpPr>
          <p:cNvPr id="6" name="Text Placeholder 5"/>
          <p:cNvSpPr>
            <a:spLocks noGrp="1"/>
          </p:cNvSpPr>
          <p:nvPr>
            <p:ph type="body" sz="half" idx="1"/>
          </p:nvPr>
        </p:nvSpPr>
        <p:spPr>
          <a:xfrm>
            <a:off x="1344237" y="1338349"/>
            <a:ext cx="4429125" cy="5095701"/>
          </a:xfrm>
        </p:spPr>
        <p:txBody>
          <a:bodyPr>
            <a:noAutofit/>
          </a:bodyPr>
          <a:lstStyle/>
          <a:p>
            <a:pPr marL="0" indent="0" algn="r">
              <a:buNone/>
            </a:pPr>
            <a:r>
              <a:rPr lang="en-GB" sz="3200" dirty="0"/>
              <a:t>Don’t just mention the Building Blocks</a:t>
            </a:r>
          </a:p>
          <a:p>
            <a:pPr marL="0" indent="0" algn="r">
              <a:buNone/>
            </a:pPr>
            <a:r>
              <a:rPr lang="en-GB" sz="3200" dirty="0"/>
              <a:t> </a:t>
            </a:r>
          </a:p>
          <a:p>
            <a:pPr marL="457200" lvl="1" indent="0" algn="r">
              <a:buNone/>
            </a:pPr>
            <a:r>
              <a:rPr lang="en-GB" sz="3200" dirty="0"/>
              <a:t>CAPITAL LETTERS	!!</a:t>
            </a:r>
          </a:p>
          <a:p>
            <a:pPr marL="0" indent="0" algn="r">
              <a:buNone/>
            </a:pPr>
            <a:endParaRPr lang="en-GB" sz="3200" dirty="0"/>
          </a:p>
          <a:p>
            <a:pPr marL="0" indent="0" algn="r">
              <a:buNone/>
            </a:pPr>
            <a:r>
              <a:rPr lang="en-GB" sz="3200" dirty="0"/>
              <a:t>Also mention THEIR CONTEXT, their history and attempt to link that to your work!</a:t>
            </a:r>
          </a:p>
        </p:txBody>
      </p:sp>
    </p:spTree>
    <p:extLst>
      <p:ext uri="{BB962C8B-B14F-4D97-AF65-F5344CB8AC3E}">
        <p14:creationId xmlns:p14="http://schemas.microsoft.com/office/powerpoint/2010/main" val="336122210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3187" y="0"/>
            <a:ext cx="9404723" cy="1400530"/>
          </a:xfrm>
        </p:spPr>
        <p:txBody>
          <a:bodyPr>
            <a:normAutofit/>
          </a:bodyPr>
          <a:lstStyle/>
          <a:p>
            <a:r>
              <a:rPr lang="en-GB" dirty="0"/>
              <a:t>Specific questions</a:t>
            </a:r>
          </a:p>
        </p:txBody>
      </p:sp>
      <p:sp>
        <p:nvSpPr>
          <p:cNvPr id="6" name="Text Placeholder 5"/>
          <p:cNvSpPr>
            <a:spLocks noGrp="1"/>
          </p:cNvSpPr>
          <p:nvPr>
            <p:ph type="body" idx="1"/>
          </p:nvPr>
        </p:nvSpPr>
        <p:spPr>
          <a:xfrm>
            <a:off x="343187" y="1400529"/>
            <a:ext cx="9981220" cy="5208089"/>
          </a:xfrm>
        </p:spPr>
        <p:txBody>
          <a:bodyPr>
            <a:normAutofit/>
          </a:bodyPr>
          <a:lstStyle/>
          <a:p>
            <a:pPr marL="0" lvl="0" indent="0">
              <a:buNone/>
            </a:pPr>
            <a:r>
              <a:rPr lang="en-US" b="1" dirty="0">
                <a:solidFill>
                  <a:schemeClr val="tx2">
                    <a:lumMod val="20000"/>
                    <a:lumOff val="80000"/>
                  </a:schemeClr>
                </a:solidFill>
              </a:rPr>
              <a:t>How has Frantic Assembly been influenced by their theatrical context? </a:t>
            </a:r>
            <a:r>
              <a:rPr lang="en-US" dirty="0">
                <a:solidFill>
                  <a:srgbClr val="00B0F0"/>
                </a:solidFill>
              </a:rPr>
              <a:t>– this requires you to analyze the contextual underpinning of the company’s work (from start to present day)</a:t>
            </a:r>
          </a:p>
          <a:p>
            <a:pPr marL="0" lvl="0" indent="0">
              <a:buNone/>
            </a:pPr>
            <a:endParaRPr lang="en-US" b="1" dirty="0">
              <a:solidFill>
                <a:srgbClr val="00B0F0"/>
              </a:solidFill>
            </a:endParaRPr>
          </a:p>
          <a:p>
            <a:pPr marL="0" lvl="0" indent="0">
              <a:buNone/>
            </a:pPr>
            <a:r>
              <a:rPr lang="en-US" b="1" dirty="0">
                <a:solidFill>
                  <a:schemeClr val="tx2">
                    <a:lumMod val="20000"/>
                    <a:lumOff val="80000"/>
                  </a:schemeClr>
                </a:solidFill>
              </a:rPr>
              <a:t>What social, political, historical aspects are they/were they responding to? </a:t>
            </a:r>
            <a:r>
              <a:rPr lang="en-US" dirty="0">
                <a:solidFill>
                  <a:srgbClr val="00B0F0"/>
                </a:solidFill>
              </a:rPr>
              <a:t>– what was ‘going on’ at the time in which would have made Frantic start and continue to create work? </a:t>
            </a:r>
            <a:endParaRPr lang="en-US" dirty="0"/>
          </a:p>
          <a:p>
            <a:pPr marL="0" lvl="0" indent="0">
              <a:buNone/>
            </a:pPr>
            <a:endParaRPr lang="en-US" b="1" dirty="0">
              <a:solidFill>
                <a:schemeClr val="tx2">
                  <a:lumMod val="20000"/>
                  <a:lumOff val="80000"/>
                </a:schemeClr>
              </a:solidFill>
            </a:endParaRPr>
          </a:p>
          <a:p>
            <a:pPr marL="0" lvl="0" indent="0">
              <a:buNone/>
            </a:pPr>
            <a:r>
              <a:rPr lang="en-US" b="1" dirty="0">
                <a:solidFill>
                  <a:schemeClr val="tx2">
                    <a:lumMod val="20000"/>
                    <a:lumOff val="80000"/>
                  </a:schemeClr>
                </a:solidFill>
              </a:rPr>
              <a:t>Do these aspects still need addressing today? </a:t>
            </a:r>
            <a:r>
              <a:rPr lang="en-US" dirty="0">
                <a:solidFill>
                  <a:srgbClr val="00B0F0"/>
                </a:solidFill>
              </a:rPr>
              <a:t>– are the issues that Frantic were talking about at the time that they start created work still relevant in 2021? If so/not, why?</a:t>
            </a:r>
          </a:p>
          <a:p>
            <a:pPr marL="0" lvl="0" indent="0">
              <a:buNone/>
            </a:pPr>
            <a:endParaRPr lang="en-US" b="1" dirty="0">
              <a:solidFill>
                <a:srgbClr val="00B0F0"/>
              </a:solidFill>
            </a:endParaRPr>
          </a:p>
          <a:p>
            <a:pPr marL="0" lvl="0" indent="0">
              <a:buNone/>
            </a:pPr>
            <a:r>
              <a:rPr lang="en-US" b="1" dirty="0">
                <a:solidFill>
                  <a:schemeClr val="tx2">
                    <a:lumMod val="20000"/>
                    <a:lumOff val="80000"/>
                  </a:schemeClr>
                </a:solidFill>
              </a:rPr>
              <a:t>What social, political, historical aspects are you responding to?</a:t>
            </a:r>
            <a:r>
              <a:rPr lang="en-US" dirty="0"/>
              <a:t> </a:t>
            </a:r>
            <a:r>
              <a:rPr lang="en-US" dirty="0">
                <a:solidFill>
                  <a:srgbClr val="00B0F0"/>
                </a:solidFill>
              </a:rPr>
              <a:t>– what is happening at the moment that is influencing the theatre that you make? </a:t>
            </a:r>
            <a:endParaRPr lang="en-US" sz="1800" dirty="0"/>
          </a:p>
          <a:p>
            <a:endParaRPr lang="en-GB" dirty="0"/>
          </a:p>
        </p:txBody>
      </p:sp>
    </p:spTree>
    <p:extLst>
      <p:ext uri="{BB962C8B-B14F-4D97-AF65-F5344CB8AC3E}">
        <p14:creationId xmlns:p14="http://schemas.microsoft.com/office/powerpoint/2010/main" val="238894326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95549" y="2177935"/>
            <a:ext cx="7747462" cy="27182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Square721 BT" panose="020B0504020202060204" pitchFamily="34" charset="0"/>
              </a:rPr>
              <a:t>To achieve you need to be editing and checking your work OR ensuring someone else edits and checks your work.</a:t>
            </a:r>
          </a:p>
        </p:txBody>
      </p:sp>
    </p:spTree>
    <p:extLst>
      <p:ext uri="{BB962C8B-B14F-4D97-AF65-F5344CB8AC3E}">
        <p14:creationId xmlns:p14="http://schemas.microsoft.com/office/powerpoint/2010/main" val="675511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128676" y="1088967"/>
            <a:ext cx="10683180" cy="5586151"/>
          </a:xfrm>
        </p:spPr>
        <p:txBody>
          <a:bodyPr>
            <a:noAutofit/>
          </a:bodyPr>
          <a:lstStyle/>
          <a:p>
            <a:pPr lvl="0">
              <a:buNone/>
            </a:pPr>
            <a:r>
              <a:rPr lang="en-GB" sz="4000" b="1" dirty="0">
                <a:latin typeface="Segoe UI Semibold" pitchFamily="34" charset="0"/>
              </a:rPr>
              <a:t>You still need to show your understanding of </a:t>
            </a:r>
          </a:p>
          <a:p>
            <a:pPr lvl="0">
              <a:buNone/>
            </a:pPr>
            <a:r>
              <a:rPr lang="en-GB" sz="4000" b="1" dirty="0">
                <a:latin typeface="Segoe UI Semibold" pitchFamily="34" charset="0"/>
              </a:rPr>
              <a:t>FRANTIC ASSEMBLY has been driven and</a:t>
            </a:r>
          </a:p>
          <a:p>
            <a:pPr lvl="0">
              <a:buNone/>
            </a:pPr>
            <a:r>
              <a:rPr lang="en-GB" sz="4000" b="1" dirty="0">
                <a:latin typeface="Segoe UI Semibold" pitchFamily="34" charset="0"/>
              </a:rPr>
              <a:t>deepened by RESEARCH.</a:t>
            </a:r>
          </a:p>
          <a:p>
            <a:pPr lvl="0">
              <a:buNone/>
            </a:pPr>
            <a:r>
              <a:rPr lang="en-GB" sz="2400" b="1" dirty="0">
                <a:latin typeface="Segoe UI Semibold" pitchFamily="34" charset="0"/>
              </a:rPr>
              <a:t>Research includes </a:t>
            </a:r>
          </a:p>
          <a:p>
            <a:r>
              <a:rPr lang="en-GB" sz="2400" b="1" dirty="0">
                <a:latin typeface="Segoe UI Semibold" pitchFamily="34" charset="0"/>
              </a:rPr>
              <a:t>watching productions, </a:t>
            </a:r>
          </a:p>
          <a:p>
            <a:r>
              <a:rPr lang="en-GB" sz="2400" b="1" dirty="0">
                <a:latin typeface="Segoe UI Semibold" pitchFamily="34" charset="0"/>
              </a:rPr>
              <a:t>looking at their website, </a:t>
            </a:r>
          </a:p>
          <a:p>
            <a:r>
              <a:rPr lang="en-GB" sz="2400" b="1" dirty="0">
                <a:latin typeface="Segoe UI Semibold" pitchFamily="34" charset="0"/>
              </a:rPr>
              <a:t>looking at videos of the Building Blocks etc. </a:t>
            </a:r>
          </a:p>
          <a:p>
            <a:r>
              <a:rPr lang="en-GB" sz="2400" b="1" dirty="0">
                <a:latin typeface="Segoe UI Semibold" pitchFamily="34" charset="0"/>
              </a:rPr>
              <a:t>Watching other ‘live productions’ that have been influenced by Frantic</a:t>
            </a:r>
          </a:p>
          <a:p>
            <a:pPr lvl="0">
              <a:buNone/>
            </a:pPr>
            <a:endParaRPr lang="en-GB" sz="2800" b="1" dirty="0">
              <a:latin typeface="Segoe UI Semibold" pitchFamily="34" charset="0"/>
            </a:endParaRPr>
          </a:p>
          <a:p>
            <a:pPr lvl="0">
              <a:buNone/>
            </a:pPr>
            <a:r>
              <a:rPr lang="en-GB" sz="2800" b="1" dirty="0">
                <a:latin typeface="Segoe UI Semibold" pitchFamily="34" charset="0"/>
              </a:rPr>
              <a:t>Remember to continue to FOOTNOTE SOURCES</a:t>
            </a:r>
            <a:endParaRPr lang="en-GB" sz="2800" dirty="0">
              <a:latin typeface="Segoe UI Semibold" pitchFamily="34" charset="0"/>
            </a:endParaRPr>
          </a:p>
        </p:txBody>
      </p:sp>
      <p:sp>
        <p:nvSpPr>
          <p:cNvPr id="75779" name="Text Box 3"/>
          <p:cNvSpPr txBox="1">
            <a:spLocks noChangeArrowheads="1"/>
          </p:cNvSpPr>
          <p:nvPr/>
        </p:nvSpPr>
        <p:spPr bwMode="auto">
          <a:xfrm>
            <a:off x="0" y="0"/>
            <a:ext cx="6408738" cy="823913"/>
          </a:xfrm>
          <a:prstGeom prst="rect">
            <a:avLst/>
          </a:prstGeom>
          <a:noFill/>
          <a:ln w="9525">
            <a:noFill/>
            <a:miter lim="800000"/>
            <a:headEnd/>
            <a:tailEnd/>
          </a:ln>
        </p:spPr>
        <p:txBody>
          <a:bodyPr>
            <a:spAutoFit/>
          </a:bodyPr>
          <a:lstStyle/>
          <a:p>
            <a:pPr>
              <a:spcBef>
                <a:spcPct val="50000"/>
              </a:spcBef>
            </a:pPr>
            <a:r>
              <a:rPr lang="en-GB" sz="4800" b="1" dirty="0">
                <a:solidFill>
                  <a:schemeClr val="tx2"/>
                </a:solidFill>
                <a:latin typeface="Segoe UI Semibold" pitchFamily="34" charset="0"/>
              </a:rPr>
              <a:t>RESEARCH</a:t>
            </a:r>
          </a:p>
        </p:txBody>
      </p:sp>
      <p:sp>
        <p:nvSpPr>
          <p:cNvPr id="2" name="Right Arrow 1"/>
          <p:cNvSpPr/>
          <p:nvPr/>
        </p:nvSpPr>
        <p:spPr>
          <a:xfrm rot="11766539">
            <a:off x="5843846" y="3042460"/>
            <a:ext cx="2901142" cy="906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8911244" y="3358342"/>
            <a:ext cx="2959331" cy="923330"/>
          </a:xfrm>
          <a:prstGeom prst="rect">
            <a:avLst/>
          </a:prstGeom>
          <a:noFill/>
        </p:spPr>
        <p:txBody>
          <a:bodyPr wrap="square" rtlCol="0">
            <a:spAutoFit/>
          </a:bodyPr>
          <a:lstStyle/>
          <a:p>
            <a:r>
              <a:rPr lang="en-GB" dirty="0"/>
              <a:t>Try and use this word RESEARCH within your answer</a:t>
            </a:r>
          </a:p>
        </p:txBody>
      </p:sp>
    </p:spTree>
    <p:extLst>
      <p:ext uri="{BB962C8B-B14F-4D97-AF65-F5344CB8AC3E}">
        <p14:creationId xmlns:p14="http://schemas.microsoft.com/office/powerpoint/2010/main" val="2053917083"/>
      </p:ext>
    </p:extLst>
  </p:cSld>
  <p:clrMapOvr>
    <a:masterClrMapping/>
  </p:clrMapOvr>
  <mc:AlternateContent xmlns:mc="http://schemas.openxmlformats.org/markup-compatibility/2006" xmlns:p14="http://schemas.microsoft.com/office/powerpoint/2010/main">
    <mc:Choice Requires="p14">
      <p:transition spd="slow" p14:dur="2000" advTm="900"/>
    </mc:Choice>
    <mc:Fallback xmlns="">
      <p:transition spd="slow" advTm="9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75779">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75779">
                                            <p:txEl>
                                              <p:pRg st="0" end="0"/>
                                            </p:txEl>
                                          </p:spTgt>
                                        </p:tgtEl>
                                        <p:attrNameLst>
                                          <p:attrName>ppt_w</p:attrName>
                                        </p:attrNameLst>
                                      </p:cBhvr>
                                    </p:anim>
                                    <p:anim by="(#ppt_w*0.50)" calcmode="lin" valueType="num">
                                      <p:cBhvr>
                                        <p:cTn id="8" dur="500" decel="50000" autoRev="1" fill="hold">
                                          <p:stCondLst>
                                            <p:cond delay="0"/>
                                          </p:stCondLst>
                                        </p:cTn>
                                        <p:tgtEl>
                                          <p:spTgt spid="75779">
                                            <p:txEl>
                                              <p:pRg st="0" end="0"/>
                                            </p:txEl>
                                          </p:spTgt>
                                        </p:tgtEl>
                                        <p:attrNameLst>
                                          <p:attrName>ppt_x</p:attrName>
                                        </p:attrNameLst>
                                      </p:cBhvr>
                                    </p:anim>
                                    <p:anim from="(-#ppt_h/2)" to="(#ppt_y)" calcmode="lin" valueType="num">
                                      <p:cBhvr>
                                        <p:cTn id="9" dur="1000" fill="hold">
                                          <p:stCondLst>
                                            <p:cond delay="0"/>
                                          </p:stCondLst>
                                        </p:cTn>
                                        <p:tgtEl>
                                          <p:spTgt spid="75779">
                                            <p:txEl>
                                              <p:pRg st="0" end="0"/>
                                            </p:txEl>
                                          </p:spTgt>
                                        </p:tgtEl>
                                        <p:attrNameLst>
                                          <p:attrName>ppt_y</p:attrName>
                                        </p:attrNameLst>
                                      </p:cBhvr>
                                    </p:anim>
                                    <p:animRot by="21600000">
                                      <p:cBhvr>
                                        <p:cTn id="10" dur="1000" fill="hold">
                                          <p:stCondLst>
                                            <p:cond delay="0"/>
                                          </p:stCondLst>
                                        </p:cTn>
                                        <p:tgtEl>
                                          <p:spTgt spid="7577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900" y="812800"/>
            <a:ext cx="10210800" cy="5956300"/>
          </a:xfrm>
        </p:spPr>
        <p:txBody>
          <a:bodyPr>
            <a:normAutofit/>
          </a:bodyPr>
          <a:lstStyle/>
          <a:p>
            <a:pPr lvl="0"/>
            <a:r>
              <a:rPr lang="en-US" sz="3200" dirty="0"/>
              <a:t>What sort of </a:t>
            </a:r>
            <a:r>
              <a:rPr lang="en-US" sz="3200" b="1" dirty="0"/>
              <a:t>practitioner exercises</a:t>
            </a:r>
            <a:r>
              <a:rPr lang="en-US" sz="3200" dirty="0"/>
              <a:t> did you use in rehearsal to develop an understanding of the performance and develop ideas for staging the text?</a:t>
            </a:r>
          </a:p>
          <a:p>
            <a:pPr marL="0" lvl="0" indent="0">
              <a:buNone/>
            </a:pPr>
            <a:endParaRPr lang="en-GB" sz="3200" dirty="0"/>
          </a:p>
          <a:p>
            <a:pPr lvl="2"/>
            <a:r>
              <a:rPr lang="en-US" sz="2400" dirty="0"/>
              <a:t>Discuss the Building Blocks</a:t>
            </a:r>
          </a:p>
          <a:p>
            <a:pPr lvl="2"/>
            <a:r>
              <a:rPr lang="en-US" sz="2400" dirty="0"/>
              <a:t>Say what they are</a:t>
            </a:r>
          </a:p>
          <a:p>
            <a:pPr lvl="2"/>
            <a:r>
              <a:rPr lang="en-US" sz="2400" dirty="0"/>
              <a:t>How you used them</a:t>
            </a:r>
          </a:p>
          <a:p>
            <a:pPr lvl="2"/>
            <a:r>
              <a:rPr lang="en-US" sz="2400" dirty="0"/>
              <a:t>Why you used them</a:t>
            </a:r>
          </a:p>
          <a:p>
            <a:pPr lvl="2"/>
            <a:r>
              <a:rPr lang="en-US" sz="2400" dirty="0"/>
              <a:t>Whether they were successful or not</a:t>
            </a:r>
            <a:endParaRPr lang="en-US" sz="2200" dirty="0"/>
          </a:p>
          <a:p>
            <a:pPr lvl="2"/>
            <a:endParaRPr lang="en-US" sz="2400" dirty="0"/>
          </a:p>
          <a:p>
            <a:pPr lvl="2"/>
            <a:endParaRPr lang="en-US" sz="2400" dirty="0"/>
          </a:p>
        </p:txBody>
      </p:sp>
    </p:spTree>
    <p:extLst>
      <p:ext uri="{BB962C8B-B14F-4D97-AF65-F5344CB8AC3E}">
        <p14:creationId xmlns:p14="http://schemas.microsoft.com/office/powerpoint/2010/main" val="2704771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81891" y="2914226"/>
          <a:ext cx="9902306" cy="3205480"/>
        </p:xfrm>
        <a:graphic>
          <a:graphicData uri="http://schemas.openxmlformats.org/drawingml/2006/table">
            <a:tbl>
              <a:tblPr firstRow="1" bandRow="1">
                <a:tableStyleId>{5C22544A-7EE6-4342-B048-85BDC9FD1C3A}</a:tableStyleId>
              </a:tblPr>
              <a:tblGrid>
                <a:gridCol w="4951153">
                  <a:extLst>
                    <a:ext uri="{9D8B030D-6E8A-4147-A177-3AD203B41FA5}">
                      <a16:colId xmlns:a16="http://schemas.microsoft.com/office/drawing/2014/main" val="3040205142"/>
                    </a:ext>
                  </a:extLst>
                </a:gridCol>
                <a:gridCol w="4951153">
                  <a:extLst>
                    <a:ext uri="{9D8B030D-6E8A-4147-A177-3AD203B41FA5}">
                      <a16:colId xmlns:a16="http://schemas.microsoft.com/office/drawing/2014/main" val="1499150019"/>
                    </a:ext>
                  </a:extLst>
                </a:gridCol>
              </a:tblGrid>
              <a:tr h="370840">
                <a:tc>
                  <a:txBody>
                    <a:bodyPr/>
                    <a:lstStyle/>
                    <a:p>
                      <a:pPr algn="ctr"/>
                      <a:r>
                        <a:rPr lang="en-GB" dirty="0"/>
                        <a:t>FRANTIC ASSEMBLY</a:t>
                      </a:r>
                    </a:p>
                  </a:txBody>
                  <a:tcPr/>
                </a:tc>
                <a:tc>
                  <a:txBody>
                    <a:bodyPr/>
                    <a:lstStyle/>
                    <a:p>
                      <a:pPr algn="ctr"/>
                      <a:r>
                        <a:rPr lang="en-GB" dirty="0"/>
                        <a:t>YOUR WORK</a:t>
                      </a:r>
                    </a:p>
                  </a:txBody>
                  <a:tcPr/>
                </a:tc>
                <a:extLst>
                  <a:ext uri="{0D108BD9-81ED-4DB2-BD59-A6C34878D82A}">
                    <a16:rowId xmlns:a16="http://schemas.microsoft.com/office/drawing/2014/main" val="3685097137"/>
                  </a:ext>
                </a:extLst>
              </a:tr>
              <a:tr h="370840">
                <a:tc>
                  <a:txBody>
                    <a:bodyPr/>
                    <a:lstStyle/>
                    <a:p>
                      <a:r>
                        <a:rPr lang="en-GB" dirty="0"/>
                        <a:t>Were</a:t>
                      </a:r>
                      <a:r>
                        <a:rPr lang="en-GB" baseline="0" dirty="0"/>
                        <a:t> responding to the zeitgeist at the time of their formation</a:t>
                      </a:r>
                      <a:endParaRPr lang="en-GB" dirty="0"/>
                    </a:p>
                  </a:txBody>
                  <a:tcPr/>
                </a:tc>
                <a:tc>
                  <a:txBody>
                    <a:bodyPr/>
                    <a:lstStyle/>
                    <a:p>
                      <a:pPr algn="r"/>
                      <a:r>
                        <a:rPr lang="en-GB" dirty="0"/>
                        <a:t>How is</a:t>
                      </a:r>
                      <a:r>
                        <a:rPr lang="en-GB" baseline="0" dirty="0"/>
                        <a:t> your production responding to a current zeitgeist?</a:t>
                      </a:r>
                      <a:endParaRPr lang="en-GB" dirty="0"/>
                    </a:p>
                  </a:txBody>
                  <a:tcPr/>
                </a:tc>
                <a:extLst>
                  <a:ext uri="{0D108BD9-81ED-4DB2-BD59-A6C34878D82A}">
                    <a16:rowId xmlns:a16="http://schemas.microsoft.com/office/drawing/2014/main" val="4018881712"/>
                  </a:ext>
                </a:extLst>
              </a:tr>
              <a:tr h="370840">
                <a:tc>
                  <a:txBody>
                    <a:bodyPr/>
                    <a:lstStyle/>
                    <a:p>
                      <a:r>
                        <a:rPr lang="en-GB" dirty="0"/>
                        <a:t>Wanted to appeal to a younger, fresher audience </a:t>
                      </a:r>
                    </a:p>
                  </a:txBody>
                  <a:tcPr/>
                </a:tc>
                <a:tc>
                  <a:txBody>
                    <a:bodyPr/>
                    <a:lstStyle/>
                    <a:p>
                      <a:pPr algn="r"/>
                      <a:r>
                        <a:rPr lang="en-GB" dirty="0"/>
                        <a:t>What have you done in your production to appeal to a younger audience?</a:t>
                      </a:r>
                    </a:p>
                  </a:txBody>
                  <a:tcPr/>
                </a:tc>
                <a:extLst>
                  <a:ext uri="{0D108BD9-81ED-4DB2-BD59-A6C34878D82A}">
                    <a16:rowId xmlns:a16="http://schemas.microsoft.com/office/drawing/2014/main" val="1765055344"/>
                  </a:ext>
                </a:extLst>
              </a:tr>
              <a:tr h="370840">
                <a:tc>
                  <a:txBody>
                    <a:bodyPr/>
                    <a:lstStyle/>
                    <a:p>
                      <a:r>
                        <a:rPr lang="en-GB" dirty="0"/>
                        <a:t>Were interested in doing something new – innovation </a:t>
                      </a:r>
                    </a:p>
                  </a:txBody>
                  <a:tcPr/>
                </a:tc>
                <a:tc>
                  <a:txBody>
                    <a:bodyPr/>
                    <a:lstStyle/>
                    <a:p>
                      <a:pPr algn="r"/>
                      <a:r>
                        <a:rPr lang="en-GB" dirty="0"/>
                        <a:t>What are you doing to experiment</a:t>
                      </a:r>
                      <a:r>
                        <a:rPr lang="en-GB" baseline="0" dirty="0"/>
                        <a:t> and innovate?</a:t>
                      </a:r>
                      <a:endParaRPr lang="en-GB" dirty="0"/>
                    </a:p>
                  </a:txBody>
                  <a:tcPr/>
                </a:tc>
                <a:extLst>
                  <a:ext uri="{0D108BD9-81ED-4DB2-BD59-A6C34878D82A}">
                    <a16:rowId xmlns:a16="http://schemas.microsoft.com/office/drawing/2014/main" val="3801400878"/>
                  </a:ext>
                </a:extLst>
              </a:tr>
              <a:tr h="370840">
                <a:tc>
                  <a:txBody>
                    <a:bodyPr/>
                    <a:lstStyle/>
                    <a:p>
                      <a:r>
                        <a:rPr lang="en-GB" dirty="0"/>
                        <a:t>Were responding to the physical work they saw in companies such as Volcano and DV8 </a:t>
                      </a:r>
                    </a:p>
                  </a:txBody>
                  <a:tcPr/>
                </a:tc>
                <a:tc>
                  <a:txBody>
                    <a:bodyPr/>
                    <a:lstStyle/>
                    <a:p>
                      <a:pPr algn="r"/>
                      <a:r>
                        <a:rPr lang="en-GB" dirty="0"/>
                        <a:t>What</a:t>
                      </a:r>
                      <a:r>
                        <a:rPr lang="en-GB" baseline="0" dirty="0"/>
                        <a:t> work by DV8 have you watched? Has it influenced your work?</a:t>
                      </a:r>
                      <a:endParaRPr lang="en-GB" dirty="0"/>
                    </a:p>
                  </a:txBody>
                  <a:tcPr/>
                </a:tc>
                <a:extLst>
                  <a:ext uri="{0D108BD9-81ED-4DB2-BD59-A6C34878D82A}">
                    <a16:rowId xmlns:a16="http://schemas.microsoft.com/office/drawing/2014/main" val="3700628624"/>
                  </a:ext>
                </a:extLst>
              </a:tr>
            </a:tbl>
          </a:graphicData>
        </a:graphic>
      </p:graphicFrame>
      <p:sp>
        <p:nvSpPr>
          <p:cNvPr id="6" name="Rectangular Callout 5"/>
          <p:cNvSpPr/>
          <p:nvPr/>
        </p:nvSpPr>
        <p:spPr>
          <a:xfrm>
            <a:off x="5810596" y="532015"/>
            <a:ext cx="3557847" cy="1961804"/>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TO DISCUSS IN YOUR PERFORMANCE COMPANIES</a:t>
            </a:r>
          </a:p>
        </p:txBody>
      </p:sp>
    </p:spTree>
    <p:extLst>
      <p:ext uri="{BB962C8B-B14F-4D97-AF65-F5344CB8AC3E}">
        <p14:creationId xmlns:p14="http://schemas.microsoft.com/office/powerpoint/2010/main" val="2982273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YOUR PERFORMANCE COMPANIES BRIEFLY ..</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4952" y="3054997"/>
            <a:ext cx="3468059" cy="2969882"/>
          </a:xfrm>
        </p:spPr>
      </p:pic>
      <p:sp>
        <p:nvSpPr>
          <p:cNvPr id="6" name="TextBox 5"/>
          <p:cNvSpPr txBox="1"/>
          <p:nvPr/>
        </p:nvSpPr>
        <p:spPr>
          <a:xfrm>
            <a:off x="5394960" y="2286001"/>
            <a:ext cx="6059978" cy="4015586"/>
          </a:xfrm>
          <a:prstGeom prst="rect">
            <a:avLst/>
          </a:prstGeom>
          <a:noFill/>
        </p:spPr>
        <p:txBody>
          <a:bodyPr wrap="square" rtlCol="0">
            <a:spAutoFit/>
          </a:bodyPr>
          <a:lstStyle/>
          <a:p>
            <a:pPr marL="514350" indent="-514350">
              <a:lnSpc>
                <a:spcPct val="120000"/>
              </a:lnSpc>
              <a:buFont typeface="+mj-lt"/>
              <a:buAutoNum type="arabicPeriod"/>
            </a:pPr>
            <a:r>
              <a:rPr lang="en-GB" sz="3600" b="1" dirty="0">
                <a:solidFill>
                  <a:schemeClr val="bg2">
                    <a:lumMod val="50000"/>
                    <a:lumOff val="50000"/>
                  </a:schemeClr>
                </a:solidFill>
              </a:rPr>
              <a:t>PICK FIVE KEY MOMENTS and know how FRANTIC ASSEMBLY have influenced your work in THOSE FIVE CLEAR MOMENTS </a:t>
            </a:r>
            <a:endParaRPr lang="en-US" sz="3600" b="1" dirty="0">
              <a:solidFill>
                <a:schemeClr val="bg2">
                  <a:lumMod val="50000"/>
                  <a:lumOff val="50000"/>
                </a:schemeClr>
              </a:solidFill>
            </a:endParaRPr>
          </a:p>
        </p:txBody>
      </p:sp>
    </p:spTree>
    <p:extLst>
      <p:ext uri="{BB962C8B-B14F-4D97-AF65-F5344CB8AC3E}">
        <p14:creationId xmlns:p14="http://schemas.microsoft.com/office/powerpoint/2010/main" val="2367004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87711" y="2051165"/>
            <a:ext cx="5092906" cy="2755669"/>
          </a:xfrm>
        </p:spPr>
        <p:txBody>
          <a:bodyPr>
            <a:normAutofit fontScale="90000"/>
          </a:bodyPr>
          <a:lstStyle/>
          <a:p>
            <a:r>
              <a:rPr lang="en-GB" dirty="0"/>
              <a:t>YOUR FINAL DEADLINE IS THE 16</a:t>
            </a:r>
            <a:r>
              <a:rPr lang="en-GB" baseline="30000" dirty="0"/>
              <a:t>TH</a:t>
            </a:r>
            <a:r>
              <a:rPr lang="en-GB" dirty="0"/>
              <a:t> JUNE </a:t>
            </a:r>
            <a:br>
              <a:rPr lang="en-GB" dirty="0"/>
            </a:br>
            <a:r>
              <a:rPr lang="en-GB" dirty="0"/>
              <a:t>By 4.15pm</a:t>
            </a:r>
            <a:br>
              <a:rPr lang="en-GB" dirty="0"/>
            </a:br>
            <a:r>
              <a:rPr lang="en-GB" dirty="0"/>
              <a:t>You are to upload a FULL C1 PORTFOLIO to GOL</a:t>
            </a:r>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l="29000" r="29000"/>
          <a:stretch>
            <a:fillRect/>
          </a:stretch>
        </p:blipFill>
        <p:spPr/>
      </p:pic>
    </p:spTree>
    <p:extLst>
      <p:ext uri="{BB962C8B-B14F-4D97-AF65-F5344CB8AC3E}">
        <p14:creationId xmlns:p14="http://schemas.microsoft.com/office/powerpoint/2010/main" val="229137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54954" y="5604503"/>
            <a:ext cx="8825657" cy="566738"/>
          </a:xfrm>
        </p:spPr>
        <p:txBody>
          <a:bodyPr/>
          <a:lstStyle/>
          <a:p>
            <a:r>
              <a:rPr lang="en-GB" dirty="0"/>
              <a:t>CONTROLLED CONDITIONS</a:t>
            </a:r>
          </a:p>
        </p:txBody>
      </p:sp>
      <p:sp>
        <p:nvSpPr>
          <p:cNvPr id="6" name="Picture Placeholder 5"/>
          <p:cNvSpPr>
            <a:spLocks noGrp="1"/>
          </p:cNvSpPr>
          <p:nvPr>
            <p:ph type="pic" idx="1"/>
          </p:nvPr>
        </p:nvSpPr>
        <p:spPr/>
      </p:sp>
      <p:sp>
        <p:nvSpPr>
          <p:cNvPr id="7" name="Text Placeholder 6"/>
          <p:cNvSpPr>
            <a:spLocks noGrp="1"/>
          </p:cNvSpPr>
          <p:nvPr>
            <p:ph type="body" sz="half" idx="2"/>
          </p:nvPr>
        </p:nvSpPr>
        <p:spPr>
          <a:xfrm>
            <a:off x="1154955" y="6181973"/>
            <a:ext cx="8825656" cy="493712"/>
          </a:xfrm>
        </p:spPr>
        <p:txBody>
          <a:bodyPr/>
          <a:lstStyle/>
          <a:p>
            <a:r>
              <a:rPr lang="en-GB" dirty="0"/>
              <a:t>THE THIRD LESSON THIS WEEK and then you have 3 lessons next week to work on your portfolio so you have others to hand to ask questions </a:t>
            </a:r>
            <a:r>
              <a:rPr lang="en-GB"/>
              <a:t>/ confirm / help</a:t>
            </a:r>
            <a:endParaRPr lang="en-GB" dirty="0"/>
          </a:p>
        </p:txBody>
      </p:sp>
      <p:sp>
        <p:nvSpPr>
          <p:cNvPr id="8" name="TextBox 7"/>
          <p:cNvSpPr txBox="1"/>
          <p:nvPr/>
        </p:nvSpPr>
        <p:spPr>
          <a:xfrm>
            <a:off x="862778" y="386720"/>
            <a:ext cx="9410008" cy="5078313"/>
          </a:xfrm>
          <a:prstGeom prst="rect">
            <a:avLst/>
          </a:prstGeom>
          <a:solidFill>
            <a:schemeClr val="tx1"/>
          </a:solidFill>
        </p:spPr>
        <p:txBody>
          <a:bodyPr wrap="square" rtlCol="0">
            <a:spAutoFit/>
          </a:bodyPr>
          <a:lstStyle/>
          <a:p>
            <a:pPr algn="ctr"/>
            <a:r>
              <a:rPr lang="en-GB" dirty="0">
                <a:solidFill>
                  <a:schemeClr val="bg1"/>
                </a:solidFill>
                <a:latin typeface="Arial" panose="020B0604020202020204" pitchFamily="34" charset="0"/>
                <a:cs typeface="Arial" panose="020B0604020202020204" pitchFamily="34" charset="0"/>
              </a:rPr>
              <a:t>The exam board require us to VERIFY your work as your own.</a:t>
            </a:r>
          </a:p>
          <a:p>
            <a:pPr algn="ctr"/>
            <a:endParaRPr lang="en-GB" dirty="0">
              <a:solidFill>
                <a:schemeClr val="bg1"/>
              </a:solidFill>
              <a:latin typeface="Arial" panose="020B0604020202020204" pitchFamily="34" charset="0"/>
              <a:cs typeface="Arial" panose="020B0604020202020204" pitchFamily="34" charset="0"/>
            </a:endParaRPr>
          </a:p>
          <a:p>
            <a:pPr algn="ctr"/>
            <a:r>
              <a:rPr lang="en-GB" dirty="0">
                <a:solidFill>
                  <a:schemeClr val="bg1"/>
                </a:solidFill>
                <a:latin typeface="Arial" panose="020B0604020202020204" pitchFamily="34" charset="0"/>
                <a:cs typeface="Arial" panose="020B0604020202020204" pitchFamily="34" charset="0"/>
              </a:rPr>
              <a:t>To do this we have to complete some work under controlled conditions </a:t>
            </a:r>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(i.e. we sit and watch you work on it)</a:t>
            </a:r>
          </a:p>
          <a:p>
            <a:pPr algn="ctr"/>
            <a:r>
              <a:rPr lang="en-GB" dirty="0">
                <a:solidFill>
                  <a:schemeClr val="bg1"/>
                </a:solidFill>
                <a:latin typeface="Arial" panose="020B0604020202020204" pitchFamily="34" charset="0"/>
                <a:cs typeface="Arial" panose="020B0604020202020204" pitchFamily="34" charset="0"/>
              </a:rPr>
              <a:t>This high level of control is so we have a piece of work to compare the full portfolio against.</a:t>
            </a:r>
          </a:p>
          <a:p>
            <a:pPr algn="ctr"/>
            <a:endParaRPr lang="en-GB" dirty="0">
              <a:solidFill>
                <a:schemeClr val="bg1"/>
              </a:solidFill>
              <a:latin typeface="Arial" panose="020B0604020202020204" pitchFamily="34" charset="0"/>
              <a:cs typeface="Arial" panose="020B0604020202020204" pitchFamily="34" charset="0"/>
            </a:endParaRPr>
          </a:p>
          <a:p>
            <a:pPr algn="ctr"/>
            <a:r>
              <a:rPr lang="en-GB" dirty="0">
                <a:solidFill>
                  <a:schemeClr val="bg1"/>
                </a:solidFill>
                <a:latin typeface="Arial" panose="020B0604020202020204" pitchFamily="34" charset="0"/>
                <a:cs typeface="Arial" panose="020B0604020202020204" pitchFamily="34" charset="0"/>
              </a:rPr>
              <a:t>In your third lesson this week you will just spend 45 minutes completing a section of your portfolio (your choice) under controlled conditions and you will upload a document titled CONTROLLED CONDITIONS</a:t>
            </a:r>
          </a:p>
          <a:p>
            <a:pPr algn="ctr"/>
            <a:endParaRPr lang="en-GB" dirty="0">
              <a:solidFill>
                <a:schemeClr val="bg1"/>
              </a:solidFill>
              <a:latin typeface="Arial" panose="020B0604020202020204" pitchFamily="34" charset="0"/>
              <a:cs typeface="Arial" panose="020B0604020202020204" pitchFamily="34" charset="0"/>
            </a:endParaRPr>
          </a:p>
          <a:p>
            <a:pPr algn="ctr"/>
            <a:r>
              <a:rPr lang="en-GB" dirty="0">
                <a:solidFill>
                  <a:schemeClr val="bg1"/>
                </a:solidFill>
                <a:latin typeface="Arial" panose="020B0604020202020204" pitchFamily="34" charset="0"/>
                <a:cs typeface="Arial" panose="020B0604020202020204" pitchFamily="34" charset="0"/>
              </a:rPr>
              <a:t>You can then work on that section out of lessons so this is not a high pressure ‘test’ – this is just so we have work completed as we watch you!</a:t>
            </a:r>
          </a:p>
          <a:p>
            <a:pPr algn="ctr"/>
            <a:endParaRPr lang="en-GB" dirty="0">
              <a:solidFill>
                <a:schemeClr val="bg1"/>
              </a:solidFill>
              <a:latin typeface="Arial" panose="020B0604020202020204" pitchFamily="34" charset="0"/>
              <a:cs typeface="Arial" panose="020B0604020202020204" pitchFamily="34" charset="0"/>
            </a:endParaRPr>
          </a:p>
          <a:p>
            <a:pPr algn="ctr"/>
            <a:r>
              <a:rPr lang="en-GB" dirty="0">
                <a:solidFill>
                  <a:schemeClr val="bg1"/>
                </a:solidFill>
                <a:latin typeface="Arial" panose="020B0604020202020204" pitchFamily="34" charset="0"/>
                <a:cs typeface="Arial" panose="020B0604020202020204" pitchFamily="34" charset="0"/>
              </a:rPr>
              <a:t>When we submit your coursework next year, you will have to sign a declaration that it is all your own work.</a:t>
            </a:r>
          </a:p>
          <a:p>
            <a:pPr algn="ctr"/>
            <a:endParaRPr lang="en-GB" dirty="0">
              <a:solidFill>
                <a:schemeClr val="bg1"/>
              </a:solidFill>
              <a:latin typeface="Arial" panose="020B0604020202020204" pitchFamily="34" charset="0"/>
              <a:cs typeface="Arial" panose="020B0604020202020204" pitchFamily="34" charset="0"/>
            </a:endParaRPr>
          </a:p>
          <a:p>
            <a:pPr algn="ctr"/>
            <a:r>
              <a:rPr lang="en-GB" dirty="0">
                <a:solidFill>
                  <a:schemeClr val="bg1"/>
                </a:solidFill>
                <a:latin typeface="Arial" panose="020B0604020202020204" pitchFamily="34" charset="0"/>
                <a:cs typeface="Arial" panose="020B0604020202020204" pitchFamily="34" charset="0"/>
              </a:rPr>
              <a:t>You have one submission for your full portfolio (16</a:t>
            </a:r>
            <a:r>
              <a:rPr lang="en-GB" baseline="30000" dirty="0">
                <a:solidFill>
                  <a:schemeClr val="bg1"/>
                </a:solidFill>
                <a:latin typeface="Arial" panose="020B0604020202020204" pitchFamily="34" charset="0"/>
                <a:cs typeface="Arial" panose="020B0604020202020204" pitchFamily="34" charset="0"/>
              </a:rPr>
              <a:t>th</a:t>
            </a:r>
            <a:r>
              <a:rPr lang="en-GB" dirty="0">
                <a:solidFill>
                  <a:schemeClr val="bg1"/>
                </a:solidFill>
                <a:latin typeface="Arial" panose="020B0604020202020204" pitchFamily="34" charset="0"/>
                <a:cs typeface="Arial" panose="020B0604020202020204" pitchFamily="34" charset="0"/>
              </a:rPr>
              <a:t> June) and will have one chance to improve that full submission (after receiving feedback on that Draft over the holidays).</a:t>
            </a:r>
          </a:p>
        </p:txBody>
      </p:sp>
    </p:spTree>
    <p:extLst>
      <p:ext uri="{BB962C8B-B14F-4D97-AF65-F5344CB8AC3E}">
        <p14:creationId xmlns:p14="http://schemas.microsoft.com/office/powerpoint/2010/main" val="1731901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FOOTNOTES</a:t>
            </a:r>
          </a:p>
        </p:txBody>
      </p:sp>
      <p:sp>
        <p:nvSpPr>
          <p:cNvPr id="3" name="Content Placeholder 2"/>
          <p:cNvSpPr>
            <a:spLocks noGrp="1"/>
          </p:cNvSpPr>
          <p:nvPr>
            <p:ph idx="1"/>
          </p:nvPr>
        </p:nvSpPr>
        <p:spPr>
          <a:xfrm>
            <a:off x="1103312" y="2052918"/>
            <a:ext cx="9945688" cy="4195481"/>
          </a:xfrm>
        </p:spPr>
        <p:txBody>
          <a:bodyPr>
            <a:normAutofit lnSpcReduction="10000"/>
          </a:bodyPr>
          <a:lstStyle/>
          <a:p>
            <a:r>
              <a:rPr lang="en-GB" sz="4000" b="1" dirty="0">
                <a:solidFill>
                  <a:schemeClr val="bg1"/>
                </a:solidFill>
              </a:rPr>
              <a:t>A reminder for some of you (again!)</a:t>
            </a:r>
          </a:p>
          <a:p>
            <a:pPr lvl="1"/>
            <a:r>
              <a:rPr lang="en-GB" sz="3000" dirty="0"/>
              <a:t>10-15 footnotes per question</a:t>
            </a:r>
          </a:p>
          <a:p>
            <a:pPr lvl="1"/>
            <a:r>
              <a:rPr lang="en-GB" sz="3000" dirty="0"/>
              <a:t>Websites must have a (Date Accessed 29/01/23) after them</a:t>
            </a:r>
          </a:p>
          <a:p>
            <a:pPr lvl="1"/>
            <a:r>
              <a:rPr lang="en-GB" sz="3000" dirty="0"/>
              <a:t>For each source you must give a very </a:t>
            </a:r>
            <a:r>
              <a:rPr lang="en-GB" sz="3000" u="sng" dirty="0"/>
              <a:t>brief one sentence summary</a:t>
            </a:r>
            <a:r>
              <a:rPr lang="en-GB" sz="3000" dirty="0"/>
              <a:t> of your findings from that site</a:t>
            </a:r>
          </a:p>
          <a:p>
            <a:pPr lvl="1"/>
            <a:r>
              <a:rPr lang="en-GB" sz="3000" dirty="0"/>
              <a:t>Do not change the spacing font / font size of the footnotes that WORD generates </a:t>
            </a:r>
          </a:p>
        </p:txBody>
      </p:sp>
    </p:spTree>
    <p:extLst>
      <p:ext uri="{BB962C8B-B14F-4D97-AF65-F5344CB8AC3E}">
        <p14:creationId xmlns:p14="http://schemas.microsoft.com/office/powerpoint/2010/main" val="137878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l="15000" r="15000"/>
          <a:stretch>
            <a:fillRect/>
          </a:stretch>
        </p:blipFill>
        <p:spPr/>
      </p:pic>
      <p:sp>
        <p:nvSpPr>
          <p:cNvPr id="6" name="Text Placeholder 5"/>
          <p:cNvSpPr>
            <a:spLocks noGrp="1"/>
          </p:cNvSpPr>
          <p:nvPr>
            <p:ph type="body" sz="half" idx="2"/>
          </p:nvPr>
        </p:nvSpPr>
        <p:spPr>
          <a:xfrm>
            <a:off x="1284494" y="1847850"/>
            <a:ext cx="5084979" cy="3162300"/>
          </a:xfrm>
        </p:spPr>
        <p:txBody>
          <a:bodyPr>
            <a:normAutofit fontScale="92500" lnSpcReduction="20000"/>
          </a:bodyPr>
          <a:lstStyle/>
          <a:p>
            <a:r>
              <a:rPr lang="en-GB" sz="3600" dirty="0"/>
              <a:t>WE ARE NOW GOING TO REVISIT QUESTIONS </a:t>
            </a:r>
            <a:br>
              <a:rPr lang="en-GB" sz="3600" dirty="0"/>
            </a:br>
            <a:r>
              <a:rPr lang="en-GB" sz="3600" dirty="0"/>
              <a:t>1-4</a:t>
            </a:r>
          </a:p>
          <a:p>
            <a:endParaRPr lang="en-GB" sz="3600" dirty="0"/>
          </a:p>
          <a:p>
            <a:r>
              <a:rPr lang="en-GB" sz="3600" dirty="0"/>
              <a:t>Sit in your performance companies for this session</a:t>
            </a:r>
          </a:p>
        </p:txBody>
      </p:sp>
    </p:spTree>
    <p:extLst>
      <p:ext uri="{BB962C8B-B14F-4D97-AF65-F5344CB8AC3E}">
        <p14:creationId xmlns:p14="http://schemas.microsoft.com/office/powerpoint/2010/main" val="1430020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p:cNvSpPr>
          <p:nvPr>
            <p:ph type="body" idx="13"/>
          </p:nvPr>
        </p:nvSpPr>
        <p:spPr>
          <a:xfrm>
            <a:off x="598516" y="1839515"/>
            <a:ext cx="11022677" cy="2792816"/>
          </a:xfrm>
          <a:prstGeom prst="rect">
            <a:avLst/>
          </a:prstGeom>
        </p:spPr>
        <p:txBody>
          <a:bodyPr/>
          <a:lstStyle>
            <a:lvl1pPr>
              <a:defRPr sz="4900"/>
            </a:lvl1pPr>
          </a:lstStyle>
          <a:p>
            <a:r>
              <a:rPr lang="en-GB" sz="3797" dirty="0"/>
              <a:t>The written portfolio essentially responds to the practical work … A DOCUMENT OF YOUR PROCESS AND YOUR THINKING.</a:t>
            </a:r>
          </a:p>
          <a:p>
            <a:r>
              <a:rPr lang="en-GB" sz="1687" dirty="0"/>
              <a:t>If things have changed, but you want to discuss / LEAVE IN content that has been discarded then that is fine! </a:t>
            </a:r>
          </a:p>
          <a:p>
            <a:endParaRPr lang="en-GB" sz="1687" dirty="0"/>
          </a:p>
          <a:p>
            <a:r>
              <a:rPr lang="en-GB" sz="1687" dirty="0"/>
              <a:t>Your portfolio can be discussing work that did not make it into the final edit</a:t>
            </a:r>
            <a:endParaRPr sz="3797" dirty="0"/>
          </a:p>
        </p:txBody>
      </p:sp>
    </p:spTree>
    <p:extLst>
      <p:ext uri="{BB962C8B-B14F-4D97-AF65-F5344CB8AC3E}">
        <p14:creationId xmlns:p14="http://schemas.microsoft.com/office/powerpoint/2010/main" val="281123897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3000" y="3766145"/>
            <a:ext cx="8824913" cy="1518643"/>
          </a:xfrm>
        </p:spPr>
        <p:txBody>
          <a:bodyPr/>
          <a:lstStyle/>
          <a:p>
            <a:r>
              <a:rPr lang="en-US" b="1" dirty="0"/>
              <a:t>Outline your initial response to the key extract and practitioner and track how it developed throughout the devising process (AO1) 500 words</a:t>
            </a:r>
            <a:endParaRPr lang="en-GB" dirty="0"/>
          </a:p>
        </p:txBody>
      </p:sp>
      <p:sp>
        <p:nvSpPr>
          <p:cNvPr id="2" name="Rounded Rectangle 1"/>
          <p:cNvSpPr/>
          <p:nvPr/>
        </p:nvSpPr>
        <p:spPr>
          <a:xfrm>
            <a:off x="124691" y="182880"/>
            <a:ext cx="4114800" cy="5985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QUESTION 1</a:t>
            </a:r>
          </a:p>
        </p:txBody>
      </p:sp>
    </p:spTree>
    <p:extLst>
      <p:ext uri="{BB962C8B-B14F-4D97-AF65-F5344CB8AC3E}">
        <p14:creationId xmlns:p14="http://schemas.microsoft.com/office/powerpoint/2010/main" val="1039862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THERE IS A DIFFERENCE BETWEEN …</a:t>
            </a:r>
            <a:br>
              <a:rPr lang="en-GB" dirty="0"/>
            </a:br>
            <a:r>
              <a:rPr lang="en-GB" dirty="0"/>
              <a:t>	</a:t>
            </a:r>
            <a:r>
              <a:rPr lang="en-GB" sz="6000" dirty="0"/>
              <a:t>Extract </a:t>
            </a:r>
            <a:br>
              <a:rPr lang="en-GB" sz="6000" dirty="0"/>
            </a:br>
            <a:r>
              <a:rPr lang="en-GB" sz="6000" dirty="0"/>
              <a:t>	Whole play text</a:t>
            </a:r>
            <a:br>
              <a:rPr lang="en-GB" sz="6000" dirty="0"/>
            </a:br>
            <a:endParaRPr lang="en-GB" dirty="0"/>
          </a:p>
        </p:txBody>
      </p:sp>
      <p:sp>
        <p:nvSpPr>
          <p:cNvPr id="3" name="Text Placeholder 2"/>
          <p:cNvSpPr>
            <a:spLocks noGrp="1"/>
          </p:cNvSpPr>
          <p:nvPr>
            <p:ph type="body" idx="1"/>
          </p:nvPr>
        </p:nvSpPr>
        <p:spPr>
          <a:xfrm>
            <a:off x="1154954" y="4777380"/>
            <a:ext cx="9551839" cy="1482103"/>
          </a:xfrm>
        </p:spPr>
        <p:txBody>
          <a:bodyPr>
            <a:normAutofit fontScale="92500" lnSpcReduction="10000"/>
          </a:bodyPr>
          <a:lstStyle/>
          <a:p>
            <a:r>
              <a:rPr lang="en-GB" dirty="0"/>
              <a:t>Refer to them as these two different elements.</a:t>
            </a:r>
          </a:p>
          <a:p>
            <a:r>
              <a:rPr lang="en-GB" dirty="0"/>
              <a:t>You are devising from THE EXTRACT making reference to THE WHOLE TEXT</a:t>
            </a:r>
          </a:p>
          <a:p>
            <a:r>
              <a:rPr lang="en-GB" dirty="0"/>
              <a:t>Within QUESTION 1 you need to have discussed how the extract differs / is similar to the whole text</a:t>
            </a:r>
          </a:p>
        </p:txBody>
      </p:sp>
    </p:spTree>
    <p:extLst>
      <p:ext uri="{BB962C8B-B14F-4D97-AF65-F5344CB8AC3E}">
        <p14:creationId xmlns:p14="http://schemas.microsoft.com/office/powerpoint/2010/main" val="3878721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84812" y="1031258"/>
            <a:ext cx="8824913" cy="4820902"/>
          </a:xfrm>
        </p:spPr>
        <p:txBody>
          <a:bodyPr/>
          <a:lstStyle/>
          <a:p>
            <a:r>
              <a:rPr lang="en-US" b="1" dirty="0"/>
              <a:t>Outline your </a:t>
            </a:r>
            <a:r>
              <a:rPr lang="en-US" b="1" dirty="0">
                <a:solidFill>
                  <a:schemeClr val="bg1"/>
                </a:solidFill>
              </a:rPr>
              <a:t>initial response </a:t>
            </a:r>
            <a:r>
              <a:rPr lang="en-US" b="1" dirty="0"/>
              <a:t>to the </a:t>
            </a:r>
            <a:r>
              <a:rPr lang="en-US" b="1" dirty="0">
                <a:solidFill>
                  <a:schemeClr val="bg1"/>
                </a:solidFill>
              </a:rPr>
              <a:t>key extract </a:t>
            </a:r>
            <a:r>
              <a:rPr lang="en-US" b="1" dirty="0"/>
              <a:t>and </a:t>
            </a:r>
            <a:r>
              <a:rPr lang="en-US" b="1" dirty="0">
                <a:solidFill>
                  <a:schemeClr val="bg1"/>
                </a:solidFill>
              </a:rPr>
              <a:t>practitioner</a:t>
            </a:r>
            <a:r>
              <a:rPr lang="en-US" b="1" dirty="0"/>
              <a:t> and track how it developed throughout the devising process (AO1) 500 words</a:t>
            </a:r>
            <a:br>
              <a:rPr lang="en-US" b="1" dirty="0"/>
            </a:br>
            <a:br>
              <a:rPr lang="en-US" b="1" dirty="0"/>
            </a:br>
            <a:r>
              <a:rPr lang="en-US" sz="2000" b="1" dirty="0"/>
              <a:t>You could make some edits to your first draft, as you now have a complete process to discuss</a:t>
            </a:r>
            <a:endParaRPr lang="en-GB" dirty="0"/>
          </a:p>
        </p:txBody>
      </p:sp>
    </p:spTree>
    <p:extLst>
      <p:ext uri="{BB962C8B-B14F-4D97-AF65-F5344CB8AC3E}">
        <p14:creationId xmlns:p14="http://schemas.microsoft.com/office/powerpoint/2010/main" val="4563542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B5354DC473474988C2376EBF8F2294" ma:contentTypeVersion="13" ma:contentTypeDescription="Create a new document." ma:contentTypeScope="" ma:versionID="dc1dbd9c89959ba237fdcb62bca2b391">
  <xsd:schema xmlns:xsd="http://www.w3.org/2001/XMLSchema" xmlns:xs="http://www.w3.org/2001/XMLSchema" xmlns:p="http://schemas.microsoft.com/office/2006/metadata/properties" xmlns:ns2="89015a03-b18c-4dee-9525-d4a803b78cb5" xmlns:ns3="5064729a-6e59-49a6-8c0d-c64baa7a262e" targetNamespace="http://schemas.microsoft.com/office/2006/metadata/properties" ma:root="true" ma:fieldsID="1b8724492b72467c77d0bc7b308196d1" ns2:_="" ns3:_="">
    <xsd:import namespace="89015a03-b18c-4dee-9525-d4a803b78cb5"/>
    <xsd:import namespace="5064729a-6e59-49a6-8c0d-c64baa7a262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015a03-b18c-4dee-9525-d4a803b78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c9dc24d-f3fe-46e4-aaea-1685f95ea34b"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064729a-6e59-49a6-8c0d-c64baa7a262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e1143d9-25ad-4d5f-a7da-f44e5b2c074b}" ma:internalName="TaxCatchAll" ma:showField="CatchAllData" ma:web="5064729a-6e59-49a6-8c0d-c64baa7a26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9015a03-b18c-4dee-9525-d4a803b78cb5">
      <Terms xmlns="http://schemas.microsoft.com/office/infopath/2007/PartnerControls"/>
    </lcf76f155ced4ddcb4097134ff3c332f>
    <TaxCatchAll xmlns="5064729a-6e59-49a6-8c0d-c64baa7a262e" xsi:nil="true"/>
  </documentManagement>
</p:properties>
</file>

<file path=customXml/itemProps1.xml><?xml version="1.0" encoding="utf-8"?>
<ds:datastoreItem xmlns:ds="http://schemas.openxmlformats.org/officeDocument/2006/customXml" ds:itemID="{B2993807-778A-4EA4-89F0-50E11C3D46FC}">
  <ds:schemaRefs>
    <ds:schemaRef ds:uri="http://schemas.microsoft.com/sharepoint/v3/contenttype/forms"/>
  </ds:schemaRefs>
</ds:datastoreItem>
</file>

<file path=customXml/itemProps2.xml><?xml version="1.0" encoding="utf-8"?>
<ds:datastoreItem xmlns:ds="http://schemas.openxmlformats.org/officeDocument/2006/customXml" ds:itemID="{13DB288D-EFC8-4A67-A693-042BEFF364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015a03-b18c-4dee-9525-d4a803b78cb5"/>
    <ds:schemaRef ds:uri="5064729a-6e59-49a6-8c0d-c64baa7a26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B12C870-E86E-4799-BA61-DBDEEF048D0A}">
  <ds:schemaRefs>
    <ds:schemaRef ds:uri="http://schemas.microsoft.com/office/infopath/2007/PartnerControls"/>
    <ds:schemaRef ds:uri="http://purl.org/dc/dcmitype/"/>
    <ds:schemaRef ds:uri="http://schemas.microsoft.com/office/2006/documentManagement/types"/>
    <ds:schemaRef ds:uri="http://purl.org/dc/terms/"/>
    <ds:schemaRef ds:uri="http://schemas.microsoft.com/office/2006/metadata/properties"/>
    <ds:schemaRef ds:uri="http://purl.org/dc/elements/1.1/"/>
    <ds:schemaRef ds:uri="http://schemas.openxmlformats.org/package/2006/metadata/core-properties"/>
    <ds:schemaRef ds:uri="http://www.w3.org/XML/1998/namespace"/>
    <ds:schemaRef ds:uri="5064729a-6e59-49a6-8c0d-c64baa7a262e"/>
    <ds:schemaRef ds:uri="89015a03-b18c-4dee-9525-d4a803b78cb5"/>
  </ds:schemaRefs>
</ds:datastoreItem>
</file>

<file path=docProps/app.xml><?xml version="1.0" encoding="utf-8"?>
<Properties xmlns="http://schemas.openxmlformats.org/officeDocument/2006/extended-properties" xmlns:vt="http://schemas.openxmlformats.org/officeDocument/2006/docPropsVTypes">
  <Template>Ion</Template>
  <TotalTime>0</TotalTime>
  <Words>1874</Words>
  <Application>Microsoft Office PowerPoint</Application>
  <PresentationFormat>Widescreen</PresentationFormat>
  <Paragraphs>186</Paragraphs>
  <Slides>35</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Avenir Next Medium</vt:lpstr>
      <vt:lpstr>Calibri</vt:lpstr>
      <vt:lpstr>Century Gothic</vt:lpstr>
      <vt:lpstr>DIN Alternate</vt:lpstr>
      <vt:lpstr>Helvetica</vt:lpstr>
      <vt:lpstr>Segoe UI Semibold</vt:lpstr>
      <vt:lpstr>Square721 BT</vt:lpstr>
      <vt:lpstr>Wingdings</vt:lpstr>
      <vt:lpstr>Wingdings 3</vt:lpstr>
      <vt:lpstr>Ion</vt:lpstr>
      <vt:lpstr>COMPONENT 1 Portfolio Requirements</vt:lpstr>
      <vt:lpstr>SPELLING, GRAMMAR SENTENCE STRUCTURE</vt:lpstr>
      <vt:lpstr>PowerPoint Presentation</vt:lpstr>
      <vt:lpstr>FOOTNOTES</vt:lpstr>
      <vt:lpstr>PowerPoint Presentation</vt:lpstr>
      <vt:lpstr>PowerPoint Presentation</vt:lpstr>
      <vt:lpstr>Outline your initial response to the key extract and practitioner and track how it developed throughout the devising process (AO1) 500 words</vt:lpstr>
      <vt:lpstr>THERE IS A DIFFERENCE BETWEEN …  Extract   Whole play text </vt:lpstr>
      <vt:lpstr>Outline your initial response to the key extract and practitioner and track how it developed throughout the devising process (AO1) 500 words  You could make some edits to your first draft, as you now have a complete process to discuss</vt:lpstr>
      <vt:lpstr>PowerPoint Presentation</vt:lpstr>
      <vt:lpstr>PowerPoint Presentation</vt:lpstr>
      <vt:lpstr>IN YOUR PERFORMANCE COMPANIES BRIEFLY ..</vt:lpstr>
      <vt:lpstr>Connect your research material/s to key stages in the development process and to performance outcomes (AO1) 600 words </vt:lpstr>
      <vt:lpstr>Research that is academic / mature</vt:lpstr>
      <vt:lpstr> </vt:lpstr>
      <vt:lpstr> It is important that any key decisions that have been developed as a result of specific research are documented and connected to key moments in rehearsal.   </vt:lpstr>
      <vt:lpstr>PowerPoint Presentation</vt:lpstr>
      <vt:lpstr>IN YOUR PERFORMANCE COMPANIES BRIEFLY ..</vt:lpstr>
      <vt:lpstr>Evaluate how your chosen role/s emerged and developed from initial ideas through to the final performance (AO4) 300 words</vt:lpstr>
      <vt:lpstr>PowerPoint Presentation</vt:lpstr>
      <vt:lpstr>PowerPoint Presentation</vt:lpstr>
      <vt:lpstr>Evaluate how your chosen role/s emerged and developed from initial ideas through to the final performance (AO4) 300 words</vt:lpstr>
      <vt:lpstr>LABAN KEY TERMS:</vt:lpstr>
      <vt:lpstr>PowerPoint Presentation</vt:lpstr>
      <vt:lpstr>IN YOUR PERFORMANCE COMPANIES BRIEFLY ..</vt:lpstr>
      <vt:lpstr>Analyse how your contribution was influenced by the selected theatre practitioner and/or theatre makers, and the impact live theatre has had on your own practical work (AO4)  500 words</vt:lpstr>
      <vt:lpstr>PowerPoint Presentation</vt:lpstr>
      <vt:lpstr>DISCUSSING FRANTIC</vt:lpstr>
      <vt:lpstr>Specific questions</vt:lpstr>
      <vt:lpstr>PowerPoint Presentation</vt:lpstr>
      <vt:lpstr>PowerPoint Presentation</vt:lpstr>
      <vt:lpstr>PowerPoint Presentation</vt:lpstr>
      <vt:lpstr>IN YOUR PERFORMANCE COMPANIES BRIEFLY ..</vt:lpstr>
      <vt:lpstr>YOUR FINAL DEADLINE IS THE 16TH JUNE  By 4.15pm You are to upload a FULL C1 PORTFOLIO to GOL</vt:lpstr>
      <vt:lpstr>CONTROLLED CONDITIONS</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COMPONENT 1 Portfolio Requirements</dc:title>
  <dc:creator>Andy Pullen</dc:creator>
  <cp:lastModifiedBy>Andy Pullen</cp:lastModifiedBy>
  <cp:revision>28</cp:revision>
  <dcterms:created xsi:type="dcterms:W3CDTF">2017-01-08T16:42:19Z</dcterms:created>
  <dcterms:modified xsi:type="dcterms:W3CDTF">2023-05-13T08:48:33Z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0x01010036B5354DC473474988C2376EBF8F2294</vt:lpwstr>
  </property>
  <property fmtid="{D5CDD505-2E9C-101B-9397-08002B2CF9AE}" pid="3" name="Order">
    <vt:r8>1038400</vt:r8>
  </property>
  <property fmtid="{D5CDD505-2E9C-101B-9397-08002B2CF9AE}" pid="4" name="MediaServiceImageTags">
    <vt:lpwstr/>
  </property>
</Properties>
</file>