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3" r:id="rId3"/>
    <p:sldId id="258" r:id="rId4"/>
    <p:sldId id="262" r:id="rId5"/>
    <p:sldId id="257" r:id="rId6"/>
    <p:sldId id="263" r:id="rId7"/>
    <p:sldId id="259" r:id="rId8"/>
    <p:sldId id="264" r:id="rId9"/>
    <p:sldId id="260" r:id="rId10"/>
    <p:sldId id="265" r:id="rId11"/>
    <p:sldId id="261" r:id="rId12"/>
    <p:sldId id="266"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F0CDE-44DA-4947-9BC3-296E5DDEAD3E}" v="1" dt="2022-05-03T19:30:52.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931" autoAdjust="0"/>
  </p:normalViewPr>
  <p:slideViewPr>
    <p:cSldViewPr snapToGrid="0">
      <p:cViewPr varScale="1">
        <p:scale>
          <a:sx n="44" d="100"/>
          <a:sy n="44" d="100"/>
        </p:scale>
        <p:origin x="1332" y="5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784"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se Howling" userId="b2a2b562ef5e7a3e" providerId="LiveId" clId="{492F0CDE-44DA-4947-9BC3-296E5DDEAD3E}"/>
    <pc:docChg chg="custSel modSld">
      <pc:chgData name="Ilse Howling" userId="b2a2b562ef5e7a3e" providerId="LiveId" clId="{492F0CDE-44DA-4947-9BC3-296E5DDEAD3E}" dt="2022-05-04T06:47:23.460" v="99" actId="20577"/>
      <pc:docMkLst>
        <pc:docMk/>
      </pc:docMkLst>
      <pc:sldChg chg="addSp delSp modSp mod">
        <pc:chgData name="Ilse Howling" userId="b2a2b562ef5e7a3e" providerId="LiveId" clId="{492F0CDE-44DA-4947-9BC3-296E5DDEAD3E}" dt="2022-05-03T19:30:54.595" v="3" actId="1076"/>
        <pc:sldMkLst>
          <pc:docMk/>
          <pc:sldMk cId="1305861338" sldId="256"/>
        </pc:sldMkLst>
        <pc:spChg chg="del">
          <ac:chgData name="Ilse Howling" userId="b2a2b562ef5e7a3e" providerId="LiveId" clId="{492F0CDE-44DA-4947-9BC3-296E5DDEAD3E}" dt="2022-05-03T19:30:43.857" v="0" actId="478"/>
          <ac:spMkLst>
            <pc:docMk/>
            <pc:sldMk cId="1305861338" sldId="256"/>
            <ac:spMk id="3" creationId="{5C49EA96-A3A9-4075-A2D3-F75F67A781F8}"/>
          </ac:spMkLst>
        </pc:spChg>
        <pc:spChg chg="add del mod">
          <ac:chgData name="Ilse Howling" userId="b2a2b562ef5e7a3e" providerId="LiveId" clId="{492F0CDE-44DA-4947-9BC3-296E5DDEAD3E}" dt="2022-05-03T19:30:49.535" v="1" actId="478"/>
          <ac:spMkLst>
            <pc:docMk/>
            <pc:sldMk cId="1305861338" sldId="256"/>
            <ac:spMk id="9" creationId="{FE7615F2-0306-B2EE-F8F6-72FB89EC7389}"/>
          </ac:spMkLst>
        </pc:spChg>
        <pc:picChg chg="mod">
          <ac:chgData name="Ilse Howling" userId="b2a2b562ef5e7a3e" providerId="LiveId" clId="{492F0CDE-44DA-4947-9BC3-296E5DDEAD3E}" dt="2022-05-03T19:30:54.595" v="3" actId="1076"/>
          <ac:picMkLst>
            <pc:docMk/>
            <pc:sldMk cId="1305861338" sldId="256"/>
            <ac:picMk id="5" creationId="{783868F8-5E26-92CC-0528-64B62B385D34}"/>
          </ac:picMkLst>
        </pc:picChg>
        <pc:picChg chg="mod">
          <ac:chgData name="Ilse Howling" userId="b2a2b562ef5e7a3e" providerId="LiveId" clId="{492F0CDE-44DA-4947-9BC3-296E5DDEAD3E}" dt="2022-05-03T19:30:52.671" v="2" actId="1076"/>
          <ac:picMkLst>
            <pc:docMk/>
            <pc:sldMk cId="1305861338" sldId="256"/>
            <ac:picMk id="7" creationId="{B8D68030-EF0D-680B-420C-CD25C8D73DD6}"/>
          </ac:picMkLst>
        </pc:picChg>
      </pc:sldChg>
      <pc:sldChg chg="modSp mod">
        <pc:chgData name="Ilse Howling" userId="b2a2b562ef5e7a3e" providerId="LiveId" clId="{492F0CDE-44DA-4947-9BC3-296E5DDEAD3E}" dt="2022-05-04T06:46:20.285" v="56" actId="20577"/>
        <pc:sldMkLst>
          <pc:docMk/>
          <pc:sldMk cId="541165411" sldId="264"/>
        </pc:sldMkLst>
        <pc:spChg chg="mod">
          <ac:chgData name="Ilse Howling" userId="b2a2b562ef5e7a3e" providerId="LiveId" clId="{492F0CDE-44DA-4947-9BC3-296E5DDEAD3E}" dt="2022-05-04T06:46:20.285" v="56" actId="20577"/>
          <ac:spMkLst>
            <pc:docMk/>
            <pc:sldMk cId="541165411" sldId="264"/>
            <ac:spMk id="3" creationId="{42E67165-B660-D8BB-085E-0FD4693E8441}"/>
          </ac:spMkLst>
        </pc:spChg>
      </pc:sldChg>
      <pc:sldChg chg="modSp mod">
        <pc:chgData name="Ilse Howling" userId="b2a2b562ef5e7a3e" providerId="LiveId" clId="{492F0CDE-44DA-4947-9BC3-296E5DDEAD3E}" dt="2022-05-04T06:45:52.279" v="35" actId="6549"/>
        <pc:sldMkLst>
          <pc:docMk/>
          <pc:sldMk cId="412348765" sldId="283"/>
        </pc:sldMkLst>
        <pc:spChg chg="mod">
          <ac:chgData name="Ilse Howling" userId="b2a2b562ef5e7a3e" providerId="LiveId" clId="{492F0CDE-44DA-4947-9BC3-296E5DDEAD3E}" dt="2022-05-04T06:45:52.279" v="35" actId="6549"/>
          <ac:spMkLst>
            <pc:docMk/>
            <pc:sldMk cId="412348765" sldId="283"/>
            <ac:spMk id="3" creationId="{00000000-0000-0000-0000-000000000000}"/>
          </ac:spMkLst>
        </pc:spChg>
      </pc:sldChg>
      <pc:sldChg chg="modSp mod">
        <pc:chgData name="Ilse Howling" userId="b2a2b562ef5e7a3e" providerId="LiveId" clId="{492F0CDE-44DA-4947-9BC3-296E5DDEAD3E}" dt="2022-05-04T06:46:41.462" v="69" actId="6549"/>
        <pc:sldMkLst>
          <pc:docMk/>
          <pc:sldMk cId="4112343815" sldId="285"/>
        </pc:sldMkLst>
        <pc:spChg chg="mod">
          <ac:chgData name="Ilse Howling" userId="b2a2b562ef5e7a3e" providerId="LiveId" clId="{492F0CDE-44DA-4947-9BC3-296E5DDEAD3E}" dt="2022-05-04T06:46:41.462" v="69" actId="6549"/>
          <ac:spMkLst>
            <pc:docMk/>
            <pc:sldMk cId="4112343815" sldId="285"/>
            <ac:spMk id="3" creationId="{42E67165-B660-D8BB-085E-0FD4693E8441}"/>
          </ac:spMkLst>
        </pc:spChg>
      </pc:sldChg>
      <pc:sldChg chg="modSp mod">
        <pc:chgData name="Ilse Howling" userId="b2a2b562ef5e7a3e" providerId="LiveId" clId="{492F0CDE-44DA-4947-9BC3-296E5DDEAD3E}" dt="2022-05-04T06:47:04.894" v="93" actId="20577"/>
        <pc:sldMkLst>
          <pc:docMk/>
          <pc:sldMk cId="2889253015" sldId="287"/>
        </pc:sldMkLst>
        <pc:spChg chg="mod">
          <ac:chgData name="Ilse Howling" userId="b2a2b562ef5e7a3e" providerId="LiveId" clId="{492F0CDE-44DA-4947-9BC3-296E5DDEAD3E}" dt="2022-05-04T06:47:04.894" v="93" actId="20577"/>
          <ac:spMkLst>
            <pc:docMk/>
            <pc:sldMk cId="2889253015" sldId="287"/>
            <ac:spMk id="3" creationId="{42E67165-B660-D8BB-085E-0FD4693E8441}"/>
          </ac:spMkLst>
        </pc:spChg>
      </pc:sldChg>
      <pc:sldChg chg="modSp mod">
        <pc:chgData name="Ilse Howling" userId="b2a2b562ef5e7a3e" providerId="LiveId" clId="{492F0CDE-44DA-4947-9BC3-296E5DDEAD3E}" dt="2022-05-04T06:47:23.460" v="99" actId="20577"/>
        <pc:sldMkLst>
          <pc:docMk/>
          <pc:sldMk cId="398928740" sldId="291"/>
        </pc:sldMkLst>
        <pc:spChg chg="mod">
          <ac:chgData name="Ilse Howling" userId="b2a2b562ef5e7a3e" providerId="LiveId" clId="{492F0CDE-44DA-4947-9BC3-296E5DDEAD3E}" dt="2022-05-04T06:47:23.460" v="99" actId="20577"/>
          <ac:spMkLst>
            <pc:docMk/>
            <pc:sldMk cId="398928740" sldId="291"/>
            <ac:spMk id="2" creationId="{5BD67BE8-40F8-BAF7-4DE8-9EFF3250A9F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722002-704D-4FB1-B5FC-C802405FBB8E}" type="datetimeFigureOut">
              <a:rPr lang="en-GB" smtClean="0"/>
              <a:t>04/05/2022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4D33C-CDC3-4D12-8EAC-FB1BF6B91A7B}" type="slidenum">
              <a:rPr lang="en-GB" smtClean="0"/>
              <a:t>‹#›</a:t>
            </a:fld>
            <a:endParaRPr lang="en-GB"/>
          </a:p>
        </p:txBody>
      </p:sp>
    </p:spTree>
    <p:extLst>
      <p:ext uri="{BB962C8B-B14F-4D97-AF65-F5344CB8AC3E}">
        <p14:creationId xmlns:p14="http://schemas.microsoft.com/office/powerpoint/2010/main" val="3670145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1</a:t>
            </a:fld>
            <a:endParaRPr lang="en-GB"/>
          </a:p>
        </p:txBody>
      </p:sp>
    </p:spTree>
    <p:extLst>
      <p:ext uri="{BB962C8B-B14F-4D97-AF65-F5344CB8AC3E}">
        <p14:creationId xmlns:p14="http://schemas.microsoft.com/office/powerpoint/2010/main" val="112577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10</a:t>
            </a:fld>
            <a:endParaRPr lang="en-GB"/>
          </a:p>
        </p:txBody>
      </p:sp>
    </p:spTree>
    <p:extLst>
      <p:ext uri="{BB962C8B-B14F-4D97-AF65-F5344CB8AC3E}">
        <p14:creationId xmlns:p14="http://schemas.microsoft.com/office/powerpoint/2010/main" val="16649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11</a:t>
            </a:fld>
            <a:endParaRPr lang="en-GB"/>
          </a:p>
        </p:txBody>
      </p:sp>
    </p:spTree>
    <p:extLst>
      <p:ext uri="{BB962C8B-B14F-4D97-AF65-F5344CB8AC3E}">
        <p14:creationId xmlns:p14="http://schemas.microsoft.com/office/powerpoint/2010/main" val="314934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12</a:t>
            </a:fld>
            <a:endParaRPr lang="en-GB"/>
          </a:p>
        </p:txBody>
      </p:sp>
    </p:spTree>
    <p:extLst>
      <p:ext uri="{BB962C8B-B14F-4D97-AF65-F5344CB8AC3E}">
        <p14:creationId xmlns:p14="http://schemas.microsoft.com/office/powerpoint/2010/main" val="2960553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13</a:t>
            </a:fld>
            <a:endParaRPr lang="en-GB"/>
          </a:p>
        </p:txBody>
      </p:sp>
    </p:spTree>
    <p:extLst>
      <p:ext uri="{BB962C8B-B14F-4D97-AF65-F5344CB8AC3E}">
        <p14:creationId xmlns:p14="http://schemas.microsoft.com/office/powerpoint/2010/main" val="1631811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14</a:t>
            </a:fld>
            <a:endParaRPr lang="en-GB"/>
          </a:p>
        </p:txBody>
      </p:sp>
    </p:spTree>
    <p:extLst>
      <p:ext uri="{BB962C8B-B14F-4D97-AF65-F5344CB8AC3E}">
        <p14:creationId xmlns:p14="http://schemas.microsoft.com/office/powerpoint/2010/main" val="3259506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15</a:t>
            </a:fld>
            <a:endParaRPr lang="en-GB"/>
          </a:p>
        </p:txBody>
      </p:sp>
    </p:spTree>
    <p:extLst>
      <p:ext uri="{BB962C8B-B14F-4D97-AF65-F5344CB8AC3E}">
        <p14:creationId xmlns:p14="http://schemas.microsoft.com/office/powerpoint/2010/main" val="161863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16</a:t>
            </a:fld>
            <a:endParaRPr lang="en-GB"/>
          </a:p>
        </p:txBody>
      </p:sp>
    </p:spTree>
    <p:extLst>
      <p:ext uri="{BB962C8B-B14F-4D97-AF65-F5344CB8AC3E}">
        <p14:creationId xmlns:p14="http://schemas.microsoft.com/office/powerpoint/2010/main" val="319209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17</a:t>
            </a:fld>
            <a:endParaRPr lang="en-GB"/>
          </a:p>
        </p:txBody>
      </p:sp>
    </p:spTree>
    <p:extLst>
      <p:ext uri="{BB962C8B-B14F-4D97-AF65-F5344CB8AC3E}">
        <p14:creationId xmlns:p14="http://schemas.microsoft.com/office/powerpoint/2010/main" val="94508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18</a:t>
            </a:fld>
            <a:endParaRPr lang="en-GB"/>
          </a:p>
        </p:txBody>
      </p:sp>
    </p:spTree>
    <p:extLst>
      <p:ext uri="{BB962C8B-B14F-4D97-AF65-F5344CB8AC3E}">
        <p14:creationId xmlns:p14="http://schemas.microsoft.com/office/powerpoint/2010/main" val="261930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19</a:t>
            </a:fld>
            <a:endParaRPr lang="en-GB"/>
          </a:p>
        </p:txBody>
      </p:sp>
    </p:spTree>
    <p:extLst>
      <p:ext uri="{BB962C8B-B14F-4D97-AF65-F5344CB8AC3E}">
        <p14:creationId xmlns:p14="http://schemas.microsoft.com/office/powerpoint/2010/main" val="139255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2</a:t>
            </a:fld>
            <a:endParaRPr lang="en-GB"/>
          </a:p>
        </p:txBody>
      </p:sp>
    </p:spTree>
    <p:extLst>
      <p:ext uri="{BB962C8B-B14F-4D97-AF65-F5344CB8AC3E}">
        <p14:creationId xmlns:p14="http://schemas.microsoft.com/office/powerpoint/2010/main" val="1780959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20</a:t>
            </a:fld>
            <a:endParaRPr lang="en-GB"/>
          </a:p>
        </p:txBody>
      </p:sp>
    </p:spTree>
    <p:extLst>
      <p:ext uri="{BB962C8B-B14F-4D97-AF65-F5344CB8AC3E}">
        <p14:creationId xmlns:p14="http://schemas.microsoft.com/office/powerpoint/2010/main" val="2023654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21</a:t>
            </a:fld>
            <a:endParaRPr lang="en-GB"/>
          </a:p>
        </p:txBody>
      </p:sp>
    </p:spTree>
    <p:extLst>
      <p:ext uri="{BB962C8B-B14F-4D97-AF65-F5344CB8AC3E}">
        <p14:creationId xmlns:p14="http://schemas.microsoft.com/office/powerpoint/2010/main" val="3749961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22</a:t>
            </a:fld>
            <a:endParaRPr lang="en-GB"/>
          </a:p>
        </p:txBody>
      </p:sp>
    </p:spTree>
    <p:extLst>
      <p:ext uri="{BB962C8B-B14F-4D97-AF65-F5344CB8AC3E}">
        <p14:creationId xmlns:p14="http://schemas.microsoft.com/office/powerpoint/2010/main" val="1632940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23</a:t>
            </a:fld>
            <a:endParaRPr lang="en-GB"/>
          </a:p>
        </p:txBody>
      </p:sp>
    </p:spTree>
    <p:extLst>
      <p:ext uri="{BB962C8B-B14F-4D97-AF65-F5344CB8AC3E}">
        <p14:creationId xmlns:p14="http://schemas.microsoft.com/office/powerpoint/2010/main" val="477107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24</a:t>
            </a:fld>
            <a:endParaRPr lang="en-GB"/>
          </a:p>
        </p:txBody>
      </p:sp>
    </p:spTree>
    <p:extLst>
      <p:ext uri="{BB962C8B-B14F-4D97-AF65-F5344CB8AC3E}">
        <p14:creationId xmlns:p14="http://schemas.microsoft.com/office/powerpoint/2010/main" val="4196736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25</a:t>
            </a:fld>
            <a:endParaRPr lang="en-GB"/>
          </a:p>
        </p:txBody>
      </p:sp>
    </p:spTree>
    <p:extLst>
      <p:ext uri="{BB962C8B-B14F-4D97-AF65-F5344CB8AC3E}">
        <p14:creationId xmlns:p14="http://schemas.microsoft.com/office/powerpoint/2010/main" val="1607200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3</a:t>
            </a:fld>
            <a:endParaRPr lang="en-GB"/>
          </a:p>
        </p:txBody>
      </p:sp>
    </p:spTree>
    <p:extLst>
      <p:ext uri="{BB962C8B-B14F-4D97-AF65-F5344CB8AC3E}">
        <p14:creationId xmlns:p14="http://schemas.microsoft.com/office/powerpoint/2010/main" val="215176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4</a:t>
            </a:fld>
            <a:endParaRPr lang="en-GB"/>
          </a:p>
        </p:txBody>
      </p:sp>
    </p:spTree>
    <p:extLst>
      <p:ext uri="{BB962C8B-B14F-4D97-AF65-F5344CB8AC3E}">
        <p14:creationId xmlns:p14="http://schemas.microsoft.com/office/powerpoint/2010/main" val="155063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5</a:t>
            </a:fld>
            <a:endParaRPr lang="en-GB"/>
          </a:p>
        </p:txBody>
      </p:sp>
    </p:spTree>
    <p:extLst>
      <p:ext uri="{BB962C8B-B14F-4D97-AF65-F5344CB8AC3E}">
        <p14:creationId xmlns:p14="http://schemas.microsoft.com/office/powerpoint/2010/main" val="1858256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6</a:t>
            </a:fld>
            <a:endParaRPr lang="en-GB"/>
          </a:p>
        </p:txBody>
      </p:sp>
    </p:spTree>
    <p:extLst>
      <p:ext uri="{BB962C8B-B14F-4D97-AF65-F5344CB8AC3E}">
        <p14:creationId xmlns:p14="http://schemas.microsoft.com/office/powerpoint/2010/main" val="1044141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7</a:t>
            </a:fld>
            <a:endParaRPr lang="en-GB"/>
          </a:p>
        </p:txBody>
      </p:sp>
    </p:spTree>
    <p:extLst>
      <p:ext uri="{BB962C8B-B14F-4D97-AF65-F5344CB8AC3E}">
        <p14:creationId xmlns:p14="http://schemas.microsoft.com/office/powerpoint/2010/main" val="3760444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524D33C-CDC3-4D12-8EAC-FB1BF6B91A7B}" type="slidenum">
              <a:rPr lang="en-GB" smtClean="0"/>
              <a:t>8</a:t>
            </a:fld>
            <a:endParaRPr lang="en-GB"/>
          </a:p>
        </p:txBody>
      </p:sp>
    </p:spTree>
    <p:extLst>
      <p:ext uri="{BB962C8B-B14F-4D97-AF65-F5344CB8AC3E}">
        <p14:creationId xmlns:p14="http://schemas.microsoft.com/office/powerpoint/2010/main" val="3983217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24D33C-CDC3-4D12-8EAC-FB1BF6B91A7B}" type="slidenum">
              <a:rPr lang="en-GB" smtClean="0"/>
              <a:t>9</a:t>
            </a:fld>
            <a:endParaRPr lang="en-GB"/>
          </a:p>
        </p:txBody>
      </p:sp>
    </p:spTree>
    <p:extLst>
      <p:ext uri="{BB962C8B-B14F-4D97-AF65-F5344CB8AC3E}">
        <p14:creationId xmlns:p14="http://schemas.microsoft.com/office/powerpoint/2010/main" val="3308322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2842A4-E546-467E-B110-ADBBF92D9232}"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932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842A4-E546-467E-B110-ADBBF92D9232}"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83887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842A4-E546-467E-B110-ADBBF92D9232}"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2876426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2842A4-E546-467E-B110-ADBBF92D9232}"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4057835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2842A4-E546-467E-B110-ADBBF92D9232}" type="datetimeFigureOut">
              <a:rPr lang="en-GB" smtClean="0"/>
              <a:t>04/05/2022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335233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2842A4-E546-467E-B110-ADBBF92D9232}"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378794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2842A4-E546-467E-B110-ADBBF92D9232}" type="datetimeFigureOut">
              <a:rPr lang="en-GB" smtClean="0"/>
              <a:t>04/05/2022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128887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2842A4-E546-467E-B110-ADBBF92D9232}" type="datetimeFigureOut">
              <a:rPr lang="en-GB" smtClean="0"/>
              <a:t>04/05/2022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1244677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842A4-E546-467E-B110-ADBBF92D9232}" type="datetimeFigureOut">
              <a:rPr lang="en-GB" smtClean="0"/>
              <a:t>04/05/2022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1610760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2842A4-E546-467E-B110-ADBBF92D9232}"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219741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2842A4-E546-467E-B110-ADBBF92D9232}" type="datetimeFigureOut">
              <a:rPr lang="en-GB" smtClean="0"/>
              <a:t>04/05/2022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1EDFB3-D9EC-41AE-B012-4E6F00CE65DE}" type="slidenum">
              <a:rPr lang="en-GB" smtClean="0"/>
              <a:t>‹#›</a:t>
            </a:fld>
            <a:endParaRPr lang="en-GB"/>
          </a:p>
        </p:txBody>
      </p:sp>
    </p:spTree>
    <p:extLst>
      <p:ext uri="{BB962C8B-B14F-4D97-AF65-F5344CB8AC3E}">
        <p14:creationId xmlns:p14="http://schemas.microsoft.com/office/powerpoint/2010/main" val="114081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842A4-E546-467E-B110-ADBBF92D9232}" type="datetimeFigureOut">
              <a:rPr lang="en-GB" smtClean="0"/>
              <a:t>04/05/2022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EDFB3-D9EC-41AE-B012-4E6F00CE65DE}" type="slidenum">
              <a:rPr lang="en-GB" smtClean="0"/>
              <a:t>‹#›</a:t>
            </a:fld>
            <a:endParaRPr lang="en-GB"/>
          </a:p>
        </p:txBody>
      </p:sp>
    </p:spTree>
    <p:extLst>
      <p:ext uri="{BB962C8B-B14F-4D97-AF65-F5344CB8AC3E}">
        <p14:creationId xmlns:p14="http://schemas.microsoft.com/office/powerpoint/2010/main" val="1746120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EC7823C-FDD6-429C-986C-063FDEBF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0651F5E-0457-4065-ACB2-8B81590C2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050098" flipH="1" flipV="1">
            <a:off x="-160709" y="3977842"/>
            <a:ext cx="7507400" cy="3166385"/>
          </a:xfrm>
          <a:custGeom>
            <a:avLst/>
            <a:gdLst>
              <a:gd name="connsiteX0" fmla="*/ 5497485 w 7507400"/>
              <a:gd name="connsiteY0" fmla="*/ 2912009 h 3166385"/>
              <a:gd name="connsiteX1" fmla="*/ 7034681 w 7507400"/>
              <a:gd name="connsiteY1" fmla="*/ 3151263 h 3166385"/>
              <a:gd name="connsiteX2" fmla="*/ 7137723 w 7507400"/>
              <a:gd name="connsiteY2" fmla="*/ 3166385 h 3166385"/>
              <a:gd name="connsiteX3" fmla="*/ 7507400 w 7507400"/>
              <a:gd name="connsiteY3" fmla="*/ 875071 h 3166385"/>
              <a:gd name="connsiteX4" fmla="*/ 2083578 w 7507400"/>
              <a:gd name="connsiteY4" fmla="*/ 0 h 3166385"/>
              <a:gd name="connsiteX5" fmla="*/ 2023081 w 7507400"/>
              <a:gd name="connsiteY5" fmla="*/ 5468 h 3166385"/>
              <a:gd name="connsiteX6" fmla="*/ 1865374 w 7507400"/>
              <a:gd name="connsiteY6" fmla="*/ 76313 h 3166385"/>
              <a:gd name="connsiteX7" fmla="*/ 1634010 w 7507400"/>
              <a:gd name="connsiteY7" fmla="*/ 119359 h 3166385"/>
              <a:gd name="connsiteX8" fmla="*/ 1388186 w 7507400"/>
              <a:gd name="connsiteY8" fmla="*/ 130121 h 3166385"/>
              <a:gd name="connsiteX9" fmla="*/ 1330344 w 7507400"/>
              <a:gd name="connsiteY9" fmla="*/ 198275 h 3166385"/>
              <a:gd name="connsiteX10" fmla="*/ 1406262 w 7507400"/>
              <a:gd name="connsiteY10" fmla="*/ 270018 h 3166385"/>
              <a:gd name="connsiteX11" fmla="*/ 1521942 w 7507400"/>
              <a:gd name="connsiteY11" fmla="*/ 277191 h 3166385"/>
              <a:gd name="connsiteX12" fmla="*/ 2212420 w 7507400"/>
              <a:gd name="connsiteY12" fmla="*/ 295128 h 3166385"/>
              <a:gd name="connsiteX13" fmla="*/ 0 w 7507400"/>
              <a:gd name="connsiteY13" fmla="*/ 452960 h 3166385"/>
              <a:gd name="connsiteX14" fmla="*/ 300051 w 7507400"/>
              <a:gd name="connsiteY14" fmla="*/ 549813 h 3166385"/>
              <a:gd name="connsiteX15" fmla="*/ 401272 w 7507400"/>
              <a:gd name="connsiteY15" fmla="*/ 815258 h 3166385"/>
              <a:gd name="connsiteX16" fmla="*/ 770008 w 7507400"/>
              <a:gd name="connsiteY16" fmla="*/ 965917 h 3166385"/>
              <a:gd name="connsiteX17" fmla="*/ 1008605 w 7507400"/>
              <a:gd name="connsiteY17" fmla="*/ 1019724 h 3166385"/>
              <a:gd name="connsiteX18" fmla="*/ 1554478 w 7507400"/>
              <a:gd name="connsiteY18" fmla="*/ 1098641 h 3166385"/>
              <a:gd name="connsiteX19" fmla="*/ 1634010 w 7507400"/>
              <a:gd name="connsiteY19" fmla="*/ 1227777 h 3166385"/>
              <a:gd name="connsiteX20" fmla="*/ 1702696 w 7507400"/>
              <a:gd name="connsiteY20" fmla="*/ 1371261 h 3166385"/>
              <a:gd name="connsiteX21" fmla="*/ 1847299 w 7507400"/>
              <a:gd name="connsiteY21" fmla="*/ 1464526 h 3166385"/>
              <a:gd name="connsiteX22" fmla="*/ 723015 w 7507400"/>
              <a:gd name="connsiteY22" fmla="*/ 1450177 h 3166385"/>
              <a:gd name="connsiteX23" fmla="*/ 1991901 w 7507400"/>
              <a:gd name="connsiteY23" fmla="*/ 1751495 h 3166385"/>
              <a:gd name="connsiteX24" fmla="*/ 1879835 w 7507400"/>
              <a:gd name="connsiteY24" fmla="*/ 1869870 h 3166385"/>
              <a:gd name="connsiteX25" fmla="*/ 2573927 w 7507400"/>
              <a:gd name="connsiteY25" fmla="*/ 2031290 h 3166385"/>
              <a:gd name="connsiteX26" fmla="*/ 2201575 w 7507400"/>
              <a:gd name="connsiteY26" fmla="*/ 2049225 h 3166385"/>
              <a:gd name="connsiteX27" fmla="*/ 4367000 w 7507400"/>
              <a:gd name="connsiteY27" fmla="*/ 2723602 h 3166385"/>
              <a:gd name="connsiteX28" fmla="*/ 5497485 w 7507400"/>
              <a:gd name="connsiteY28" fmla="*/ 2912009 h 316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07400" h="3166385">
                <a:moveTo>
                  <a:pt x="5497485" y="2912009"/>
                </a:moveTo>
                <a:cubicBezTo>
                  <a:pt x="6033497" y="2998226"/>
                  <a:pt x="6619155" y="3089592"/>
                  <a:pt x="7034681" y="3151263"/>
                </a:cubicBezTo>
                <a:lnTo>
                  <a:pt x="7137723" y="3166385"/>
                </a:lnTo>
                <a:lnTo>
                  <a:pt x="7507400" y="875071"/>
                </a:lnTo>
                <a:lnTo>
                  <a:pt x="2083578" y="0"/>
                </a:lnTo>
                <a:lnTo>
                  <a:pt x="2023081" y="5468"/>
                </a:lnTo>
                <a:cubicBezTo>
                  <a:pt x="1965692" y="12642"/>
                  <a:pt x="1910562" y="27887"/>
                  <a:pt x="1865374" y="76313"/>
                </a:cubicBezTo>
                <a:cubicBezTo>
                  <a:pt x="1796688" y="151642"/>
                  <a:pt x="1724387" y="162404"/>
                  <a:pt x="1634010" y="119359"/>
                </a:cubicBezTo>
                <a:cubicBezTo>
                  <a:pt x="1554478" y="79900"/>
                  <a:pt x="1467718" y="90662"/>
                  <a:pt x="1388186" y="130121"/>
                </a:cubicBezTo>
                <a:cubicBezTo>
                  <a:pt x="1359266" y="144469"/>
                  <a:pt x="1330344" y="162404"/>
                  <a:pt x="1330344" y="198275"/>
                </a:cubicBezTo>
                <a:cubicBezTo>
                  <a:pt x="1330344" y="248495"/>
                  <a:pt x="1366496" y="262843"/>
                  <a:pt x="1406262" y="270018"/>
                </a:cubicBezTo>
                <a:cubicBezTo>
                  <a:pt x="1442412" y="277191"/>
                  <a:pt x="1485792" y="284366"/>
                  <a:pt x="1521942" y="277191"/>
                </a:cubicBezTo>
                <a:cubicBezTo>
                  <a:pt x="1753307" y="237734"/>
                  <a:pt x="1981057" y="302301"/>
                  <a:pt x="2212420" y="295128"/>
                </a:cubicBezTo>
                <a:cubicBezTo>
                  <a:pt x="1485792" y="449373"/>
                  <a:pt x="751934" y="399154"/>
                  <a:pt x="0" y="452960"/>
                </a:cubicBezTo>
                <a:cubicBezTo>
                  <a:pt x="97608" y="560573"/>
                  <a:pt x="224135" y="470896"/>
                  <a:pt x="300051" y="549813"/>
                </a:cubicBezTo>
                <a:cubicBezTo>
                  <a:pt x="227750" y="714820"/>
                  <a:pt x="256671" y="804497"/>
                  <a:pt x="401272" y="815258"/>
                </a:cubicBezTo>
                <a:cubicBezTo>
                  <a:pt x="542261" y="826019"/>
                  <a:pt x="694093" y="768625"/>
                  <a:pt x="770008" y="965917"/>
                </a:cubicBezTo>
                <a:cubicBezTo>
                  <a:pt x="791699" y="1026898"/>
                  <a:pt x="925458" y="1008963"/>
                  <a:pt x="1008605" y="1019724"/>
                </a:cubicBezTo>
                <a:cubicBezTo>
                  <a:pt x="1189357" y="1044833"/>
                  <a:pt x="1380957" y="1019724"/>
                  <a:pt x="1554478" y="1098641"/>
                </a:cubicBezTo>
                <a:cubicBezTo>
                  <a:pt x="1623165" y="1127337"/>
                  <a:pt x="1670160" y="1148860"/>
                  <a:pt x="1634010" y="1227777"/>
                </a:cubicBezTo>
                <a:cubicBezTo>
                  <a:pt x="1597859" y="1310280"/>
                  <a:pt x="1644855" y="1338976"/>
                  <a:pt x="1702696" y="1371261"/>
                </a:cubicBezTo>
                <a:cubicBezTo>
                  <a:pt x="1746077" y="1396370"/>
                  <a:pt x="1811148" y="1389197"/>
                  <a:pt x="1847299" y="1464526"/>
                </a:cubicBezTo>
                <a:cubicBezTo>
                  <a:pt x="1467717" y="1453764"/>
                  <a:pt x="1098981" y="1392783"/>
                  <a:pt x="723015" y="1450177"/>
                </a:cubicBezTo>
                <a:cubicBezTo>
                  <a:pt x="1135131" y="1593662"/>
                  <a:pt x="1587014" y="1586487"/>
                  <a:pt x="1991901" y="1751495"/>
                </a:cubicBezTo>
                <a:cubicBezTo>
                  <a:pt x="1977441" y="1808889"/>
                  <a:pt x="1883449" y="1783778"/>
                  <a:pt x="1879835" y="1869870"/>
                </a:cubicBezTo>
                <a:cubicBezTo>
                  <a:pt x="2093123" y="1959548"/>
                  <a:pt x="2349794" y="1898566"/>
                  <a:pt x="2573927" y="2031290"/>
                </a:cubicBezTo>
                <a:cubicBezTo>
                  <a:pt x="2443785" y="2092271"/>
                  <a:pt x="2324488" y="1991831"/>
                  <a:pt x="2201575" y="2049225"/>
                </a:cubicBezTo>
                <a:cubicBezTo>
                  <a:pt x="2241342" y="2135316"/>
                  <a:pt x="4041644" y="2666208"/>
                  <a:pt x="4367000" y="2723602"/>
                </a:cubicBezTo>
                <a:cubicBezTo>
                  <a:pt x="4615085" y="2767993"/>
                  <a:pt x="5038048" y="2838109"/>
                  <a:pt x="5497485" y="2912009"/>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12A5937-65F2-42AD-8452-A7FFA2DA4BDD}"/>
              </a:ext>
            </a:extLst>
          </p:cNvPr>
          <p:cNvSpPr>
            <a:spLocks noGrp="1"/>
          </p:cNvSpPr>
          <p:nvPr>
            <p:ph type="ctrTitle"/>
          </p:nvPr>
        </p:nvSpPr>
        <p:spPr>
          <a:xfrm>
            <a:off x="838200" y="174172"/>
            <a:ext cx="10515599" cy="2269718"/>
          </a:xfrm>
        </p:spPr>
        <p:txBody>
          <a:bodyPr anchor="ctr">
            <a:normAutofit/>
          </a:bodyPr>
          <a:lstStyle/>
          <a:p>
            <a:pPr algn="l"/>
            <a:r>
              <a:rPr lang="en-GB" sz="5200" dirty="0"/>
              <a:t>Unit 4.1 Promoting a Brand</a:t>
            </a:r>
          </a:p>
        </p:txBody>
      </p:sp>
      <p:pic>
        <p:nvPicPr>
          <p:cNvPr id="7" name="Picture 6" descr="Image result for volvo logo">
            <a:extLst>
              <a:ext uri="{FF2B5EF4-FFF2-40B4-BE49-F238E27FC236}">
                <a16:creationId xmlns:a16="http://schemas.microsoft.com/office/drawing/2014/main" id="{B8D68030-EF0D-680B-420C-CD25C8D73D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5"/>
          <a:stretch/>
        </p:blipFill>
        <p:spPr bwMode="auto">
          <a:xfrm>
            <a:off x="2170591" y="2675978"/>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3868F8-5E26-92CC-0528-64B62B385D34}"/>
              </a:ext>
            </a:extLst>
          </p:cNvPr>
          <p:cNvPicPr>
            <a:picLocks noChangeAspect="1"/>
          </p:cNvPicPr>
          <p:nvPr/>
        </p:nvPicPr>
        <p:blipFill>
          <a:blip r:embed="rId4"/>
          <a:stretch>
            <a:fillRect/>
          </a:stretch>
        </p:blipFill>
        <p:spPr>
          <a:xfrm>
            <a:off x="6369544" y="3520027"/>
            <a:ext cx="3981450" cy="1676400"/>
          </a:xfrm>
          <a:prstGeom prst="rect">
            <a:avLst/>
          </a:prstGeom>
        </p:spPr>
      </p:pic>
    </p:spTree>
    <p:extLst>
      <p:ext uri="{BB962C8B-B14F-4D97-AF65-F5344CB8AC3E}">
        <p14:creationId xmlns:p14="http://schemas.microsoft.com/office/powerpoint/2010/main" val="130586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Why branding is important to Volvo</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lstStyle/>
          <a:p>
            <a:r>
              <a:rPr lang="en-GB" dirty="0"/>
              <a:t>The Volvo brand is distinctive and easy to recognise. This means customers don’t have to ‘rediscover’ what the products are trying to represent every time the company brings out a new version or a new model. This saves money and enables the company to create a much stronger brand image that reinforces itself every time a new model is released and people like it. </a:t>
            </a:r>
          </a:p>
          <a:p>
            <a:endParaRPr lang="en-GB" dirty="0"/>
          </a:p>
          <a:p>
            <a:r>
              <a:rPr lang="en-GB" dirty="0"/>
              <a:t>The brand represents many complex things like reliability and strength. At a glance, customers know what a new car means and what it will be like to drive and own just by looking at the brand. </a:t>
            </a:r>
          </a:p>
          <a:p>
            <a:endParaRPr lang="en-GB" dirty="0"/>
          </a:p>
        </p:txBody>
      </p:sp>
    </p:spTree>
    <p:extLst>
      <p:ext uri="{BB962C8B-B14F-4D97-AF65-F5344CB8AC3E}">
        <p14:creationId xmlns:p14="http://schemas.microsoft.com/office/powerpoint/2010/main" val="339435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2">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4F1C62-D231-4858-B6FE-5562FF127E89}"/>
              </a:ext>
            </a:extLst>
          </p:cNvPr>
          <p:cNvSpPr>
            <a:spLocks noGrp="1"/>
          </p:cNvSpPr>
          <p:nvPr>
            <p:ph type="title"/>
          </p:nvPr>
        </p:nvSpPr>
        <p:spPr>
          <a:xfrm>
            <a:off x="6248400" y="365125"/>
            <a:ext cx="5105400" cy="2579692"/>
          </a:xfrm>
        </p:spPr>
        <p:txBody>
          <a:bodyPr anchor="b">
            <a:normAutofit/>
          </a:bodyPr>
          <a:lstStyle/>
          <a:p>
            <a:r>
              <a:rPr lang="en-GB"/>
              <a:t>How do Volvo Add Value through Branding?</a:t>
            </a:r>
            <a:endParaRPr lang="en-GB" dirty="0"/>
          </a:p>
        </p:txBody>
      </p:sp>
      <p:pic>
        <p:nvPicPr>
          <p:cNvPr id="4098" name="Picture 2" descr="Image result for volvo cars off-road">
            <a:extLst>
              <a:ext uri="{FF2B5EF4-FFF2-40B4-BE49-F238E27FC236}">
                <a16:creationId xmlns:a16="http://schemas.microsoft.com/office/drawing/2014/main" id="{532F5ADF-D97E-4CB6-9CAD-5364C6BEFB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31" b="1"/>
          <a:stretch/>
        </p:blipFill>
        <p:spPr bwMode="auto">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Image result for volvo cars in snow">
            <a:extLst>
              <a:ext uri="{FF2B5EF4-FFF2-40B4-BE49-F238E27FC236}">
                <a16:creationId xmlns:a16="http://schemas.microsoft.com/office/drawing/2014/main" id="{752D2F16-A42B-48F0-83F8-53208A010A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322" r="1" b="6427"/>
          <a:stretch/>
        </p:blipFill>
        <p:spPr bwMode="auto">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E7D4A95-56E6-4C2D-8F27-20E7B8B6C035}"/>
              </a:ext>
            </a:extLst>
          </p:cNvPr>
          <p:cNvSpPr>
            <a:spLocks noGrp="1"/>
          </p:cNvSpPr>
          <p:nvPr>
            <p:ph idx="1"/>
          </p:nvPr>
        </p:nvSpPr>
        <p:spPr>
          <a:xfrm>
            <a:off x="6248399" y="3124205"/>
            <a:ext cx="5105400" cy="3052757"/>
          </a:xfrm>
        </p:spPr>
        <p:txBody>
          <a:bodyPr>
            <a:normAutofit/>
          </a:bodyPr>
          <a:lstStyle/>
          <a:p>
            <a:r>
              <a:rPr lang="en-GB" sz="1600"/>
              <a:t>New Volvos price range: £20 000 - £70 000</a:t>
            </a:r>
          </a:p>
          <a:p>
            <a:endParaRPr lang="en-GB" sz="1600"/>
          </a:p>
          <a:p>
            <a:r>
              <a:rPr lang="en-GB" sz="1600"/>
              <a:t>What do you get for this?</a:t>
            </a:r>
          </a:p>
          <a:p>
            <a:pPr lvl="1"/>
            <a:r>
              <a:rPr lang="en-GB" sz="1600"/>
              <a:t>Strength</a:t>
            </a:r>
          </a:p>
          <a:p>
            <a:pPr lvl="1"/>
            <a:r>
              <a:rPr lang="en-GB" sz="1600"/>
              <a:t>Reliability</a:t>
            </a:r>
          </a:p>
          <a:p>
            <a:pPr lvl="1"/>
            <a:r>
              <a:rPr lang="en-GB" sz="1600"/>
              <a:t>Consistency</a:t>
            </a:r>
          </a:p>
          <a:p>
            <a:pPr lvl="1"/>
            <a:r>
              <a:rPr lang="en-GB" sz="1600"/>
              <a:t>Quality</a:t>
            </a:r>
          </a:p>
          <a:p>
            <a:pPr lvl="1"/>
            <a:r>
              <a:rPr lang="en-GB" sz="1600"/>
              <a:t>Safety</a:t>
            </a:r>
          </a:p>
          <a:p>
            <a:pPr lvl="1"/>
            <a:r>
              <a:rPr lang="en-GB" sz="1600"/>
              <a:t>Good design</a:t>
            </a:r>
          </a:p>
          <a:p>
            <a:pPr lvl="1"/>
            <a:r>
              <a:rPr lang="en-GB" sz="1600"/>
              <a:t>Durability</a:t>
            </a:r>
          </a:p>
          <a:p>
            <a:endParaRPr lang="en-GB" sz="1600"/>
          </a:p>
        </p:txBody>
      </p:sp>
    </p:spTree>
    <p:extLst>
      <p:ext uri="{BB962C8B-B14F-4D97-AF65-F5344CB8AC3E}">
        <p14:creationId xmlns:p14="http://schemas.microsoft.com/office/powerpoint/2010/main" val="326479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How branding adds value to Volvo’s business</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92500"/>
          </a:bodyPr>
          <a:lstStyle/>
          <a:p>
            <a:r>
              <a:rPr lang="en-GB" dirty="0"/>
              <a:t>Added value = the difference between how much a product costs to make and how much it can be sold for. Volvo cars might be expensive to make, but they sell for far more than just the cost of the car parts added together.   The stronger the Volvo brand in the minds’ of its customers, the more they are prepared to pay to own and drive the car.</a:t>
            </a:r>
          </a:p>
          <a:p>
            <a:endParaRPr lang="en-GB" dirty="0"/>
          </a:p>
          <a:p>
            <a:r>
              <a:rPr lang="en-GB" dirty="0"/>
              <a:t>The Volvo brand has tried to capture all the qualities of strength, reliability and safety over the years. Everything Volvo does and has done for years tries to suggest its cars have all these qualities. When buying a new car, if customers prize these qualities highly, they may think of Volvo cars and have this brand at the top of their </a:t>
            </a:r>
            <a:r>
              <a:rPr lang="en-GB" dirty="0" err="1"/>
              <a:t>wishlist</a:t>
            </a:r>
            <a:r>
              <a:rPr lang="en-GB" dirty="0"/>
              <a:t>. </a:t>
            </a:r>
          </a:p>
          <a:p>
            <a:endParaRPr lang="en-GB" dirty="0"/>
          </a:p>
        </p:txBody>
      </p:sp>
    </p:spTree>
    <p:extLst>
      <p:ext uri="{BB962C8B-B14F-4D97-AF65-F5344CB8AC3E}">
        <p14:creationId xmlns:p14="http://schemas.microsoft.com/office/powerpoint/2010/main" val="3138499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93A7-ACC3-4468-AF7D-9417865BCDAE}"/>
              </a:ext>
            </a:extLst>
          </p:cNvPr>
          <p:cNvSpPr>
            <a:spLocks noGrp="1"/>
          </p:cNvSpPr>
          <p:nvPr>
            <p:ph type="title"/>
          </p:nvPr>
        </p:nvSpPr>
        <p:spPr>
          <a:xfrm>
            <a:off x="971368" y="371719"/>
            <a:ext cx="6125964" cy="1906863"/>
          </a:xfrm>
        </p:spPr>
        <p:txBody>
          <a:bodyPr anchor="b">
            <a:normAutofit/>
          </a:bodyPr>
          <a:lstStyle/>
          <a:p>
            <a:r>
              <a:rPr lang="en-GB" dirty="0"/>
              <a:t>What is Amazon’s Brand?</a:t>
            </a:r>
          </a:p>
        </p:txBody>
      </p:sp>
      <p:sp>
        <p:nvSpPr>
          <p:cNvPr id="10" name="Content Placeholder 1031">
            <a:extLst>
              <a:ext uri="{FF2B5EF4-FFF2-40B4-BE49-F238E27FC236}">
                <a16:creationId xmlns:a16="http://schemas.microsoft.com/office/drawing/2014/main" id="{C7EBCE25-603A-4DF4-9D29-CCAAFF33E98A}"/>
              </a:ext>
            </a:extLst>
          </p:cNvPr>
          <p:cNvSpPr>
            <a:spLocks noGrp="1"/>
          </p:cNvSpPr>
          <p:nvPr>
            <p:ph idx="1"/>
          </p:nvPr>
        </p:nvSpPr>
        <p:spPr>
          <a:xfrm>
            <a:off x="971368" y="2506665"/>
            <a:ext cx="4268289" cy="4351338"/>
          </a:xfrm>
        </p:spPr>
        <p:txBody>
          <a:bodyPr>
            <a:normAutofit/>
          </a:bodyPr>
          <a:lstStyle/>
          <a:p>
            <a:r>
              <a:rPr lang="en-US" sz="3200" dirty="0"/>
              <a:t>Logo</a:t>
            </a:r>
          </a:p>
          <a:p>
            <a:r>
              <a:rPr lang="en-US" sz="3200" dirty="0" err="1"/>
              <a:t>Colours</a:t>
            </a:r>
            <a:endParaRPr lang="en-US" sz="3200" dirty="0"/>
          </a:p>
          <a:p>
            <a:r>
              <a:rPr lang="en-US" sz="3200" dirty="0"/>
              <a:t>Font</a:t>
            </a:r>
          </a:p>
          <a:p>
            <a:r>
              <a:rPr lang="en-US" sz="3200" dirty="0"/>
              <a:t>Design</a:t>
            </a:r>
          </a:p>
          <a:p>
            <a:r>
              <a:rPr lang="en-US" sz="3200" dirty="0"/>
              <a:t>Beliefs about the brand in the mind of the customer</a:t>
            </a:r>
            <a:endParaRPr lang="en-US" sz="2000" dirty="0"/>
          </a:p>
        </p:txBody>
      </p:sp>
      <p:pic>
        <p:nvPicPr>
          <p:cNvPr id="4" name="Picture 3">
            <a:extLst>
              <a:ext uri="{FF2B5EF4-FFF2-40B4-BE49-F238E27FC236}">
                <a16:creationId xmlns:a16="http://schemas.microsoft.com/office/drawing/2014/main" id="{803B5927-CD3A-7928-6CD8-7927114026D0}"/>
              </a:ext>
            </a:extLst>
          </p:cNvPr>
          <p:cNvPicPr>
            <a:picLocks noChangeAspect="1"/>
          </p:cNvPicPr>
          <p:nvPr/>
        </p:nvPicPr>
        <p:blipFill>
          <a:blip r:embed="rId3"/>
          <a:stretch>
            <a:fillRect/>
          </a:stretch>
        </p:blipFill>
        <p:spPr>
          <a:xfrm>
            <a:off x="6992496" y="3201383"/>
            <a:ext cx="1514475" cy="1378036"/>
          </a:xfrm>
          <a:prstGeom prst="rect">
            <a:avLst/>
          </a:prstGeom>
        </p:spPr>
      </p:pic>
      <p:pic>
        <p:nvPicPr>
          <p:cNvPr id="11" name="Picture 10">
            <a:extLst>
              <a:ext uri="{FF2B5EF4-FFF2-40B4-BE49-F238E27FC236}">
                <a16:creationId xmlns:a16="http://schemas.microsoft.com/office/drawing/2014/main" id="{A5D7BFF6-31D5-F6C0-E2D9-248970D4D8D7}"/>
              </a:ext>
            </a:extLst>
          </p:cNvPr>
          <p:cNvPicPr>
            <a:picLocks noChangeAspect="1"/>
          </p:cNvPicPr>
          <p:nvPr/>
        </p:nvPicPr>
        <p:blipFill>
          <a:blip r:embed="rId4"/>
          <a:stretch>
            <a:fillRect/>
          </a:stretch>
        </p:blipFill>
        <p:spPr>
          <a:xfrm>
            <a:off x="7264593" y="674001"/>
            <a:ext cx="3981450" cy="1676400"/>
          </a:xfrm>
          <a:prstGeom prst="rect">
            <a:avLst/>
          </a:prstGeom>
        </p:spPr>
      </p:pic>
      <p:pic>
        <p:nvPicPr>
          <p:cNvPr id="6" name="Picture 5">
            <a:extLst>
              <a:ext uri="{FF2B5EF4-FFF2-40B4-BE49-F238E27FC236}">
                <a16:creationId xmlns:a16="http://schemas.microsoft.com/office/drawing/2014/main" id="{8E38D524-959B-94CF-CD3B-04BFF9D4A385}"/>
              </a:ext>
            </a:extLst>
          </p:cNvPr>
          <p:cNvPicPr>
            <a:picLocks noChangeAspect="1"/>
          </p:cNvPicPr>
          <p:nvPr/>
        </p:nvPicPr>
        <p:blipFill>
          <a:blip r:embed="rId5"/>
          <a:stretch>
            <a:fillRect/>
          </a:stretch>
        </p:blipFill>
        <p:spPr>
          <a:xfrm>
            <a:off x="9746310" y="2978808"/>
            <a:ext cx="1514475" cy="1524000"/>
          </a:xfrm>
          <a:prstGeom prst="rect">
            <a:avLst/>
          </a:prstGeom>
        </p:spPr>
      </p:pic>
      <p:pic>
        <p:nvPicPr>
          <p:cNvPr id="8" name="Picture 7">
            <a:extLst>
              <a:ext uri="{FF2B5EF4-FFF2-40B4-BE49-F238E27FC236}">
                <a16:creationId xmlns:a16="http://schemas.microsoft.com/office/drawing/2014/main" id="{618BF00C-50E2-A3F2-55F3-4E368F96DF00}"/>
              </a:ext>
            </a:extLst>
          </p:cNvPr>
          <p:cNvPicPr>
            <a:picLocks noChangeAspect="1"/>
          </p:cNvPicPr>
          <p:nvPr/>
        </p:nvPicPr>
        <p:blipFill>
          <a:blip r:embed="rId6"/>
          <a:stretch>
            <a:fillRect/>
          </a:stretch>
        </p:blipFill>
        <p:spPr>
          <a:xfrm>
            <a:off x="8722858" y="4656934"/>
            <a:ext cx="3019425" cy="1809750"/>
          </a:xfrm>
          <a:prstGeom prst="rect">
            <a:avLst/>
          </a:prstGeom>
        </p:spPr>
      </p:pic>
    </p:spTree>
    <p:extLst>
      <p:ext uri="{BB962C8B-B14F-4D97-AF65-F5344CB8AC3E}">
        <p14:creationId xmlns:p14="http://schemas.microsoft.com/office/powerpoint/2010/main" val="2687408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What is Amazon’s brand?</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92500" lnSpcReduction="10000"/>
          </a:bodyPr>
          <a:lstStyle/>
          <a:p>
            <a:r>
              <a:rPr lang="en-GB" dirty="0"/>
              <a:t>Amazon have a very distinctive brand logo, with a distinctive, lowercase typeface and a delivery arrow smile.  The image of the logo represents the image of the brand: everything about the logo suggests energy, pace and service with a smile - what the company wants people to think about when they think of Amazon.</a:t>
            </a:r>
          </a:p>
          <a:p>
            <a:r>
              <a:rPr lang="en-GB" dirty="0"/>
              <a:t>The font, colours and the Amazon smile in the logo reinforces the idea that this company is all about service. This is the image it wants to present to its customers.</a:t>
            </a:r>
            <a:br>
              <a:rPr lang="en-GB" dirty="0"/>
            </a:br>
            <a:endParaRPr lang="en-GB" dirty="0"/>
          </a:p>
          <a:p>
            <a:r>
              <a:rPr lang="en-GB" dirty="0"/>
              <a:t>The logo is in clear view on every Amazon touchpoint for the customer – from its website, to its on screen apps to its delivery vans and now its physical stores.  </a:t>
            </a:r>
          </a:p>
          <a:p>
            <a:endParaRPr lang="en-GB" dirty="0"/>
          </a:p>
        </p:txBody>
      </p:sp>
    </p:spTree>
    <p:extLst>
      <p:ext uri="{BB962C8B-B14F-4D97-AF65-F5344CB8AC3E}">
        <p14:creationId xmlns:p14="http://schemas.microsoft.com/office/powerpoint/2010/main" val="411234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6AA9-22FD-4D43-B16C-34FB9CE63A40}"/>
              </a:ext>
            </a:extLst>
          </p:cNvPr>
          <p:cNvSpPr>
            <a:spLocks noGrp="1"/>
          </p:cNvSpPr>
          <p:nvPr>
            <p:ph type="title"/>
          </p:nvPr>
        </p:nvSpPr>
        <p:spPr>
          <a:xfrm>
            <a:off x="838201" y="365125"/>
            <a:ext cx="3816095" cy="1938076"/>
          </a:xfrm>
        </p:spPr>
        <p:txBody>
          <a:bodyPr>
            <a:normAutofit/>
          </a:bodyPr>
          <a:lstStyle/>
          <a:p>
            <a:r>
              <a:rPr lang="en-GB" dirty="0"/>
              <a:t>Amazon’s Brand Definition and Personality</a:t>
            </a:r>
          </a:p>
        </p:txBody>
      </p:sp>
      <p:sp>
        <p:nvSpPr>
          <p:cNvPr id="6" name="Content Placeholder 3">
            <a:extLst>
              <a:ext uri="{FF2B5EF4-FFF2-40B4-BE49-F238E27FC236}">
                <a16:creationId xmlns:a16="http://schemas.microsoft.com/office/drawing/2014/main" id="{3CCCEF9A-06F4-4873-B58E-E89B6DF5076E}"/>
              </a:ext>
            </a:extLst>
          </p:cNvPr>
          <p:cNvSpPr txBox="1">
            <a:spLocks/>
          </p:cNvSpPr>
          <p:nvPr/>
        </p:nvSpPr>
        <p:spPr>
          <a:xfrm>
            <a:off x="838201" y="2520139"/>
            <a:ext cx="4068530" cy="3448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definition of a brand:</a:t>
            </a:r>
            <a:br>
              <a:rPr lang="en-GB" sz="2000" dirty="0"/>
            </a:br>
            <a:r>
              <a:rPr lang="en-GB" sz="2000" dirty="0"/>
              <a:t>“a brand is a person’s gut feeling about a product, service, or organization.”(Marty Neumeier)</a:t>
            </a:r>
          </a:p>
          <a:p>
            <a:r>
              <a:rPr lang="en-GB" sz="2000" dirty="0"/>
              <a:t>Amazon:</a:t>
            </a:r>
          </a:p>
          <a:p>
            <a:pPr lvl="2"/>
            <a:r>
              <a:rPr lang="en-GB" dirty="0"/>
              <a:t>Customer obsessed</a:t>
            </a:r>
          </a:p>
          <a:p>
            <a:pPr lvl="2"/>
            <a:r>
              <a:rPr lang="en-GB" dirty="0"/>
              <a:t>Sincerity</a:t>
            </a:r>
          </a:p>
          <a:p>
            <a:pPr lvl="2"/>
            <a:r>
              <a:rPr lang="en-GB" dirty="0"/>
              <a:t>Competence</a:t>
            </a:r>
          </a:p>
          <a:p>
            <a:pPr lvl="2"/>
            <a:r>
              <a:rPr lang="en-GB" dirty="0"/>
              <a:t>Caring</a:t>
            </a:r>
          </a:p>
        </p:txBody>
      </p:sp>
      <p:pic>
        <p:nvPicPr>
          <p:cNvPr id="4" name="Picture 3">
            <a:extLst>
              <a:ext uri="{FF2B5EF4-FFF2-40B4-BE49-F238E27FC236}">
                <a16:creationId xmlns:a16="http://schemas.microsoft.com/office/drawing/2014/main" id="{204DC922-14E8-9240-49B4-1E382EEB66D8}"/>
              </a:ext>
            </a:extLst>
          </p:cNvPr>
          <p:cNvPicPr>
            <a:picLocks noChangeAspect="1"/>
          </p:cNvPicPr>
          <p:nvPr/>
        </p:nvPicPr>
        <p:blipFill>
          <a:blip r:embed="rId3"/>
          <a:stretch>
            <a:fillRect/>
          </a:stretch>
        </p:blipFill>
        <p:spPr>
          <a:xfrm>
            <a:off x="5829592" y="1099457"/>
            <a:ext cx="6011724" cy="4659086"/>
          </a:xfrm>
          <a:prstGeom prst="rect">
            <a:avLst/>
          </a:prstGeom>
        </p:spPr>
      </p:pic>
    </p:spTree>
    <p:extLst>
      <p:ext uri="{BB962C8B-B14F-4D97-AF65-F5344CB8AC3E}">
        <p14:creationId xmlns:p14="http://schemas.microsoft.com/office/powerpoint/2010/main" val="22604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Amazon’s brand definition and personality</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77500" lnSpcReduction="20000"/>
          </a:bodyPr>
          <a:lstStyle/>
          <a:p>
            <a:endParaRPr lang="en-GB" dirty="0"/>
          </a:p>
          <a:p>
            <a:r>
              <a:rPr lang="en-US" b="0" i="0" dirty="0">
                <a:effectLst/>
                <a:latin typeface="amazon_ember"/>
              </a:rPr>
              <a:t>Amazon describes its brand values on its website as: “customer obsession rather than competitor focus, passion for invention, commitment to operational excellence, and long-term thinking. Amazon strives to be Earth’s most customer-centric company, Earth’s best employer, and Earth’s safest place to work.” This is what it strives for its brand to stand for. </a:t>
            </a:r>
            <a:endParaRPr lang="en-GB" dirty="0"/>
          </a:p>
          <a:p>
            <a:r>
              <a:rPr lang="en-GB" dirty="0"/>
              <a:t>Amazon’s brand is on everything they do.  Increasingly, just the arrow smile is enough to let the customer know who they’re dealing with and the level of service to expect</a:t>
            </a:r>
            <a:br>
              <a:rPr lang="en-GB" dirty="0"/>
            </a:br>
            <a:br>
              <a:rPr lang="en-GB" dirty="0"/>
            </a:br>
            <a:r>
              <a:rPr lang="en-GB" dirty="0"/>
              <a:t>The personality of Amazon is somewhere between ‘Competence’ and ‘Caring’. This personality is something Amazon and their world famous CEO Jeff Bezos </a:t>
            </a:r>
            <a:r>
              <a:rPr lang="en-GB" dirty="0" err="1"/>
              <a:t>ave</a:t>
            </a:r>
            <a:r>
              <a:rPr lang="en-GB" dirty="0"/>
              <a:t> worked very hard at over the years. They strive to ensure that every aspect of their service and their products will live up to customer expectations – with on time, faster and faster deliveries, convenience and a range of products unmatched by any other retailer.  </a:t>
            </a:r>
          </a:p>
          <a:p>
            <a:endParaRPr lang="en-GB" dirty="0"/>
          </a:p>
        </p:txBody>
      </p:sp>
    </p:spTree>
    <p:extLst>
      <p:ext uri="{BB962C8B-B14F-4D97-AF65-F5344CB8AC3E}">
        <p14:creationId xmlns:p14="http://schemas.microsoft.com/office/powerpoint/2010/main" val="2889253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C94A-BCF4-4F0D-A528-099EDCE56C76}"/>
              </a:ext>
            </a:extLst>
          </p:cNvPr>
          <p:cNvSpPr>
            <a:spLocks noGrp="1"/>
          </p:cNvSpPr>
          <p:nvPr>
            <p:ph type="title"/>
          </p:nvPr>
        </p:nvSpPr>
        <p:spPr>
          <a:xfrm>
            <a:off x="4654294" y="3962612"/>
            <a:ext cx="6536219" cy="1363215"/>
          </a:xfrm>
        </p:spPr>
        <p:txBody>
          <a:bodyPr vert="horz" lIns="91440" tIns="45720" rIns="91440" bIns="45720" rtlCol="0" anchor="t">
            <a:normAutofit fontScale="90000"/>
          </a:bodyPr>
          <a:lstStyle/>
          <a:p>
            <a:r>
              <a:rPr lang="en-US" sz="4800" kern="1200" dirty="0">
                <a:solidFill>
                  <a:schemeClr val="tx1"/>
                </a:solidFill>
                <a:latin typeface="+mj-lt"/>
                <a:ea typeface="+mj-ea"/>
                <a:cs typeface="+mj-cs"/>
              </a:rPr>
              <a:t>Type of Branding</a:t>
            </a:r>
            <a:br>
              <a:rPr lang="en-US" sz="4800" kern="1200" dirty="0">
                <a:solidFill>
                  <a:schemeClr val="tx1"/>
                </a:solidFill>
                <a:latin typeface="+mj-lt"/>
                <a:ea typeface="+mj-ea"/>
                <a:cs typeface="+mj-cs"/>
              </a:rPr>
            </a:br>
            <a:r>
              <a:rPr lang="en-US" sz="4800" dirty="0"/>
              <a:t>Amazon is an example of service and corporate branding</a:t>
            </a:r>
            <a:br>
              <a:rPr lang="en-US" sz="4800" dirty="0"/>
            </a:br>
            <a:endParaRPr lang="en-US" sz="4800" kern="1200" dirty="0">
              <a:solidFill>
                <a:schemeClr val="tx1"/>
              </a:solidFill>
              <a:latin typeface="+mj-lt"/>
              <a:ea typeface="+mj-ea"/>
              <a:cs typeface="+mj-cs"/>
            </a:endParaRPr>
          </a:p>
        </p:txBody>
      </p:sp>
      <p:sp>
        <p:nvSpPr>
          <p:cNvPr id="15" name="Freeform: Shape 14">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2EFE6009-31B9-534F-ACAF-0C72AB385588}"/>
              </a:ext>
            </a:extLst>
          </p:cNvPr>
          <p:cNvPicPr>
            <a:picLocks noChangeAspect="1"/>
          </p:cNvPicPr>
          <p:nvPr/>
        </p:nvPicPr>
        <p:blipFill rotWithShape="1">
          <a:blip r:embed="rId3"/>
          <a:srcRect t="9849" b="32124"/>
          <a:stretch/>
        </p:blipFill>
        <p:spPr>
          <a:xfrm>
            <a:off x="1246574"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10" name="Picture 9">
            <a:extLst>
              <a:ext uri="{FF2B5EF4-FFF2-40B4-BE49-F238E27FC236}">
                <a16:creationId xmlns:a16="http://schemas.microsoft.com/office/drawing/2014/main" id="{66CF097F-594C-0485-060D-B4A10DBBD412}"/>
              </a:ext>
            </a:extLst>
          </p:cNvPr>
          <p:cNvPicPr>
            <a:picLocks noChangeAspect="1"/>
          </p:cNvPicPr>
          <p:nvPr/>
        </p:nvPicPr>
        <p:blipFill rotWithShape="1">
          <a:blip r:embed="rId4"/>
          <a:srcRect l="17624" r="35622"/>
          <a:stretch/>
        </p:blipFill>
        <p:spPr>
          <a:xfrm>
            <a:off x="20" y="2279205"/>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9" name="Oval 18">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63F2047-4A7B-62C5-67C8-276021A46FED}"/>
              </a:ext>
            </a:extLst>
          </p:cNvPr>
          <p:cNvPicPr>
            <a:picLocks noChangeAspect="1"/>
          </p:cNvPicPr>
          <p:nvPr/>
        </p:nvPicPr>
        <p:blipFill rotWithShape="1">
          <a:blip r:embed="rId5"/>
          <a:srcRect l="8803" r="203" b="-3"/>
          <a:stretch/>
        </p:blipFill>
        <p:spPr>
          <a:xfrm>
            <a:off x="5511871" y="780500"/>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1" name="Freeform: Shape 2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538FC36-364D-CF5F-D9E1-27EE107941B5}"/>
              </a:ext>
            </a:extLst>
          </p:cNvPr>
          <p:cNvPicPr>
            <a:picLocks noChangeAspect="1"/>
          </p:cNvPicPr>
          <p:nvPr/>
        </p:nvPicPr>
        <p:blipFill rotWithShape="1">
          <a:blip r:embed="rId6"/>
          <a:srcRect l="31302" r="30614" b="-1"/>
          <a:stretch/>
        </p:blipFill>
        <p:spPr>
          <a:xfrm>
            <a:off x="8918761" y="-4331"/>
            <a:ext cx="3273238" cy="3618965"/>
          </a:xfrm>
          <a:custGeom>
            <a:avLst/>
            <a:gdLst/>
            <a:ahLst/>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spTree>
    <p:extLst>
      <p:ext uri="{BB962C8B-B14F-4D97-AF65-F5344CB8AC3E}">
        <p14:creationId xmlns:p14="http://schemas.microsoft.com/office/powerpoint/2010/main" val="2263104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Type of branding and why it’s used</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92500" lnSpcReduction="20000"/>
          </a:bodyPr>
          <a:lstStyle/>
          <a:p>
            <a:r>
              <a:rPr lang="en-GB" dirty="0"/>
              <a:t>Amazon’s branding is “service” branding as well as “corporate” branding – standing for the company, its values and the level of service and convenience you can expect.</a:t>
            </a:r>
          </a:p>
          <a:p>
            <a:r>
              <a:rPr lang="en-GB" dirty="0"/>
              <a:t>All Amazon services and shops are branded in the same way – whether they’re on screen or physical. They all have the same logo and basic design features. This means customers know what they will get when they go to Amazon. In a fiercely competitive global online retailing market the brand helps the company stand out from everyone else.  Whatever they’re buying, customers know they can turn to Amazon for exceptional, straightforward service and a massive range of products. </a:t>
            </a:r>
          </a:p>
          <a:p>
            <a:r>
              <a:rPr lang="en-GB" dirty="0"/>
              <a:t>Importantly too, branding the company helps communicate to stakeholders what the company is all about – it makes them want to invest in the company or to go and work there – as well as to buy from it.</a:t>
            </a:r>
          </a:p>
          <a:p>
            <a:endParaRPr lang="en-GB" dirty="0"/>
          </a:p>
        </p:txBody>
      </p:sp>
    </p:spTree>
    <p:extLst>
      <p:ext uri="{BB962C8B-B14F-4D97-AF65-F5344CB8AC3E}">
        <p14:creationId xmlns:p14="http://schemas.microsoft.com/office/powerpoint/2010/main" val="289381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EE31-0627-476D-B093-F44F233888EB}"/>
              </a:ext>
            </a:extLst>
          </p:cNvPr>
          <p:cNvSpPr>
            <a:spLocks noGrp="1"/>
          </p:cNvSpPr>
          <p:nvPr>
            <p:ph type="title"/>
          </p:nvPr>
        </p:nvSpPr>
        <p:spPr>
          <a:xfrm>
            <a:off x="838200" y="176214"/>
            <a:ext cx="10515600" cy="1481188"/>
          </a:xfrm>
        </p:spPr>
        <p:txBody>
          <a:bodyPr>
            <a:normAutofit/>
          </a:bodyPr>
          <a:lstStyle/>
          <a:p>
            <a:r>
              <a:rPr lang="en-GB" sz="4000" dirty="0"/>
              <a:t>Why branding is important to Amazon</a:t>
            </a:r>
          </a:p>
        </p:txBody>
      </p:sp>
      <p:sp>
        <p:nvSpPr>
          <p:cNvPr id="3" name="Content Placeholder 2">
            <a:extLst>
              <a:ext uri="{FF2B5EF4-FFF2-40B4-BE49-F238E27FC236}">
                <a16:creationId xmlns:a16="http://schemas.microsoft.com/office/drawing/2014/main" id="{5CC6ABE8-F4B8-4344-B3A3-5523F115AFA5}"/>
              </a:ext>
            </a:extLst>
          </p:cNvPr>
          <p:cNvSpPr>
            <a:spLocks noGrp="1"/>
          </p:cNvSpPr>
          <p:nvPr>
            <p:ph idx="1"/>
          </p:nvPr>
        </p:nvSpPr>
        <p:spPr>
          <a:xfrm>
            <a:off x="838200" y="1847128"/>
            <a:ext cx="3990968" cy="4272681"/>
          </a:xfrm>
        </p:spPr>
        <p:txBody>
          <a:bodyPr>
            <a:normAutofit/>
          </a:bodyPr>
          <a:lstStyle/>
          <a:p>
            <a:r>
              <a:rPr lang="en-GB" sz="2000" dirty="0"/>
              <a:t>Stands out from the crowd</a:t>
            </a:r>
          </a:p>
          <a:p>
            <a:r>
              <a:rPr lang="en-GB" sz="2000" dirty="0"/>
              <a:t>Instantly recognisable</a:t>
            </a:r>
          </a:p>
          <a:p>
            <a:r>
              <a:rPr lang="en-GB" sz="2000" dirty="0"/>
              <a:t>Reflects company image</a:t>
            </a:r>
          </a:p>
          <a:p>
            <a:r>
              <a:rPr lang="en-GB" sz="2000" dirty="0"/>
              <a:t>Stands for benefits of the service</a:t>
            </a:r>
          </a:p>
          <a:p>
            <a:r>
              <a:rPr lang="en-GB" sz="2000" dirty="0"/>
              <a:t>Associated with quality and obsessive customer service</a:t>
            </a:r>
          </a:p>
          <a:p>
            <a:r>
              <a:rPr lang="en-GB" sz="2000" dirty="0"/>
              <a:t>A focus point for advertising</a:t>
            </a:r>
          </a:p>
          <a:p>
            <a:r>
              <a:rPr lang="en-GB" sz="2000" dirty="0"/>
              <a:t>Creates trust</a:t>
            </a:r>
          </a:p>
        </p:txBody>
      </p:sp>
      <p:pic>
        <p:nvPicPr>
          <p:cNvPr id="5" name="Picture 4">
            <a:extLst>
              <a:ext uri="{FF2B5EF4-FFF2-40B4-BE49-F238E27FC236}">
                <a16:creationId xmlns:a16="http://schemas.microsoft.com/office/drawing/2014/main" id="{94E0D2F2-E5DE-40B7-B31C-6523D2F0473B}"/>
              </a:ext>
            </a:extLst>
          </p:cNvPr>
          <p:cNvPicPr>
            <a:picLocks noChangeAspect="1"/>
          </p:cNvPicPr>
          <p:nvPr/>
        </p:nvPicPr>
        <p:blipFill>
          <a:blip r:embed="rId3"/>
          <a:stretch>
            <a:fillRect/>
          </a:stretch>
        </p:blipFill>
        <p:spPr>
          <a:xfrm>
            <a:off x="5017633" y="1657402"/>
            <a:ext cx="6162675" cy="4267200"/>
          </a:xfrm>
          <a:prstGeom prst="rect">
            <a:avLst/>
          </a:prstGeom>
        </p:spPr>
      </p:pic>
    </p:spTree>
    <p:extLst>
      <p:ext uri="{BB962C8B-B14F-4D97-AF65-F5344CB8AC3E}">
        <p14:creationId xmlns:p14="http://schemas.microsoft.com/office/powerpoint/2010/main" val="13194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2"/>
                </a:solidFill>
                <a:latin typeface="Arial" panose="020B0604020202020204" pitchFamily="34" charset="0"/>
                <a:cs typeface="Arial" panose="020B0604020202020204" pitchFamily="34" charset="0"/>
              </a:rPr>
              <a:t>What is a brand?</a:t>
            </a:r>
            <a:br>
              <a:rPr lang="en-GB" b="1" dirty="0">
                <a:solidFill>
                  <a:schemeClr val="accent2"/>
                </a:solidFill>
                <a:latin typeface="Arial" panose="020B0604020202020204" pitchFamily="34" charset="0"/>
                <a:cs typeface="Arial" panose="020B0604020202020204" pitchFamily="34" charset="0"/>
              </a:rPr>
            </a:br>
            <a:endParaRPr lang="en-GB" b="1" dirty="0">
              <a:solidFill>
                <a:schemeClr val="accent2"/>
              </a:solidFill>
            </a:endParaRPr>
          </a:p>
        </p:txBody>
      </p:sp>
      <p:sp>
        <p:nvSpPr>
          <p:cNvPr id="3" name="Content Placeholder 2"/>
          <p:cNvSpPr>
            <a:spLocks noGrp="1"/>
          </p:cNvSpPr>
          <p:nvPr>
            <p:ph idx="1"/>
          </p:nvPr>
        </p:nvSpPr>
        <p:spPr>
          <a:xfrm>
            <a:off x="696686" y="1100628"/>
            <a:ext cx="9171214" cy="4344596"/>
          </a:xfrm>
        </p:spPr>
        <p:txBody>
          <a:bodyPr>
            <a:noAutofit/>
          </a:bodyPr>
          <a:lstStyle/>
          <a:p>
            <a:pPr>
              <a:buFont typeface="Wingdings" panose="05000000000000000000" pitchFamily="2" charset="2"/>
              <a:buChar char="§"/>
            </a:pPr>
            <a:r>
              <a:rPr lang="en-GB" sz="2000" dirty="0">
                <a:latin typeface="Arial" panose="020B0604020202020204" pitchFamily="34" charset="0"/>
                <a:cs typeface="Arial" panose="020B0604020202020204" pitchFamily="34" charset="0"/>
              </a:rPr>
              <a:t>According to experts, a brand is much more than a product you buy.  It is much more than a name, a logo, a symbol or a trademark.  A brand has a unique set of values that defines its character and works like a contract, promising to deliver satisfaction by providing consistent quality each time it is bought, used or experienced.  </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Brands seek to connect emotionally with their consumers and create lifelong relationships.</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Brands are relevant to businesses as well as to services, they can be applied to ideas and concepts as well as to products – a brand can even represent an individual celebrity.</a:t>
            </a:r>
          </a:p>
          <a:p>
            <a:pPr>
              <a:buFont typeface="Wingdings" panose="05000000000000000000" pitchFamily="2" charset="2"/>
              <a:buChar char="§"/>
            </a:pPr>
            <a:r>
              <a:rPr lang="en-GB" sz="2000" dirty="0">
                <a:latin typeface="Arial" panose="020B0604020202020204" pitchFamily="34" charset="0"/>
                <a:cs typeface="Arial" panose="020B0604020202020204" pitchFamily="34" charset="0"/>
              </a:rPr>
              <a:t>Lets look at how Volvo and Amazon bring this to life</a:t>
            </a:r>
            <a:endParaRPr lang="en-GB" sz="1400" dirty="0"/>
          </a:p>
        </p:txBody>
      </p:sp>
      <p:pic>
        <p:nvPicPr>
          <p:cNvPr id="7" name="Picture 6" descr="Image result for volvo logo">
            <a:extLst>
              <a:ext uri="{FF2B5EF4-FFF2-40B4-BE49-F238E27FC236}">
                <a16:creationId xmlns:a16="http://schemas.microsoft.com/office/drawing/2014/main" id="{232DB397-B363-3B64-7D1A-0B365673E9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5"/>
          <a:stretch/>
        </p:blipFill>
        <p:spPr bwMode="auto">
          <a:xfrm>
            <a:off x="6828350" y="4617130"/>
            <a:ext cx="2135129" cy="2146179"/>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A773251-178E-A179-1D4C-EABE34516B91}"/>
              </a:ext>
            </a:extLst>
          </p:cNvPr>
          <p:cNvPicPr>
            <a:picLocks noChangeAspect="1"/>
          </p:cNvPicPr>
          <p:nvPr/>
        </p:nvPicPr>
        <p:blipFill>
          <a:blip r:embed="rId4"/>
          <a:stretch>
            <a:fillRect/>
          </a:stretch>
        </p:blipFill>
        <p:spPr>
          <a:xfrm>
            <a:off x="9381815" y="5445223"/>
            <a:ext cx="2458070" cy="1034977"/>
          </a:xfrm>
          <a:prstGeom prst="rect">
            <a:avLst/>
          </a:prstGeom>
        </p:spPr>
      </p:pic>
    </p:spTree>
    <p:extLst>
      <p:ext uri="{BB962C8B-B14F-4D97-AF65-F5344CB8AC3E}">
        <p14:creationId xmlns:p14="http://schemas.microsoft.com/office/powerpoint/2010/main" val="412348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Why branding is important </a:t>
            </a:r>
            <a:r>
              <a:rPr lang="en-US"/>
              <a:t>to Amazon</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a:bodyPr>
          <a:lstStyle/>
          <a:p>
            <a:r>
              <a:rPr lang="en-GB" dirty="0"/>
              <a:t>The Amazon brand is distinctive and easy to recognise.  Very often it’s working hard in tiny form on a smart phone app screen – or nowadays on the high street too, surrounded by competitors.  The brand immediately connects with customers – helping them navigate straight to Amazon and reminding them that they’re there once they’ve clicked the app or walked into the shop.</a:t>
            </a:r>
          </a:p>
          <a:p>
            <a:r>
              <a:rPr lang="en-GB" dirty="0"/>
              <a:t>The brand embodies the company’s customer service and convenience beliefs – it’s </a:t>
            </a:r>
            <a:r>
              <a:rPr lang="en-GB" dirty="0" err="1"/>
              <a:t>lighthearted</a:t>
            </a:r>
            <a:r>
              <a:rPr lang="en-GB" dirty="0"/>
              <a:t>, smiley and modern – as well as fast moving and arrow-like.</a:t>
            </a:r>
          </a:p>
          <a:p>
            <a:endParaRPr lang="en-GB" dirty="0"/>
          </a:p>
        </p:txBody>
      </p:sp>
    </p:spTree>
    <p:extLst>
      <p:ext uri="{BB962C8B-B14F-4D97-AF65-F5344CB8AC3E}">
        <p14:creationId xmlns:p14="http://schemas.microsoft.com/office/powerpoint/2010/main" val="398928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F1C62-D231-4858-B6FE-5562FF127E89}"/>
              </a:ext>
            </a:extLst>
          </p:cNvPr>
          <p:cNvSpPr>
            <a:spLocks noGrp="1"/>
          </p:cNvSpPr>
          <p:nvPr>
            <p:ph type="title"/>
          </p:nvPr>
        </p:nvSpPr>
        <p:spPr>
          <a:xfrm>
            <a:off x="6248400" y="365125"/>
            <a:ext cx="5105400" cy="2579692"/>
          </a:xfrm>
        </p:spPr>
        <p:txBody>
          <a:bodyPr anchor="b">
            <a:normAutofit/>
          </a:bodyPr>
          <a:lstStyle/>
          <a:p>
            <a:r>
              <a:rPr lang="en-GB" dirty="0"/>
              <a:t>How Amazon branding adds value to the company</a:t>
            </a:r>
          </a:p>
        </p:txBody>
      </p:sp>
      <p:sp>
        <p:nvSpPr>
          <p:cNvPr id="3" name="Content Placeholder 2">
            <a:extLst>
              <a:ext uri="{FF2B5EF4-FFF2-40B4-BE49-F238E27FC236}">
                <a16:creationId xmlns:a16="http://schemas.microsoft.com/office/drawing/2014/main" id="{8E7D4A95-56E6-4C2D-8F27-20E7B8B6C035}"/>
              </a:ext>
            </a:extLst>
          </p:cNvPr>
          <p:cNvSpPr>
            <a:spLocks noGrp="1"/>
          </p:cNvSpPr>
          <p:nvPr>
            <p:ph idx="1"/>
          </p:nvPr>
        </p:nvSpPr>
        <p:spPr>
          <a:xfrm>
            <a:off x="6248399" y="3124205"/>
            <a:ext cx="5105400" cy="3052757"/>
          </a:xfrm>
        </p:spPr>
        <p:txBody>
          <a:bodyPr>
            <a:normAutofit/>
          </a:bodyPr>
          <a:lstStyle/>
          <a:p>
            <a:r>
              <a:rPr lang="en-GB" sz="1600" dirty="0"/>
              <a:t>The world’s second most valuable brand – at an estimated $350bn in 2022 (just behind Apple)</a:t>
            </a:r>
          </a:p>
          <a:p>
            <a:r>
              <a:rPr lang="en-GB" sz="2000" dirty="0"/>
              <a:t>Instantly recognisable, hugely successful company, drawing in 5.8bn visitors to its stores in 2020</a:t>
            </a:r>
          </a:p>
          <a:p>
            <a:endParaRPr lang="en-GB" sz="1600" dirty="0"/>
          </a:p>
        </p:txBody>
      </p:sp>
      <p:pic>
        <p:nvPicPr>
          <p:cNvPr id="5" name="Picture 4">
            <a:extLst>
              <a:ext uri="{FF2B5EF4-FFF2-40B4-BE49-F238E27FC236}">
                <a16:creationId xmlns:a16="http://schemas.microsoft.com/office/drawing/2014/main" id="{B7732BEE-0DB6-81F8-1026-F9017BB8BD3B}"/>
              </a:ext>
            </a:extLst>
          </p:cNvPr>
          <p:cNvPicPr>
            <a:picLocks noChangeAspect="1"/>
          </p:cNvPicPr>
          <p:nvPr/>
        </p:nvPicPr>
        <p:blipFill>
          <a:blip r:embed="rId3"/>
          <a:stretch>
            <a:fillRect/>
          </a:stretch>
        </p:blipFill>
        <p:spPr>
          <a:xfrm>
            <a:off x="379865" y="1070605"/>
            <a:ext cx="5404211" cy="4107200"/>
          </a:xfrm>
          <a:prstGeom prst="rect">
            <a:avLst/>
          </a:prstGeom>
        </p:spPr>
      </p:pic>
    </p:spTree>
    <p:extLst>
      <p:ext uri="{BB962C8B-B14F-4D97-AF65-F5344CB8AC3E}">
        <p14:creationId xmlns:p14="http://schemas.microsoft.com/office/powerpoint/2010/main" val="1512971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How branding adds value to Amazon’s business</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a:bodyPr>
          <a:lstStyle/>
          <a:p>
            <a:r>
              <a:rPr lang="en-GB" dirty="0"/>
              <a:t>Amazon’s brand is all about billions of loyal customers and repeat business, coming from satisfied customers, time after time.</a:t>
            </a:r>
          </a:p>
          <a:p>
            <a:r>
              <a:rPr lang="en-GB" dirty="0"/>
              <a:t>The brand attracts new sellers, new employees as well as well over 5 billion customers a year.</a:t>
            </a:r>
          </a:p>
          <a:p>
            <a:r>
              <a:rPr lang="en-GB" dirty="0"/>
              <a:t>The brand helps the company grow its market share in a hugely crowded market with ever increasing customer loyalty and repeat business</a:t>
            </a:r>
          </a:p>
          <a:p>
            <a:r>
              <a:rPr lang="en-GB" dirty="0"/>
              <a:t>Much of what the company sells isn’t itself distinctive, its available pretty much everywhere – but its Amazon’s added value of service, speed and reliability that sits behind the brand.</a:t>
            </a:r>
          </a:p>
          <a:p>
            <a:endParaRPr lang="en-GB" dirty="0"/>
          </a:p>
        </p:txBody>
      </p:sp>
    </p:spTree>
    <p:extLst>
      <p:ext uri="{BB962C8B-B14F-4D97-AF65-F5344CB8AC3E}">
        <p14:creationId xmlns:p14="http://schemas.microsoft.com/office/powerpoint/2010/main" val="317442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A5937-65F2-42AD-8452-A7FFA2DA4BDD}"/>
              </a:ext>
            </a:extLst>
          </p:cNvPr>
          <p:cNvSpPr>
            <a:spLocks noGrp="1"/>
          </p:cNvSpPr>
          <p:nvPr>
            <p:ph type="ctrTitle"/>
          </p:nvPr>
        </p:nvSpPr>
        <p:spPr>
          <a:xfrm>
            <a:off x="838200" y="174172"/>
            <a:ext cx="10515599" cy="2269718"/>
          </a:xfrm>
        </p:spPr>
        <p:txBody>
          <a:bodyPr anchor="ctr">
            <a:normAutofit/>
          </a:bodyPr>
          <a:lstStyle/>
          <a:p>
            <a:pPr algn="l"/>
            <a:r>
              <a:rPr lang="en-GB" sz="5200" dirty="0"/>
              <a:t>M1 Similarities and Differences</a:t>
            </a:r>
          </a:p>
        </p:txBody>
      </p:sp>
      <p:pic>
        <p:nvPicPr>
          <p:cNvPr id="7" name="Picture 6" descr="Image result for volvo logo">
            <a:extLst>
              <a:ext uri="{FF2B5EF4-FFF2-40B4-BE49-F238E27FC236}">
                <a16:creationId xmlns:a16="http://schemas.microsoft.com/office/drawing/2014/main" id="{B8D68030-EF0D-680B-420C-CD25C8D73D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5"/>
          <a:stretch/>
        </p:blipFill>
        <p:spPr bwMode="auto">
          <a:xfrm>
            <a:off x="3592991" y="3078964"/>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3868F8-5E26-92CC-0528-64B62B385D34}"/>
              </a:ext>
            </a:extLst>
          </p:cNvPr>
          <p:cNvPicPr>
            <a:picLocks noChangeAspect="1"/>
          </p:cNvPicPr>
          <p:nvPr/>
        </p:nvPicPr>
        <p:blipFill>
          <a:blip r:embed="rId4"/>
          <a:stretch>
            <a:fillRect/>
          </a:stretch>
        </p:blipFill>
        <p:spPr>
          <a:xfrm>
            <a:off x="7327112" y="4133666"/>
            <a:ext cx="3981450" cy="1676400"/>
          </a:xfrm>
          <a:prstGeom prst="rect">
            <a:avLst/>
          </a:prstGeom>
        </p:spPr>
      </p:pic>
      <p:sp>
        <p:nvSpPr>
          <p:cNvPr id="6" name="Subtitle 5">
            <a:extLst>
              <a:ext uri="{FF2B5EF4-FFF2-40B4-BE49-F238E27FC236}">
                <a16:creationId xmlns:a16="http://schemas.microsoft.com/office/drawing/2014/main" id="{31F3989A-DE09-E3D6-A721-169D0098CC4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4299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Similarities between Amazon and Volvo’s use of branding</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85000" lnSpcReduction="20000"/>
          </a:bodyPr>
          <a:lstStyle/>
          <a:p>
            <a:r>
              <a:rPr lang="en-GB" dirty="0"/>
              <a:t>Both brands: </a:t>
            </a:r>
          </a:p>
          <a:p>
            <a:r>
              <a:rPr lang="en-GB" dirty="0"/>
              <a:t>Stand for and embody the companies’ values</a:t>
            </a:r>
          </a:p>
          <a:p>
            <a:r>
              <a:rPr lang="en-GB" dirty="0"/>
              <a:t>Use a design element with an arrow to communicate something about themselves – Volvo’s masculine heritage, Amazon’s service with a smile</a:t>
            </a:r>
          </a:p>
          <a:p>
            <a:r>
              <a:rPr lang="en-GB" dirty="0"/>
              <a:t>Help their companies stand out in fiercely crowded international markets</a:t>
            </a:r>
          </a:p>
          <a:p>
            <a:r>
              <a:rPr lang="en-GB" dirty="0"/>
              <a:t>Their logos are used in multiple formats and at many different sizes – from apps on a phone screen, on TV or blown up giant on a billboard</a:t>
            </a:r>
          </a:p>
          <a:p>
            <a:r>
              <a:rPr lang="en-GB" dirty="0"/>
              <a:t>Are instantly recognisable by loyal fans and customers as well as the general public</a:t>
            </a:r>
          </a:p>
          <a:p>
            <a:r>
              <a:rPr lang="en-GB" dirty="0"/>
              <a:t>Serve as corporate brands</a:t>
            </a:r>
          </a:p>
          <a:p>
            <a:r>
              <a:rPr lang="en-GB" dirty="0"/>
              <a:t>Have significant financial worth in their own right (over and above the company’s financial value) and allow their companies to charge extra and drive incremental new business ahead of their competitors</a:t>
            </a:r>
          </a:p>
          <a:p>
            <a:endParaRPr lang="en-GB" dirty="0"/>
          </a:p>
        </p:txBody>
      </p:sp>
    </p:spTree>
    <p:extLst>
      <p:ext uri="{BB962C8B-B14F-4D97-AF65-F5344CB8AC3E}">
        <p14:creationId xmlns:p14="http://schemas.microsoft.com/office/powerpoint/2010/main" val="1810122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Differences between Amazon and Volvo’s use of branding</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85000" lnSpcReduction="10000"/>
          </a:bodyPr>
          <a:lstStyle/>
          <a:p>
            <a:r>
              <a:rPr lang="en-GB" dirty="0"/>
              <a:t>Amazon’s brand (that’s the brand, not the company) is worth an estimated $350bn in 2020.  That makes it the second most valuable brand in the world.  Analysts don’t give a separate figure for Volvo’s brand, referring instead to the value of the overall company.</a:t>
            </a:r>
          </a:p>
          <a:p>
            <a:r>
              <a:rPr lang="en-GB" dirty="0"/>
              <a:t>Amazon’s brand is nearly fully global with buying customers in 178 countries.  Volvo sells in 100 countries and its brand is best known in Europe, less so around the world.</a:t>
            </a:r>
          </a:p>
          <a:p>
            <a:r>
              <a:rPr lang="en-GB" dirty="0"/>
              <a:t>Volvo’s brand is closely associated with vehicles and with the company.  Amazon’s brand is associated with just about anything and everything – it’s an online (and physical store) retailer selling across every category as well as a tech and entertainment company.  That means its brand has to be exceptionally versatile and powerful.</a:t>
            </a:r>
          </a:p>
          <a:p>
            <a:r>
              <a:rPr lang="en-GB" dirty="0"/>
              <a:t>Amazon’s dominant brand value is service, whereas Volvo’s is strength and safety.  </a:t>
            </a:r>
          </a:p>
          <a:p>
            <a:endParaRPr lang="en-GB" dirty="0"/>
          </a:p>
        </p:txBody>
      </p:sp>
    </p:spTree>
    <p:extLst>
      <p:ext uri="{BB962C8B-B14F-4D97-AF65-F5344CB8AC3E}">
        <p14:creationId xmlns:p14="http://schemas.microsoft.com/office/powerpoint/2010/main" val="3995169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5C93A7-ACC3-4468-AF7D-9417865BCDAE}"/>
              </a:ext>
            </a:extLst>
          </p:cNvPr>
          <p:cNvSpPr>
            <a:spLocks noGrp="1"/>
          </p:cNvSpPr>
          <p:nvPr>
            <p:ph type="title"/>
          </p:nvPr>
        </p:nvSpPr>
        <p:spPr>
          <a:xfrm>
            <a:off x="971368" y="371719"/>
            <a:ext cx="6125964" cy="1906863"/>
          </a:xfrm>
        </p:spPr>
        <p:txBody>
          <a:bodyPr anchor="b">
            <a:normAutofit/>
          </a:bodyPr>
          <a:lstStyle/>
          <a:p>
            <a:r>
              <a:rPr lang="en-GB" dirty="0"/>
              <a:t>What is Volvo’s Brand?</a:t>
            </a:r>
          </a:p>
        </p:txBody>
      </p:sp>
      <p:pic>
        <p:nvPicPr>
          <p:cNvPr id="1028" name="Picture 4" descr="Image result for volvo logo">
            <a:extLst>
              <a:ext uri="{FF2B5EF4-FFF2-40B4-BE49-F238E27FC236}">
                <a16:creationId xmlns:a16="http://schemas.microsoft.com/office/drawing/2014/main" id="{8D783A8C-3C02-4601-BC19-B79A76BB19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54" r="-3" b="11189"/>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Image result for volvo logo">
            <a:extLst>
              <a:ext uri="{FF2B5EF4-FFF2-40B4-BE49-F238E27FC236}">
                <a16:creationId xmlns:a16="http://schemas.microsoft.com/office/drawing/2014/main" id="{88C5171E-F134-4204-B43B-57EE608880E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5"/>
          <a:stretch/>
        </p:blipFill>
        <p:spPr bwMode="auto">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Image result for volvo logo">
            <a:extLst>
              <a:ext uri="{FF2B5EF4-FFF2-40B4-BE49-F238E27FC236}">
                <a16:creationId xmlns:a16="http://schemas.microsoft.com/office/drawing/2014/main" id="{5EBD5AB3-4F2C-4DD3-BB6C-A97ABF6839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752" r="-1" b="9583"/>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
        <p:nvSpPr>
          <p:cNvPr id="10" name="Content Placeholder 1031">
            <a:extLst>
              <a:ext uri="{FF2B5EF4-FFF2-40B4-BE49-F238E27FC236}">
                <a16:creationId xmlns:a16="http://schemas.microsoft.com/office/drawing/2014/main" id="{C7EBCE25-603A-4DF4-9D29-CCAAFF33E98A}"/>
              </a:ext>
            </a:extLst>
          </p:cNvPr>
          <p:cNvSpPr>
            <a:spLocks noGrp="1"/>
          </p:cNvSpPr>
          <p:nvPr>
            <p:ph idx="1"/>
          </p:nvPr>
        </p:nvSpPr>
        <p:spPr>
          <a:xfrm>
            <a:off x="971368" y="2506665"/>
            <a:ext cx="4268289" cy="4351338"/>
          </a:xfrm>
        </p:spPr>
        <p:txBody>
          <a:bodyPr>
            <a:normAutofit/>
          </a:bodyPr>
          <a:lstStyle/>
          <a:p>
            <a:r>
              <a:rPr lang="en-US" sz="3200" dirty="0"/>
              <a:t>Logo</a:t>
            </a:r>
          </a:p>
          <a:p>
            <a:r>
              <a:rPr lang="en-US" sz="3200" dirty="0" err="1"/>
              <a:t>Colours</a:t>
            </a:r>
            <a:endParaRPr lang="en-US" sz="3200" dirty="0"/>
          </a:p>
          <a:p>
            <a:r>
              <a:rPr lang="en-US" sz="3200" dirty="0"/>
              <a:t>Font</a:t>
            </a:r>
          </a:p>
          <a:p>
            <a:r>
              <a:rPr lang="en-US" sz="3200" dirty="0"/>
              <a:t>Design</a:t>
            </a:r>
          </a:p>
          <a:p>
            <a:r>
              <a:rPr lang="en-US" sz="3200" dirty="0"/>
              <a:t>Beliefs about the brand in the mind of the customer</a:t>
            </a:r>
            <a:endParaRPr lang="en-US" sz="2000" dirty="0"/>
          </a:p>
        </p:txBody>
      </p:sp>
    </p:spTree>
    <p:extLst>
      <p:ext uri="{BB962C8B-B14F-4D97-AF65-F5344CB8AC3E}">
        <p14:creationId xmlns:p14="http://schemas.microsoft.com/office/powerpoint/2010/main" val="201449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What is Volvo’s brand?</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85000" lnSpcReduction="20000"/>
          </a:bodyPr>
          <a:lstStyle/>
          <a:p>
            <a:r>
              <a:rPr lang="en-GB" dirty="0"/>
              <a:t>Volvo have a very distinctive brand logo, with lots of silver, blue and black colours. The image of the logo represents the image of the brand: everything about the logo suggest what the company wants people to think about when they think of Volvo cars: strong, no-nonsense, reliable, clean-design, masculine. </a:t>
            </a:r>
          </a:p>
          <a:p>
            <a:r>
              <a:rPr lang="en-GB" dirty="0"/>
              <a:t>The logo itself is formed from the symbol for the male gender. </a:t>
            </a:r>
          </a:p>
          <a:p>
            <a:r>
              <a:rPr lang="en-GB" dirty="0"/>
              <a:t>The font used reinforces the idea that this product is bold, with clean lines. It suggests strength and reliability. This is the image Volvo wants to present to its customers.</a:t>
            </a:r>
            <a:br>
              <a:rPr lang="en-GB" dirty="0"/>
            </a:br>
            <a:endParaRPr lang="en-GB" dirty="0"/>
          </a:p>
          <a:p>
            <a:r>
              <a:rPr lang="en-GB" dirty="0"/>
              <a:t>The logo is in clear view on every Volvo car and is also used in promotional materials and all over their website. The company wants people to associate this logo strongly with the products. The logo is always the same, but sometimes the colours vary – never straying away from the male stereotype colours of black, silver and blue. It is the company name that is most strongly branded. Volvo do not create separate variations of the logo for each type of car they sell.</a:t>
            </a:r>
          </a:p>
          <a:p>
            <a:endParaRPr lang="en-GB" dirty="0"/>
          </a:p>
        </p:txBody>
      </p:sp>
    </p:spTree>
    <p:extLst>
      <p:ext uri="{BB962C8B-B14F-4D97-AF65-F5344CB8AC3E}">
        <p14:creationId xmlns:p14="http://schemas.microsoft.com/office/powerpoint/2010/main" val="2147408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F6AA9-22FD-4D43-B16C-34FB9CE63A40}"/>
              </a:ext>
            </a:extLst>
          </p:cNvPr>
          <p:cNvSpPr>
            <a:spLocks noGrp="1"/>
          </p:cNvSpPr>
          <p:nvPr>
            <p:ph type="title"/>
          </p:nvPr>
        </p:nvSpPr>
        <p:spPr>
          <a:xfrm>
            <a:off x="838201" y="365125"/>
            <a:ext cx="3816095" cy="1938076"/>
          </a:xfrm>
        </p:spPr>
        <p:txBody>
          <a:bodyPr>
            <a:normAutofit/>
          </a:bodyPr>
          <a:lstStyle/>
          <a:p>
            <a:r>
              <a:rPr lang="en-GB" dirty="0"/>
              <a:t>Volvo’s Brand Definition and Personality</a:t>
            </a:r>
          </a:p>
        </p:txBody>
      </p:sp>
      <p:pic>
        <p:nvPicPr>
          <p:cNvPr id="1028" name="Picture 4" descr="Image result for volvo">
            <a:extLst>
              <a:ext uri="{FF2B5EF4-FFF2-40B4-BE49-F238E27FC236}">
                <a16:creationId xmlns:a16="http://schemas.microsoft.com/office/drawing/2014/main" id="{82B9EC57-F759-4575-A5B9-61F775F1D7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8564"/>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Image result for volvo logo">
            <a:extLst>
              <a:ext uri="{FF2B5EF4-FFF2-40B4-BE49-F238E27FC236}">
                <a16:creationId xmlns:a16="http://schemas.microsoft.com/office/drawing/2014/main" id="{BF6A7304-5F4B-4C9D-9086-CBCBCE7C4E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287" r="2" b="33101"/>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
        <p:nvSpPr>
          <p:cNvPr id="6" name="Content Placeholder 3">
            <a:extLst>
              <a:ext uri="{FF2B5EF4-FFF2-40B4-BE49-F238E27FC236}">
                <a16:creationId xmlns:a16="http://schemas.microsoft.com/office/drawing/2014/main" id="{3CCCEF9A-06F4-4873-B58E-E89B6DF5076E}"/>
              </a:ext>
            </a:extLst>
          </p:cNvPr>
          <p:cNvSpPr txBox="1">
            <a:spLocks/>
          </p:cNvSpPr>
          <p:nvPr/>
        </p:nvSpPr>
        <p:spPr>
          <a:xfrm>
            <a:off x="838201" y="2520139"/>
            <a:ext cx="4068530" cy="3448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t>A definition of a brand:</a:t>
            </a:r>
            <a:br>
              <a:rPr lang="en-GB" sz="2000" dirty="0"/>
            </a:br>
            <a:r>
              <a:rPr lang="en-GB" sz="2000" dirty="0"/>
              <a:t>“a brand is a person’s gut feeling about a product, service, or organization.”(Marty Neumeier)</a:t>
            </a:r>
          </a:p>
          <a:p>
            <a:r>
              <a:rPr lang="en-GB" sz="2000" dirty="0"/>
              <a:t>Brand Personality:</a:t>
            </a:r>
          </a:p>
          <a:p>
            <a:pPr lvl="2"/>
            <a:r>
              <a:rPr lang="en-GB" dirty="0"/>
              <a:t>Sincerity</a:t>
            </a:r>
          </a:p>
          <a:p>
            <a:pPr lvl="2"/>
            <a:r>
              <a:rPr lang="en-GB" dirty="0"/>
              <a:t>Competence</a:t>
            </a:r>
          </a:p>
          <a:p>
            <a:pPr lvl="2"/>
            <a:r>
              <a:rPr lang="en-GB" dirty="0"/>
              <a:t>Excitement</a:t>
            </a:r>
          </a:p>
          <a:p>
            <a:pPr lvl="2"/>
            <a:r>
              <a:rPr lang="en-GB" dirty="0"/>
              <a:t>Sophistication</a:t>
            </a:r>
          </a:p>
          <a:p>
            <a:pPr lvl="2"/>
            <a:r>
              <a:rPr lang="en-GB" dirty="0"/>
              <a:t>Ruggedness</a:t>
            </a:r>
          </a:p>
        </p:txBody>
      </p:sp>
    </p:spTree>
    <p:extLst>
      <p:ext uri="{BB962C8B-B14F-4D97-AF65-F5344CB8AC3E}">
        <p14:creationId xmlns:p14="http://schemas.microsoft.com/office/powerpoint/2010/main" val="27455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Volvo’s brand definition and personality</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92500" lnSpcReduction="10000"/>
          </a:bodyPr>
          <a:lstStyle/>
          <a:p>
            <a:r>
              <a:rPr lang="en-GB" dirty="0"/>
              <a:t>Part of Volvo’s branding is that all Volvo cars all share similar design features. The front of their cars all look very similar for example, and the same logo is on every model. This reinforces the image of the firm and makes people think that all their cars perform in the same way. It makes people believe that ‘Volvo’ means reliability and strength. </a:t>
            </a:r>
            <a:br>
              <a:rPr lang="en-GB" dirty="0"/>
            </a:br>
            <a:br>
              <a:rPr lang="en-GB" dirty="0"/>
            </a:br>
            <a:r>
              <a:rPr lang="en-GB" dirty="0"/>
              <a:t>The personality of Volvo is somewhere between ‘Competence’ and ‘Ruggedness’. This personality is something Volvo have worked very hard at over the years. They make people believe their cars are rugged and strong and that their drivers are competent, hard-working and corporate. This comes through in all their advertising and all points of contact with the customer.  If customers see these qualities in themselves they are more likely to be drawn to Volvo cars.</a:t>
            </a:r>
          </a:p>
          <a:p>
            <a:endParaRPr lang="en-GB" dirty="0"/>
          </a:p>
        </p:txBody>
      </p:sp>
    </p:spTree>
    <p:extLst>
      <p:ext uri="{BB962C8B-B14F-4D97-AF65-F5344CB8AC3E}">
        <p14:creationId xmlns:p14="http://schemas.microsoft.com/office/powerpoint/2010/main" val="118183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C94A-BCF4-4F0D-A528-099EDCE56C76}"/>
              </a:ext>
            </a:extLst>
          </p:cNvPr>
          <p:cNvSpPr>
            <a:spLocks noGrp="1"/>
          </p:cNvSpPr>
          <p:nvPr>
            <p:ph type="title"/>
          </p:nvPr>
        </p:nvSpPr>
        <p:spPr>
          <a:xfrm>
            <a:off x="5202621" y="4665605"/>
            <a:ext cx="6638806" cy="1292433"/>
          </a:xfrm>
        </p:spPr>
        <p:txBody>
          <a:bodyPr vert="horz" lIns="91440" tIns="45720" rIns="91440" bIns="45720" rtlCol="0" anchor="ctr">
            <a:normAutofit/>
          </a:bodyPr>
          <a:lstStyle/>
          <a:p>
            <a:r>
              <a:rPr lang="en-US" sz="4800" kern="1200" dirty="0">
                <a:solidFill>
                  <a:schemeClr val="tx1"/>
                </a:solidFill>
                <a:latin typeface="+mj-lt"/>
                <a:ea typeface="+mj-ea"/>
                <a:cs typeface="+mj-cs"/>
              </a:rPr>
              <a:t>Type of Branding</a:t>
            </a:r>
          </a:p>
        </p:txBody>
      </p:sp>
      <p:sp>
        <p:nvSpPr>
          <p:cNvPr id="3" name="Content Placeholder 2">
            <a:extLst>
              <a:ext uri="{FF2B5EF4-FFF2-40B4-BE49-F238E27FC236}">
                <a16:creationId xmlns:a16="http://schemas.microsoft.com/office/drawing/2014/main" id="{00194BF9-2037-4957-A673-F992FB3332EC}"/>
              </a:ext>
            </a:extLst>
          </p:cNvPr>
          <p:cNvSpPr>
            <a:spLocks noGrp="1"/>
          </p:cNvSpPr>
          <p:nvPr>
            <p:ph idx="1"/>
          </p:nvPr>
        </p:nvSpPr>
        <p:spPr>
          <a:xfrm>
            <a:off x="5202619" y="5958038"/>
            <a:ext cx="6638807" cy="424446"/>
          </a:xfrm>
        </p:spPr>
        <p:txBody>
          <a:bodyPr vert="horz" lIns="91440" tIns="45720" rIns="91440" bIns="45720" rtlCol="0">
            <a:normAutofit fontScale="85000" lnSpcReduction="10000"/>
          </a:bodyPr>
          <a:lstStyle/>
          <a:p>
            <a:pPr marL="0" indent="0">
              <a:buNone/>
            </a:pPr>
            <a:r>
              <a:rPr lang="en-US" sz="2400" kern="1200" dirty="0">
                <a:solidFill>
                  <a:schemeClr val="tx1"/>
                </a:solidFill>
                <a:latin typeface="+mn-lt"/>
                <a:ea typeface="+mn-ea"/>
                <a:cs typeface="+mn-cs"/>
              </a:rPr>
              <a:t>Volvo is an example of CORPORATE and PRODUCT branding</a:t>
            </a:r>
          </a:p>
        </p:txBody>
      </p:sp>
      <p:pic>
        <p:nvPicPr>
          <p:cNvPr id="2052" name="Picture 4" descr="Image result for volvo cars">
            <a:extLst>
              <a:ext uri="{FF2B5EF4-FFF2-40B4-BE49-F238E27FC236}">
                <a16:creationId xmlns:a16="http://schemas.microsoft.com/office/drawing/2014/main" id="{A775E2DB-48D3-480C-93BB-01F1C23AFF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9" b="9194"/>
          <a:stretch/>
        </p:blipFill>
        <p:spPr bwMode="auto">
          <a:xfrm>
            <a:off x="20" y="1"/>
            <a:ext cx="4848284" cy="435943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volvo cars">
            <a:extLst>
              <a:ext uri="{FF2B5EF4-FFF2-40B4-BE49-F238E27FC236}">
                <a16:creationId xmlns:a16="http://schemas.microsoft.com/office/drawing/2014/main" id="{C721DA26-D0DD-41CB-92B2-D1C24E833B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613" r="-1" b="4612"/>
          <a:stretch/>
        </p:blipFill>
        <p:spPr bwMode="auto">
          <a:xfrm>
            <a:off x="4972050" y="-1"/>
            <a:ext cx="7216902" cy="43594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volvo cars">
            <a:extLst>
              <a:ext uri="{FF2B5EF4-FFF2-40B4-BE49-F238E27FC236}">
                <a16:creationId xmlns:a16="http://schemas.microsoft.com/office/drawing/2014/main" id="{17549006-FAC9-4230-95CF-F737947925B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730" r="-2" b="-2"/>
          <a:stretch/>
        </p:blipFill>
        <p:spPr bwMode="auto">
          <a:xfrm>
            <a:off x="20" y="4472610"/>
            <a:ext cx="4848284" cy="238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2376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7BE8-40F8-BAF7-4DE8-9EFF3250A9F6}"/>
              </a:ext>
            </a:extLst>
          </p:cNvPr>
          <p:cNvSpPr>
            <a:spLocks noGrp="1"/>
          </p:cNvSpPr>
          <p:nvPr>
            <p:ph type="title"/>
          </p:nvPr>
        </p:nvSpPr>
        <p:spPr/>
        <p:txBody>
          <a:bodyPr/>
          <a:lstStyle/>
          <a:p>
            <a:r>
              <a:rPr lang="en-US" dirty="0"/>
              <a:t>Type of branding and why it’s used</a:t>
            </a:r>
            <a:endParaRPr lang="en-GB" dirty="0"/>
          </a:p>
        </p:txBody>
      </p:sp>
      <p:sp>
        <p:nvSpPr>
          <p:cNvPr id="3" name="Content Placeholder 2">
            <a:extLst>
              <a:ext uri="{FF2B5EF4-FFF2-40B4-BE49-F238E27FC236}">
                <a16:creationId xmlns:a16="http://schemas.microsoft.com/office/drawing/2014/main" id="{42E67165-B660-D8BB-085E-0FD4693E8441}"/>
              </a:ext>
            </a:extLst>
          </p:cNvPr>
          <p:cNvSpPr>
            <a:spLocks noGrp="1"/>
          </p:cNvSpPr>
          <p:nvPr>
            <p:ph idx="1"/>
          </p:nvPr>
        </p:nvSpPr>
        <p:spPr/>
        <p:txBody>
          <a:bodyPr>
            <a:normAutofit fontScale="85000" lnSpcReduction="20000"/>
          </a:bodyPr>
          <a:lstStyle/>
          <a:p>
            <a:r>
              <a:rPr lang="en-GB" dirty="0"/>
              <a:t>Volvo branding is “product” branding as well as “corporate” branding – standing for the company and its values.</a:t>
            </a:r>
          </a:p>
          <a:p>
            <a:r>
              <a:rPr lang="en-GB" dirty="0"/>
              <a:t>All Volvo cars and vehicles and all their accessories are branded in the same way. They all have the same logo and basic design features. This means customers know what they will get if they buy a new model from Volvo. The company doesn’t have to start again recreating a new brand every time they release a new car. </a:t>
            </a:r>
          </a:p>
          <a:p>
            <a:r>
              <a:rPr lang="en-GB" dirty="0"/>
              <a:t>People tend not to buy cars very often, but when they do want a new car, Volvo have a strong brand identity so new customers might consider buying them as the brand springs to mind. Existing customers, if they like their Volvo car, are more likely to buy another Volvo car – even if it isn’t the same model as before. They will believe all Volvo cars are similar and so will be just as happy with their new purchase.</a:t>
            </a:r>
          </a:p>
          <a:p>
            <a:r>
              <a:rPr lang="en-GB" dirty="0"/>
              <a:t>Branding the company helps communicate to stakeholders what the company is all about – it makes them want to invest in the company or to go and work there.</a:t>
            </a:r>
          </a:p>
          <a:p>
            <a:endParaRPr lang="en-GB" dirty="0"/>
          </a:p>
        </p:txBody>
      </p:sp>
    </p:spTree>
    <p:extLst>
      <p:ext uri="{BB962C8B-B14F-4D97-AF65-F5344CB8AC3E}">
        <p14:creationId xmlns:p14="http://schemas.microsoft.com/office/powerpoint/2010/main" val="541165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0EE31-0627-476D-B093-F44F233888EB}"/>
              </a:ext>
            </a:extLst>
          </p:cNvPr>
          <p:cNvSpPr>
            <a:spLocks noGrp="1"/>
          </p:cNvSpPr>
          <p:nvPr>
            <p:ph type="title"/>
          </p:nvPr>
        </p:nvSpPr>
        <p:spPr>
          <a:xfrm>
            <a:off x="838200" y="176214"/>
            <a:ext cx="10515600" cy="1481188"/>
          </a:xfrm>
        </p:spPr>
        <p:txBody>
          <a:bodyPr>
            <a:normAutofit/>
          </a:bodyPr>
          <a:lstStyle/>
          <a:p>
            <a:r>
              <a:rPr lang="en-GB" sz="4000" dirty="0"/>
              <a:t>Why branding is important to Volvo</a:t>
            </a:r>
          </a:p>
        </p:txBody>
      </p:sp>
      <p:sp>
        <p:nvSpPr>
          <p:cNvPr id="3" name="Content Placeholder 2">
            <a:extLst>
              <a:ext uri="{FF2B5EF4-FFF2-40B4-BE49-F238E27FC236}">
                <a16:creationId xmlns:a16="http://schemas.microsoft.com/office/drawing/2014/main" id="{5CC6ABE8-F4B8-4344-B3A3-5523F115AFA5}"/>
              </a:ext>
            </a:extLst>
          </p:cNvPr>
          <p:cNvSpPr>
            <a:spLocks noGrp="1"/>
          </p:cNvSpPr>
          <p:nvPr>
            <p:ph idx="1"/>
          </p:nvPr>
        </p:nvSpPr>
        <p:spPr>
          <a:xfrm>
            <a:off x="838200" y="1847128"/>
            <a:ext cx="3990968" cy="4272681"/>
          </a:xfrm>
        </p:spPr>
        <p:txBody>
          <a:bodyPr>
            <a:normAutofit/>
          </a:bodyPr>
          <a:lstStyle/>
          <a:p>
            <a:r>
              <a:rPr lang="en-GB" sz="2000" dirty="0"/>
              <a:t>Stands out from the crowd</a:t>
            </a:r>
          </a:p>
          <a:p>
            <a:r>
              <a:rPr lang="en-GB" sz="2000" dirty="0"/>
              <a:t>Instantly recognisable</a:t>
            </a:r>
          </a:p>
          <a:p>
            <a:r>
              <a:rPr lang="en-GB" sz="2000" dirty="0"/>
              <a:t>Reflects company image</a:t>
            </a:r>
          </a:p>
          <a:p>
            <a:r>
              <a:rPr lang="en-GB" sz="2000" dirty="0"/>
              <a:t>Stands for benefits of the product</a:t>
            </a:r>
          </a:p>
          <a:p>
            <a:r>
              <a:rPr lang="en-GB" sz="2000" dirty="0"/>
              <a:t>Associated with quality</a:t>
            </a:r>
          </a:p>
          <a:p>
            <a:r>
              <a:rPr lang="en-GB" sz="2000" dirty="0"/>
              <a:t>A focus point for advertising</a:t>
            </a:r>
          </a:p>
          <a:p>
            <a:r>
              <a:rPr lang="en-GB" sz="2000" dirty="0"/>
              <a:t>Creates trust</a:t>
            </a:r>
          </a:p>
        </p:txBody>
      </p:sp>
      <p:pic>
        <p:nvPicPr>
          <p:cNvPr id="5122" name="Picture 2" descr="Image result for volvo cars off-road">
            <a:extLst>
              <a:ext uri="{FF2B5EF4-FFF2-40B4-BE49-F238E27FC236}">
                <a16:creationId xmlns:a16="http://schemas.microsoft.com/office/drawing/2014/main" id="{64BB8FCF-65A5-43FD-83D3-5BBFC15954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6" r="2" b="2"/>
          <a:stretch/>
        </p:blipFill>
        <p:spPr bwMode="auto">
          <a:xfrm>
            <a:off x="5191128" y="1847129"/>
            <a:ext cx="6162670" cy="4272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7779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2268</Words>
  <Application>Microsoft Office PowerPoint</Application>
  <PresentationFormat>Widescreen</PresentationFormat>
  <Paragraphs>146</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amazon_ember</vt:lpstr>
      <vt:lpstr>Arial</vt:lpstr>
      <vt:lpstr>Calibri</vt:lpstr>
      <vt:lpstr>Calibri Light</vt:lpstr>
      <vt:lpstr>Wingdings</vt:lpstr>
      <vt:lpstr>Office Theme</vt:lpstr>
      <vt:lpstr>Unit 4.1 Promoting a Brand</vt:lpstr>
      <vt:lpstr>What is a brand? </vt:lpstr>
      <vt:lpstr>What is Volvo’s Brand?</vt:lpstr>
      <vt:lpstr>What is Volvo’s brand?</vt:lpstr>
      <vt:lpstr>Volvo’s Brand Definition and Personality</vt:lpstr>
      <vt:lpstr>Volvo’s brand definition and personality</vt:lpstr>
      <vt:lpstr>Type of Branding</vt:lpstr>
      <vt:lpstr>Type of branding and why it’s used</vt:lpstr>
      <vt:lpstr>Why branding is important to Volvo</vt:lpstr>
      <vt:lpstr>Why branding is important to Volvo</vt:lpstr>
      <vt:lpstr>How do Volvo Add Value through Branding?</vt:lpstr>
      <vt:lpstr>How branding adds value to Volvo’s business</vt:lpstr>
      <vt:lpstr>What is Amazon’s Brand?</vt:lpstr>
      <vt:lpstr>What is Amazon’s brand?</vt:lpstr>
      <vt:lpstr>Amazon’s Brand Definition and Personality</vt:lpstr>
      <vt:lpstr>Amazon’s brand definition and personality</vt:lpstr>
      <vt:lpstr>Type of Branding Amazon is an example of service and corporate branding </vt:lpstr>
      <vt:lpstr>Type of branding and why it’s used</vt:lpstr>
      <vt:lpstr>Why branding is important to Amazon</vt:lpstr>
      <vt:lpstr>Why branding is important to Amazon</vt:lpstr>
      <vt:lpstr>How Amazon branding adds value to the company</vt:lpstr>
      <vt:lpstr>How branding adds value to Amazon’s business</vt:lpstr>
      <vt:lpstr>M1 Similarities and Differences</vt:lpstr>
      <vt:lpstr>Similarities between Amazon and Volvo’s use of branding</vt:lpstr>
      <vt:lpstr>Differences between Amazon and Volvo’s use of branding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Promoting a Brand</dc:title>
  <dc:creator>Anne E Lomas</dc:creator>
  <cp:lastModifiedBy>Ilse Howling</cp:lastModifiedBy>
  <cp:revision>2</cp:revision>
  <dcterms:created xsi:type="dcterms:W3CDTF">2021-02-04T12:47:07Z</dcterms:created>
  <dcterms:modified xsi:type="dcterms:W3CDTF">2022-05-04T06:47:33Z</dcterms:modified>
</cp:coreProperties>
</file>