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96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295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63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317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86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9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8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9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79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1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730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F1AF3-402F-4BB2-B9A8-773CAA6D7EE7}" type="datetimeFigureOut">
              <a:rPr lang="en-GB" smtClean="0"/>
              <a:t>18/05/2022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C5E30-63B5-4117-A13E-29BEABBD3F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6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mvg7nOOHwU" TargetMode="External"/><Relationship Id="rId2" Type="http://schemas.openxmlformats.org/officeDocument/2006/relationships/hyperlink" Target="https://www.youtube.com/watch?v=wnLVesoen4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VZMbY6SEK64&amp;feature=youtu.be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476672"/>
            <a:ext cx="8784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3200" dirty="0"/>
          </a:p>
        </p:txBody>
      </p:sp>
      <p:sp>
        <p:nvSpPr>
          <p:cNvPr id="2" name="Rectangle 1"/>
          <p:cNvSpPr/>
          <p:nvPr/>
        </p:nvSpPr>
        <p:spPr>
          <a:xfrm>
            <a:off x="323528" y="692696"/>
            <a:ext cx="831641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u="sng" dirty="0" smtClean="0"/>
              <a:t>Key Sequences</a:t>
            </a:r>
          </a:p>
          <a:p>
            <a:endParaRPr lang="en-US" sz="2800" dirty="0"/>
          </a:p>
          <a:p>
            <a:r>
              <a:rPr lang="en-US" sz="2800" dirty="0" smtClean="0"/>
              <a:t>Opening Sequence</a:t>
            </a:r>
            <a:r>
              <a:rPr lang="en-US" sz="2800" dirty="0"/>
              <a:t>: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www.youtube.com/watch?v=wnLVesoen4g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Police </a:t>
            </a:r>
            <a:r>
              <a:rPr lang="en-US" sz="2800" dirty="0"/>
              <a:t>Van Sequence: </a:t>
            </a: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www.youtube.com/watch?v=Smvg7nOOHwU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 smtClean="0"/>
              <a:t>End Sequence: </a:t>
            </a:r>
            <a:r>
              <a:rPr lang="en-US" sz="2800" dirty="0">
                <a:hlinkClick r:id="rId4"/>
              </a:rPr>
              <a:t>https://</a:t>
            </a:r>
            <a:r>
              <a:rPr lang="en-US" sz="2800" dirty="0" smtClean="0">
                <a:hlinkClick r:id="rId4"/>
              </a:rPr>
              <a:t>www.youtube.com/watch?v=VZMbY6SEK64&amp;feature=youtu.be</a:t>
            </a:r>
            <a:endParaRPr lang="en-US" sz="2800" dirty="0" smtClean="0"/>
          </a:p>
          <a:p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more sequences see the knowledge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organisers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final pages of the revision PowerPoint or at the end of this PowerPoint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07057" y="-27384"/>
            <a:ext cx="65493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3200" u="sng" dirty="0" smtClean="0"/>
              <a:t>‘Attack </a:t>
            </a:r>
            <a:r>
              <a:rPr lang="en-GB" sz="3200" u="sng" dirty="0"/>
              <a:t>the Block’ + General essay tips </a:t>
            </a:r>
          </a:p>
        </p:txBody>
      </p:sp>
    </p:spTree>
    <p:extLst>
      <p:ext uri="{BB962C8B-B14F-4D97-AF65-F5344CB8AC3E}">
        <p14:creationId xmlns:p14="http://schemas.microsoft.com/office/powerpoint/2010/main" val="235057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2" t="16895" r="27567" b="6052"/>
          <a:stretch/>
        </p:blipFill>
        <p:spPr bwMode="auto">
          <a:xfrm>
            <a:off x="-19384" y="260648"/>
            <a:ext cx="9127888" cy="6293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293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332656"/>
            <a:ext cx="914400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u="sng" dirty="0" smtClean="0"/>
              <a:t>‘Attack the Block’ + General essay tips </a:t>
            </a:r>
          </a:p>
          <a:p>
            <a:pPr algn="ctr"/>
            <a:endParaRPr lang="en-GB" sz="3200" b="1" dirty="0"/>
          </a:p>
          <a:p>
            <a:pPr algn="ctr"/>
            <a:r>
              <a:rPr lang="en-GB" sz="2800" b="1" dirty="0" smtClean="0"/>
              <a:t>Terminology (SST) </a:t>
            </a:r>
            <a:r>
              <a:rPr lang="en-GB" sz="2800" dirty="0" smtClean="0"/>
              <a:t>– </a:t>
            </a:r>
            <a:r>
              <a:rPr lang="en-GB" sz="2800" dirty="0" smtClean="0">
                <a:solidFill>
                  <a:srgbClr val="00B050"/>
                </a:solidFill>
              </a:rPr>
              <a:t>GREEN</a:t>
            </a:r>
            <a:r>
              <a:rPr lang="en-GB" sz="2800" dirty="0" smtClean="0"/>
              <a:t> (e.g. Rebellious Outsider, Brutalist architecture etc.) </a:t>
            </a:r>
          </a:p>
          <a:p>
            <a:pPr algn="ctr"/>
            <a:endParaRPr lang="en-GB" sz="2800" dirty="0"/>
          </a:p>
          <a:p>
            <a:pPr algn="ctr"/>
            <a:r>
              <a:rPr lang="en-GB" sz="2800" b="1" dirty="0" smtClean="0"/>
              <a:t>Key Elements/Technical Terminology </a:t>
            </a:r>
            <a:r>
              <a:rPr lang="en-GB" sz="2800" dirty="0" smtClean="0"/>
              <a:t>– </a:t>
            </a:r>
            <a:r>
              <a:rPr lang="en-GB" sz="2800" dirty="0" smtClean="0">
                <a:solidFill>
                  <a:srgbClr val="FFFF00"/>
                </a:solidFill>
              </a:rPr>
              <a:t>YELLOW</a:t>
            </a:r>
            <a:r>
              <a:rPr lang="en-GB" sz="2800" dirty="0" smtClean="0"/>
              <a:t> (e.g. Close-up, quick </a:t>
            </a:r>
            <a:r>
              <a:rPr lang="en-GB" sz="2800" dirty="0"/>
              <a:t>c</a:t>
            </a:r>
            <a:r>
              <a:rPr lang="en-GB" sz="2800" dirty="0" smtClean="0"/>
              <a:t>ut, yellow </a:t>
            </a:r>
            <a:r>
              <a:rPr lang="en-GB" sz="2800" dirty="0"/>
              <a:t>h</a:t>
            </a:r>
            <a:r>
              <a:rPr lang="en-GB" sz="2800" dirty="0" smtClean="0"/>
              <a:t>ue etc.)</a:t>
            </a:r>
          </a:p>
          <a:p>
            <a:pPr algn="ctr"/>
            <a:endParaRPr lang="en-GB" sz="2800" dirty="0"/>
          </a:p>
          <a:p>
            <a:pPr algn="ctr"/>
            <a:r>
              <a:rPr lang="en-GB" sz="2800" b="1" dirty="0" smtClean="0"/>
              <a:t>Context </a:t>
            </a:r>
            <a:r>
              <a:rPr lang="en-GB" sz="2800" dirty="0" smtClean="0"/>
              <a:t>– </a:t>
            </a:r>
            <a:r>
              <a:rPr lang="en-GB" sz="2800" dirty="0" smtClean="0">
                <a:solidFill>
                  <a:schemeClr val="tx2"/>
                </a:solidFill>
              </a:rPr>
              <a:t>BLUE</a:t>
            </a:r>
            <a:r>
              <a:rPr lang="en-GB" sz="2800" dirty="0" smtClean="0"/>
              <a:t> (e.g. </a:t>
            </a:r>
            <a:r>
              <a:rPr lang="en-GB" sz="2800" dirty="0" smtClean="0"/>
              <a:t>broken Britain, student riots.)</a:t>
            </a:r>
            <a:endParaRPr lang="en-GB" sz="2800" dirty="0" smtClean="0"/>
          </a:p>
          <a:p>
            <a:pPr algn="ctr"/>
            <a:endParaRPr lang="en-GB" sz="2800" dirty="0"/>
          </a:p>
          <a:p>
            <a:pPr algn="ctr"/>
            <a:r>
              <a:rPr lang="en-GB" sz="2800" b="1" dirty="0" smtClean="0"/>
              <a:t>Analysis</a:t>
            </a:r>
            <a:r>
              <a:rPr lang="en-GB" sz="2800" dirty="0" smtClean="0"/>
              <a:t> –</a:t>
            </a:r>
            <a:r>
              <a:rPr lang="en-GB" sz="2800" dirty="0" smtClean="0">
                <a:solidFill>
                  <a:srgbClr val="FF0066"/>
                </a:solidFill>
              </a:rPr>
              <a:t>PINK </a:t>
            </a:r>
            <a:r>
              <a:rPr lang="en-GB" sz="2800" dirty="0" smtClean="0"/>
              <a:t>(e.g. The </a:t>
            </a:r>
            <a:r>
              <a:rPr lang="en-GB" sz="2800" dirty="0" smtClean="0"/>
              <a:t>hoodies and a dark costume could </a:t>
            </a:r>
            <a:r>
              <a:rPr lang="en-GB" sz="2800" dirty="0" smtClean="0"/>
              <a:t>connote the idea of danger and anger, supporting the notion of him as a </a:t>
            </a:r>
            <a:r>
              <a:rPr lang="en-GB" sz="2800" dirty="0" smtClean="0">
                <a:solidFill>
                  <a:srgbClr val="00B050"/>
                </a:solidFill>
              </a:rPr>
              <a:t>rebellious outsider </a:t>
            </a:r>
            <a:r>
              <a:rPr lang="en-GB" sz="2800" dirty="0" smtClean="0"/>
              <a:t>etc.)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63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‘Attack the Block’</a:t>
            </a:r>
            <a:r>
              <a:rPr lang="en-GB" dirty="0" smtClean="0">
                <a:solidFill>
                  <a:srgbClr val="00B050"/>
                </a:solidFill>
              </a:rPr>
              <a:t> Terminology (SST) 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GB" sz="2800" dirty="0" smtClean="0"/>
              <a:t>Brutalist Architecture  (sharp corners, straight edges – limited view and also links to a space craft)</a:t>
            </a:r>
          </a:p>
          <a:p>
            <a:pPr>
              <a:buFontTx/>
              <a:buChar char="-"/>
            </a:pPr>
            <a:r>
              <a:rPr lang="en-GB" sz="2800" dirty="0" smtClean="0"/>
              <a:t>Amblin lighting (key example: alien in shed at start – smoke, yellow hues)</a:t>
            </a:r>
          </a:p>
          <a:p>
            <a:pPr>
              <a:buFontTx/>
              <a:buChar char="-"/>
            </a:pPr>
            <a:r>
              <a:rPr lang="en-GB" sz="2800" dirty="0" smtClean="0"/>
              <a:t>Urban realism </a:t>
            </a:r>
          </a:p>
          <a:p>
            <a:pPr>
              <a:buFontTx/>
              <a:buChar char="-"/>
            </a:pPr>
            <a:r>
              <a:rPr lang="en-GB" sz="2800" dirty="0" smtClean="0"/>
              <a:t>Gritty (gritty mood)</a:t>
            </a:r>
          </a:p>
          <a:p>
            <a:pPr>
              <a:buFontTx/>
              <a:buChar char="-"/>
            </a:pPr>
            <a:r>
              <a:rPr lang="en-GB" sz="2800" dirty="0" smtClean="0"/>
              <a:t>Moody (moody atmosphere)</a:t>
            </a:r>
          </a:p>
          <a:p>
            <a:pPr>
              <a:buFontTx/>
              <a:buChar char="-"/>
            </a:pPr>
            <a:r>
              <a:rPr lang="en-GB" sz="2800" dirty="0" smtClean="0"/>
              <a:t>Hoodie Horror (Genre)</a:t>
            </a:r>
          </a:p>
          <a:p>
            <a:pPr>
              <a:buFontTx/>
              <a:buChar char="-"/>
            </a:pPr>
            <a:r>
              <a:rPr lang="en-GB" sz="2800" dirty="0" smtClean="0"/>
              <a:t>Mexican Stand-off (opening sequence where Sam faces the boys) – like a Western film</a:t>
            </a:r>
          </a:p>
          <a:p>
            <a:pPr>
              <a:buFontTx/>
              <a:buChar char="-"/>
            </a:pPr>
            <a:r>
              <a:rPr lang="en-GB" sz="2800" dirty="0" smtClean="0"/>
              <a:t>Practical special FX (using models of the monsters NOT CGI)</a:t>
            </a:r>
          </a:p>
          <a:p>
            <a:pPr>
              <a:buFontTx/>
              <a:buChar char="-"/>
            </a:pPr>
            <a:r>
              <a:rPr lang="en-GB" sz="2800" dirty="0" smtClean="0"/>
              <a:t>-Verisimilitude (the appearance of being real) </a:t>
            </a:r>
          </a:p>
          <a:p>
            <a:pPr>
              <a:buFontTx/>
              <a:buChar char="-"/>
            </a:pPr>
            <a:endParaRPr lang="en-GB" sz="2800" dirty="0" smtClean="0"/>
          </a:p>
          <a:p>
            <a:pPr>
              <a:buFontTx/>
              <a:buChar char="-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2354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-243408"/>
            <a:ext cx="8229600" cy="1143000"/>
          </a:xfrm>
        </p:spPr>
        <p:txBody>
          <a:bodyPr/>
          <a:lstStyle/>
          <a:p>
            <a:r>
              <a:rPr lang="en-GB" dirty="0" smtClean="0"/>
              <a:t>‘Attack the Block’ </a:t>
            </a:r>
            <a:r>
              <a:rPr lang="en-GB" dirty="0" smtClean="0">
                <a:solidFill>
                  <a:srgbClr val="FFFF00"/>
                </a:solidFill>
              </a:rPr>
              <a:t>Key Elements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8507288" cy="5357192"/>
          </a:xfrm>
        </p:spPr>
        <p:txBody>
          <a:bodyPr numCol="2">
            <a:noAutofit/>
          </a:bodyPr>
          <a:lstStyle/>
          <a:p>
            <a:pPr marL="0" indent="0">
              <a:buNone/>
            </a:pPr>
            <a:r>
              <a:rPr lang="en-GB" sz="1600" u="sng" dirty="0" smtClean="0"/>
              <a:t>Cinematography</a:t>
            </a:r>
          </a:p>
          <a:p>
            <a:pPr marL="0" indent="0">
              <a:buNone/>
            </a:pPr>
            <a:r>
              <a:rPr lang="en-GB" sz="1600" dirty="0" smtClean="0"/>
              <a:t>Establishing shot</a:t>
            </a:r>
          </a:p>
          <a:p>
            <a:pPr marL="0" indent="0">
              <a:buNone/>
            </a:pPr>
            <a:r>
              <a:rPr lang="en-GB" sz="1600" dirty="0" smtClean="0"/>
              <a:t>Pan</a:t>
            </a:r>
          </a:p>
          <a:p>
            <a:pPr marL="0" indent="0">
              <a:buNone/>
            </a:pPr>
            <a:r>
              <a:rPr lang="en-GB" sz="1600" dirty="0" smtClean="0"/>
              <a:t>Tilt</a:t>
            </a:r>
          </a:p>
          <a:p>
            <a:pPr marL="0" indent="0">
              <a:buNone/>
            </a:pPr>
            <a:r>
              <a:rPr lang="en-GB" sz="1600" dirty="0" smtClean="0"/>
              <a:t>Close-up</a:t>
            </a:r>
          </a:p>
          <a:p>
            <a:pPr marL="0" indent="0">
              <a:buNone/>
            </a:pPr>
            <a:r>
              <a:rPr lang="en-GB" sz="1600" dirty="0" smtClean="0"/>
              <a:t>Mid-shot</a:t>
            </a:r>
          </a:p>
          <a:p>
            <a:pPr marL="0" indent="0">
              <a:buNone/>
            </a:pPr>
            <a:r>
              <a:rPr lang="en-GB" sz="1600" dirty="0" smtClean="0"/>
              <a:t>Long-shot</a:t>
            </a:r>
          </a:p>
          <a:p>
            <a:pPr marL="0" indent="0">
              <a:buNone/>
            </a:pPr>
            <a:r>
              <a:rPr lang="en-GB" sz="1600" dirty="0" smtClean="0"/>
              <a:t>High-angle shot</a:t>
            </a:r>
          </a:p>
          <a:p>
            <a:pPr marL="0" indent="0">
              <a:buNone/>
            </a:pPr>
            <a:r>
              <a:rPr lang="en-GB" sz="1600" dirty="0" smtClean="0"/>
              <a:t>Low-angle shot</a:t>
            </a:r>
          </a:p>
          <a:p>
            <a:pPr marL="0" indent="0">
              <a:buNone/>
            </a:pPr>
            <a:r>
              <a:rPr lang="en-GB" sz="1600" dirty="0" smtClean="0"/>
              <a:t>Medium-close up</a:t>
            </a:r>
          </a:p>
          <a:p>
            <a:pPr marL="0" indent="0">
              <a:buNone/>
            </a:pPr>
            <a:r>
              <a:rPr lang="en-GB" sz="1600" dirty="0" smtClean="0"/>
              <a:t>Tracking shot </a:t>
            </a:r>
          </a:p>
          <a:p>
            <a:pPr marL="0" indent="0">
              <a:buNone/>
            </a:pPr>
            <a:r>
              <a:rPr lang="en-GB" sz="1600" dirty="0" smtClean="0"/>
              <a:t>Over the shoulder shot</a:t>
            </a:r>
          </a:p>
          <a:p>
            <a:pPr marL="0" indent="0">
              <a:buNone/>
            </a:pPr>
            <a:r>
              <a:rPr lang="en-GB" sz="1600" dirty="0" smtClean="0"/>
              <a:t>POV </a:t>
            </a:r>
          </a:p>
          <a:p>
            <a:pPr marL="0" indent="0">
              <a:buNone/>
            </a:pPr>
            <a:r>
              <a:rPr lang="en-GB" sz="1600" dirty="0" smtClean="0"/>
              <a:t>Wide shot </a:t>
            </a:r>
          </a:p>
          <a:p>
            <a:pPr marL="0" indent="0">
              <a:buNone/>
            </a:pPr>
            <a:r>
              <a:rPr lang="en-GB" sz="1600" dirty="0" smtClean="0"/>
              <a:t>Filters</a:t>
            </a:r>
          </a:p>
          <a:p>
            <a:pPr marL="0" indent="0">
              <a:buNone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u="sng" dirty="0" smtClean="0"/>
              <a:t>Lighting</a:t>
            </a:r>
          </a:p>
          <a:p>
            <a:pPr marL="0" indent="0">
              <a:buNone/>
            </a:pPr>
            <a:r>
              <a:rPr lang="en-GB" sz="1600" dirty="0" smtClean="0"/>
              <a:t>High-key lighting</a:t>
            </a:r>
          </a:p>
          <a:p>
            <a:pPr marL="0" indent="0">
              <a:buNone/>
            </a:pPr>
            <a:r>
              <a:rPr lang="en-GB" sz="1600" dirty="0" smtClean="0"/>
              <a:t>Low-key lighting</a:t>
            </a:r>
          </a:p>
          <a:p>
            <a:pPr marL="0" indent="0">
              <a:buNone/>
            </a:pPr>
            <a:r>
              <a:rPr lang="en-GB" sz="1600" dirty="0" smtClean="0"/>
              <a:t>Hue</a:t>
            </a:r>
          </a:p>
          <a:p>
            <a:pPr marL="0" indent="0">
              <a:buNone/>
            </a:pPr>
            <a:r>
              <a:rPr lang="en-GB" sz="1600" dirty="0" err="1" smtClean="0"/>
              <a:t>Neons</a:t>
            </a: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1600" u="sng" dirty="0" smtClean="0"/>
          </a:p>
          <a:p>
            <a:pPr marL="0" indent="0">
              <a:buNone/>
            </a:pPr>
            <a:endParaRPr lang="en-GB" sz="1600" u="sng" dirty="0"/>
          </a:p>
          <a:p>
            <a:pPr marL="0" indent="0">
              <a:buNone/>
            </a:pPr>
            <a:endParaRPr lang="en-GB" sz="1600" u="sng" dirty="0" smtClean="0"/>
          </a:p>
          <a:p>
            <a:pPr marL="0" indent="0">
              <a:buNone/>
            </a:pPr>
            <a:r>
              <a:rPr lang="en-GB" sz="1600" u="sng" dirty="0" err="1" smtClean="0"/>
              <a:t>Mise</a:t>
            </a:r>
            <a:r>
              <a:rPr lang="en-GB" sz="1600" u="sng" dirty="0" smtClean="0"/>
              <a:t>-</a:t>
            </a:r>
            <a:r>
              <a:rPr lang="en-GB" sz="1600" u="sng" dirty="0" err="1" smtClean="0"/>
              <a:t>en</a:t>
            </a:r>
            <a:r>
              <a:rPr lang="en-GB" sz="1600" u="sng" dirty="0" smtClean="0"/>
              <a:t>-scene</a:t>
            </a:r>
          </a:p>
          <a:p>
            <a:pPr marL="0" indent="0">
              <a:buNone/>
            </a:pPr>
            <a:r>
              <a:rPr lang="en-GB" sz="1600" dirty="0" smtClean="0"/>
              <a:t>Colour palette </a:t>
            </a:r>
          </a:p>
          <a:p>
            <a:pPr marL="0" indent="0">
              <a:buNone/>
            </a:pPr>
            <a:r>
              <a:rPr lang="en-GB" sz="1600" dirty="0" smtClean="0"/>
              <a:t>Vibrant</a:t>
            </a:r>
          </a:p>
          <a:p>
            <a:pPr marL="0" indent="0">
              <a:buNone/>
            </a:pPr>
            <a:r>
              <a:rPr lang="en-GB" sz="1600" dirty="0" smtClean="0"/>
              <a:t>Saturated</a:t>
            </a:r>
          </a:p>
          <a:p>
            <a:pPr marL="0" indent="0">
              <a:buNone/>
            </a:pPr>
            <a:r>
              <a:rPr lang="en-GB" sz="1600" dirty="0" smtClean="0"/>
              <a:t>Desaturated</a:t>
            </a:r>
            <a:endParaRPr lang="en-GB" sz="1600" dirty="0"/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u="sng" dirty="0" smtClean="0"/>
              <a:t>Sound</a:t>
            </a:r>
          </a:p>
          <a:p>
            <a:pPr marL="0" indent="0">
              <a:buNone/>
            </a:pPr>
            <a:r>
              <a:rPr lang="en-GB" sz="1600" dirty="0" smtClean="0"/>
              <a:t>Fireworks – </a:t>
            </a:r>
            <a:r>
              <a:rPr lang="en-GB" sz="1600" dirty="0" err="1" smtClean="0"/>
              <a:t>diagetic</a:t>
            </a:r>
            <a:r>
              <a:rPr lang="en-GB" sz="1600" dirty="0" smtClean="0"/>
              <a:t> ‘masking’ of aliens crash landing </a:t>
            </a:r>
          </a:p>
          <a:p>
            <a:pPr marL="0" indent="0">
              <a:buNone/>
            </a:pPr>
            <a:r>
              <a:rPr lang="en-GB" sz="1600" dirty="0" smtClean="0"/>
              <a:t>Synthesizer keys – homage to the classic horror/sci-fi film scores of John Carpenter.  Single strings and tones links to ‘Alien’ and ‘Blade Runner’ 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u="sng" dirty="0" smtClean="0"/>
              <a:t>Editing</a:t>
            </a:r>
          </a:p>
          <a:p>
            <a:pPr marL="0" indent="0">
              <a:buNone/>
            </a:pPr>
            <a:r>
              <a:rPr lang="en-GB" sz="1600" dirty="0" smtClean="0"/>
              <a:t>Quick-cuts (during Sam’s mugging highlights the  speed of the attack)</a:t>
            </a:r>
          </a:p>
          <a:p>
            <a:pPr marL="0" indent="0">
              <a:buNone/>
            </a:pPr>
            <a:endParaRPr lang="en-GB" sz="1200" dirty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endParaRPr lang="en-GB" sz="1200" dirty="0" smtClean="0"/>
          </a:p>
          <a:p>
            <a:pPr marL="0" indent="0">
              <a:buNone/>
            </a:pPr>
            <a:r>
              <a:rPr lang="en-GB" sz="1200" dirty="0" smtClean="0"/>
              <a:t> </a:t>
            </a:r>
          </a:p>
          <a:p>
            <a:pPr marL="0" indent="0"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9226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‘Attack the Block’ </a:t>
            </a:r>
            <a:r>
              <a:rPr lang="en-GB" dirty="0" smtClean="0">
                <a:solidFill>
                  <a:schemeClr val="accent1"/>
                </a:solidFill>
              </a:rPr>
              <a:t>Context</a:t>
            </a:r>
            <a:endParaRPr lang="en-GB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Broken Britain</a:t>
            </a:r>
          </a:p>
          <a:p>
            <a:pPr marL="0" indent="0">
              <a:buNone/>
            </a:pPr>
            <a:r>
              <a:rPr lang="en-GB" sz="2400" dirty="0" smtClean="0"/>
              <a:t>Knife Crime </a:t>
            </a:r>
          </a:p>
          <a:p>
            <a:pPr marL="0" indent="0">
              <a:buNone/>
            </a:pPr>
            <a:r>
              <a:rPr lang="en-GB" sz="2400" dirty="0" smtClean="0"/>
              <a:t>Gang culture in the inner-city</a:t>
            </a:r>
          </a:p>
          <a:p>
            <a:pPr marL="0" indent="0">
              <a:buNone/>
            </a:pPr>
            <a:r>
              <a:rPr lang="en-GB" sz="2400" dirty="0" smtClean="0"/>
              <a:t>South London</a:t>
            </a:r>
          </a:p>
          <a:p>
            <a:pPr marL="0" indent="0">
              <a:buNone/>
            </a:pPr>
            <a:r>
              <a:rPr lang="en-GB" sz="2400" dirty="0" smtClean="0"/>
              <a:t>Inner-city council estates </a:t>
            </a:r>
          </a:p>
          <a:p>
            <a:pPr marL="0" indent="0">
              <a:buNone/>
            </a:pPr>
            <a:r>
              <a:rPr lang="en-GB" sz="2400" dirty="0" smtClean="0"/>
              <a:t>Police portrayed in a negative light </a:t>
            </a:r>
          </a:p>
          <a:p>
            <a:pPr marL="0" indent="0">
              <a:buNone/>
            </a:pPr>
            <a:r>
              <a:rPr lang="en-GB" sz="2400" dirty="0" smtClean="0"/>
              <a:t>British cinema – same production team as Shaun of the Dead </a:t>
            </a:r>
          </a:p>
          <a:p>
            <a:pPr marL="0" indent="0">
              <a:buNone/>
            </a:pPr>
            <a:r>
              <a:rPr lang="en-GB" sz="2400" dirty="0" smtClean="0"/>
              <a:t>Links to Sci-Fi genre and classic 1980s Sci-Fi/Horror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54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804768"/>
            <a:ext cx="87014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400" dirty="0" smtClean="0"/>
              <a:t>Q1.  </a:t>
            </a:r>
            <a:r>
              <a:rPr lang="en-US" sz="2400" b="1" dirty="0"/>
              <a:t>Explore how cinematography and lighting help to create the film’s 'look'.</a:t>
            </a:r>
            <a:endParaRPr lang="en-GB" sz="2400" b="1" dirty="0"/>
          </a:p>
          <a:p>
            <a:r>
              <a:rPr lang="en-US" sz="2400" dirty="0" smtClean="0"/>
              <a:t>       Refer </a:t>
            </a:r>
            <a:r>
              <a:rPr lang="en-US" sz="2400" dirty="0"/>
              <a:t>to at least </a:t>
            </a:r>
            <a:r>
              <a:rPr lang="en-US" sz="2400" b="1" dirty="0"/>
              <a:t>one </a:t>
            </a:r>
            <a:r>
              <a:rPr lang="en-US" sz="2400" dirty="0"/>
              <a:t>sequence in your answer.</a:t>
            </a:r>
            <a:endParaRPr lang="en-GB" sz="2400" dirty="0"/>
          </a:p>
          <a:p>
            <a:r>
              <a:rPr lang="en-US" sz="2400" dirty="0"/>
              <a:t> </a:t>
            </a:r>
            <a:r>
              <a:rPr lang="en-GB" sz="2400" dirty="0" smtClean="0"/>
              <a:t>     </a:t>
            </a:r>
            <a:r>
              <a:rPr lang="en-US" sz="2400" dirty="0" smtClean="0"/>
              <a:t>In </a:t>
            </a:r>
            <a:r>
              <a:rPr lang="en-US" sz="2400" dirty="0"/>
              <a:t>your answer, you should refer </a:t>
            </a:r>
            <a:r>
              <a:rPr lang="en-US" sz="2400" dirty="0" smtClean="0"/>
              <a:t>to:</a:t>
            </a:r>
            <a:endParaRPr lang="en-GB" sz="2400" dirty="0" smtClean="0"/>
          </a:p>
          <a:p>
            <a:r>
              <a:rPr lang="en-US" sz="2400" dirty="0" smtClean="0"/>
              <a:t>     </a:t>
            </a:r>
            <a:r>
              <a:rPr lang="en-US" sz="2400" u="sng" dirty="0" smtClean="0"/>
              <a:t>camera </a:t>
            </a:r>
            <a:r>
              <a:rPr lang="en-US" sz="2400" u="sng" dirty="0"/>
              <a:t>shots and </a:t>
            </a:r>
            <a:r>
              <a:rPr lang="en-US" sz="2400" u="sng" dirty="0" smtClean="0"/>
              <a:t>movement</a:t>
            </a:r>
            <a:endParaRPr lang="en-GB" sz="2400" u="sng" dirty="0" smtClean="0"/>
          </a:p>
          <a:p>
            <a:r>
              <a:rPr lang="en-US" sz="2400" dirty="0" smtClean="0"/>
              <a:t>     </a:t>
            </a:r>
            <a:r>
              <a:rPr lang="en-US" sz="2400" u="sng" dirty="0" smtClean="0"/>
              <a:t>framing </a:t>
            </a:r>
            <a:r>
              <a:rPr lang="en-US" sz="2400" u="sng" dirty="0"/>
              <a:t>including lighting</a:t>
            </a:r>
            <a:endParaRPr lang="en-GB" sz="2400" u="sng" dirty="0"/>
          </a:p>
          <a:p>
            <a:r>
              <a:rPr lang="en-US" sz="2400" dirty="0" smtClean="0"/>
              <a:t>      relevant </a:t>
            </a:r>
            <a:r>
              <a:rPr lang="en-US" sz="2400" dirty="0"/>
              <a:t>aspects of </a:t>
            </a:r>
            <a:r>
              <a:rPr lang="en-US" sz="2400" u="sng" dirty="0" err="1"/>
              <a:t>mise</a:t>
            </a:r>
            <a:r>
              <a:rPr lang="en-US" sz="2400" u="sng" dirty="0"/>
              <a:t>-</a:t>
            </a:r>
            <a:r>
              <a:rPr lang="en-US" sz="2400" u="sng" dirty="0" err="1"/>
              <a:t>en</a:t>
            </a:r>
            <a:r>
              <a:rPr lang="en-US" sz="2400" u="sng" dirty="0"/>
              <a:t>-scène.</a:t>
            </a:r>
            <a:endParaRPr lang="en-GB" sz="2400" u="sng" dirty="0" smtClean="0"/>
          </a:p>
          <a:p>
            <a:endParaRPr lang="en-GB" sz="2400" dirty="0" smtClean="0"/>
          </a:p>
          <a:p>
            <a:r>
              <a:rPr lang="en-GB" sz="2400" dirty="0" smtClean="0"/>
              <a:t>15 Marks </a:t>
            </a:r>
            <a:endParaRPr lang="en-GB" sz="2400" dirty="0"/>
          </a:p>
          <a:p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733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620688"/>
            <a:ext cx="870142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Q2. Explore how the aesthetics or the visual style of the film helps to establish its genre. Refer to at least </a:t>
            </a:r>
            <a:r>
              <a:rPr lang="en-GB" sz="2400" b="1" dirty="0" smtClean="0"/>
              <a:t>one </a:t>
            </a:r>
            <a:r>
              <a:rPr lang="en-GB" sz="2400" dirty="0" smtClean="0"/>
              <a:t>key sequence in your response.</a:t>
            </a:r>
          </a:p>
          <a:p>
            <a:r>
              <a:rPr lang="en-GB" sz="2400" dirty="0" smtClean="0"/>
              <a:t>• genre conventions</a:t>
            </a:r>
          </a:p>
          <a:p>
            <a:r>
              <a:rPr lang="en-GB" sz="2400" dirty="0" smtClean="0"/>
              <a:t>• camera and lighting</a:t>
            </a:r>
          </a:p>
          <a:p>
            <a:r>
              <a:rPr lang="en-GB" sz="2400" dirty="0" smtClean="0"/>
              <a:t>• the mood of the film and its </a:t>
            </a:r>
            <a:r>
              <a:rPr lang="en-GB" sz="2400" dirty="0" err="1" smtClean="0"/>
              <a:t>mise</a:t>
            </a:r>
            <a:r>
              <a:rPr lang="en-GB" sz="2400" dirty="0" smtClean="0"/>
              <a:t>-</a:t>
            </a:r>
            <a:r>
              <a:rPr lang="en-GB" sz="2400" dirty="0" err="1" smtClean="0"/>
              <a:t>en</a:t>
            </a:r>
            <a:r>
              <a:rPr lang="en-GB" sz="2400" dirty="0" smtClean="0"/>
              <a:t>-scène.</a:t>
            </a:r>
          </a:p>
          <a:p>
            <a:endParaRPr lang="en-GB" sz="2400" dirty="0"/>
          </a:p>
          <a:p>
            <a:r>
              <a:rPr lang="en-GB" sz="2400" dirty="0" smtClean="0"/>
              <a:t>15 marks </a:t>
            </a:r>
          </a:p>
          <a:p>
            <a:endParaRPr lang="en-GB" sz="2400" dirty="0" smtClean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4497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476672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/>
              <a:t>Q3. Explore how the mood or style of your chosen film makes the audience feel. Refer to at least </a:t>
            </a:r>
            <a:r>
              <a:rPr lang="en-GB" sz="3200" b="1" dirty="0"/>
              <a:t>one </a:t>
            </a:r>
            <a:r>
              <a:rPr lang="en-GB" sz="3200" dirty="0"/>
              <a:t>key sequence from your response.</a:t>
            </a:r>
          </a:p>
          <a:p>
            <a:r>
              <a:rPr lang="en-GB" sz="3200" dirty="0"/>
              <a:t>In your answer, you may refer to:</a:t>
            </a:r>
          </a:p>
          <a:p>
            <a:r>
              <a:rPr lang="en-GB" sz="3200" dirty="0"/>
              <a:t>• the visual look of the film</a:t>
            </a:r>
          </a:p>
          <a:p>
            <a:r>
              <a:rPr lang="en-GB" sz="3200" dirty="0"/>
              <a:t>• relevant aspects of camera, editing, </a:t>
            </a:r>
            <a:r>
              <a:rPr lang="en-GB" sz="3200" dirty="0" err="1"/>
              <a:t>mise</a:t>
            </a:r>
            <a:r>
              <a:rPr lang="en-GB" sz="3200" dirty="0"/>
              <a:t>-</a:t>
            </a:r>
            <a:r>
              <a:rPr lang="en-GB" sz="3200" dirty="0" err="1"/>
              <a:t>en</a:t>
            </a:r>
            <a:r>
              <a:rPr lang="en-GB" sz="3200" dirty="0"/>
              <a:t>-scène</a:t>
            </a:r>
          </a:p>
          <a:p>
            <a:r>
              <a:rPr lang="en-GB" sz="3200" dirty="0"/>
              <a:t>• effects created by lighting and colour</a:t>
            </a:r>
            <a:r>
              <a:rPr lang="en-GB" sz="3200" dirty="0" smtClean="0"/>
              <a:t>.</a:t>
            </a:r>
          </a:p>
          <a:p>
            <a:endParaRPr lang="en-GB" sz="3200" dirty="0"/>
          </a:p>
          <a:p>
            <a:r>
              <a:rPr lang="en-GB" sz="3200" dirty="0" smtClean="0"/>
              <a:t>15 marks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3941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60" t="15672" r="27228" b="6009"/>
          <a:stretch/>
        </p:blipFill>
        <p:spPr bwMode="auto">
          <a:xfrm>
            <a:off x="170151" y="260648"/>
            <a:ext cx="8847728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09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545</Words>
  <Application>Microsoft Office PowerPoint</Application>
  <PresentationFormat>On-screen Show (4:3)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‘Attack the Block’ Terminology (SST) </vt:lpstr>
      <vt:lpstr>‘Attack the Block’ Key Elements</vt:lpstr>
      <vt:lpstr>‘Attack the Block’ Context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Weydon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Barker</dc:creator>
  <cp:lastModifiedBy>Gemma Stevens</cp:lastModifiedBy>
  <cp:revision>31</cp:revision>
  <dcterms:created xsi:type="dcterms:W3CDTF">2019-03-06T09:50:32Z</dcterms:created>
  <dcterms:modified xsi:type="dcterms:W3CDTF">2022-05-18T11:48:38Z</dcterms:modified>
</cp:coreProperties>
</file>