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60" r:id="rId2"/>
    <p:sldId id="262" r:id="rId3"/>
    <p:sldId id="305" r:id="rId4"/>
    <p:sldId id="306" r:id="rId5"/>
    <p:sldId id="340" r:id="rId6"/>
    <p:sldId id="310" r:id="rId7"/>
    <p:sldId id="311" r:id="rId8"/>
    <p:sldId id="312" r:id="rId9"/>
    <p:sldId id="313" r:id="rId10"/>
    <p:sldId id="333" r:id="rId11"/>
    <p:sldId id="314" r:id="rId12"/>
    <p:sldId id="315" r:id="rId13"/>
    <p:sldId id="316" r:id="rId14"/>
    <p:sldId id="334" r:id="rId15"/>
    <p:sldId id="317" r:id="rId16"/>
    <p:sldId id="325" r:id="rId17"/>
    <p:sldId id="341" r:id="rId18"/>
    <p:sldId id="326" r:id="rId19"/>
    <p:sldId id="327" r:id="rId20"/>
    <p:sldId id="328" r:id="rId21"/>
    <p:sldId id="329" r:id="rId22"/>
    <p:sldId id="332" r:id="rId23"/>
    <p:sldId id="335" r:id="rId24"/>
    <p:sldId id="337" r:id="rId25"/>
    <p:sldId id="342" r:id="rId26"/>
    <p:sldId id="338" r:id="rId27"/>
    <p:sldId id="339" r:id="rId28"/>
    <p:sldId id="331" r:id="rId29"/>
    <p:sldId id="343" r:id="rId30"/>
  </p:sldIdLst>
  <p:sldSz cx="9144000" cy="6858000" type="screen4x3"/>
  <p:notesSz cx="6858000" cy="9144000"/>
  <p:embeddedFontLst>
    <p:embeddedFont>
      <p:font typeface="Museo900-Regular" panose="02000000000000000000" pitchFamily="50" charset="0"/>
      <p:bold r:id="rId32"/>
    </p:embeddedFont>
    <p:embeddedFont>
      <p:font typeface="Consolas" panose="020B0609020204030204" pitchFamily="49" charset="0"/>
      <p:regular r:id="rId33"/>
      <p:bold r:id="rId34"/>
      <p:italic r:id="rId35"/>
      <p:boldItalic r:id="rId36"/>
    </p:embeddedFont>
    <p:embeddedFont>
      <p:font typeface="Museo 500" panose="02000000000000000000" pitchFamily="50" charset="0"/>
      <p:regular r:id="rId37"/>
    </p:embeddedFont>
    <p:embeddedFont>
      <p:font typeface="Museo 900" panose="02000000000000000000" pitchFamily="50" charset="0"/>
      <p:bold r:id="rId38"/>
    </p:embeddedFont>
    <p:embeddedFont>
      <p:font typeface="Museo 100" panose="02000000000000000000" pitchFamily="50" charset="0"/>
      <p:regular r:id="rId39"/>
    </p:embeddedFont>
    <p:embeddedFont>
      <p:font typeface="Museo 700" panose="02000000000000000000" pitchFamily="50" charset="0"/>
      <p:bold r:id="rId40"/>
    </p:embeddedFont>
    <p:embeddedFont>
      <p:font typeface="Cambria Math" panose="02040503050406030204" pitchFamily="18"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21"/>
    <a:srgbClr val="EE3127"/>
    <a:srgbClr val="238296"/>
    <a:srgbClr val="5C89A4"/>
    <a:srgbClr val="D1919B"/>
    <a:srgbClr val="C396A3"/>
    <a:srgbClr val="98A639"/>
    <a:srgbClr val="B2CB63"/>
    <a:srgbClr val="6C6F59"/>
    <a:srgbClr val="C0BB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snapToObjects="1" showGuides="1">
      <p:cViewPr varScale="1">
        <p:scale>
          <a:sx n="116" d="100"/>
          <a:sy n="116" d="100"/>
        </p:scale>
        <p:origin x="7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A41E21"/>
                </a:solidFill>
                <a:latin typeface="Arial"/>
                <a:cs typeface="Arial"/>
              </a:rPr>
              <a:t>3</a:t>
            </a:r>
            <a:endParaRPr lang="en-US" sz="4500" b="1" dirty="0">
              <a:solidFill>
                <a:srgbClr val="A41E21"/>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6253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Data representation</a:t>
            </a:r>
          </a:p>
          <a:p>
            <a:pPr>
              <a:spcBef>
                <a:spcPts val="288"/>
              </a:spcBef>
            </a:pPr>
            <a:r>
              <a:rPr lang="en-US" sz="1200" b="1" dirty="0" smtClean="0">
                <a:solidFill>
                  <a:srgbClr val="FFFFFF"/>
                </a:solidFill>
                <a:latin typeface="Arial"/>
                <a:cs typeface="Arial"/>
              </a:rPr>
              <a:t>Topic 3 Binary arithmetic and the representation of fractions</a:t>
            </a:r>
          </a:p>
        </p:txBody>
      </p:sp>
      <p:pic>
        <p:nvPicPr>
          <p:cNvPr id="37" name="Picture 36" descr="Logo Unit 3.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Data representation</a:t>
            </a:r>
          </a:p>
          <a:p>
            <a:pPr>
              <a:spcBef>
                <a:spcPts val="288"/>
              </a:spcBef>
            </a:pPr>
            <a:r>
              <a:rPr lang="en-US" sz="1200" b="1" dirty="0" smtClean="0">
                <a:solidFill>
                  <a:srgbClr val="FFFFFF"/>
                </a:solidFill>
                <a:latin typeface="Arial"/>
                <a:cs typeface="Arial"/>
              </a:rPr>
              <a:t>Topic 3 Binary arithmetic and the representation of fractions</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Data representation</a:t>
            </a:r>
          </a:p>
          <a:p>
            <a:pPr>
              <a:spcBef>
                <a:spcPts val="288"/>
              </a:spcBef>
            </a:pPr>
            <a:r>
              <a:rPr lang="en-US" sz="1200" b="1" dirty="0" smtClean="0">
                <a:solidFill>
                  <a:srgbClr val="FFFFFF"/>
                </a:solidFill>
                <a:latin typeface="Arial"/>
                <a:cs typeface="Arial"/>
              </a:rPr>
              <a:t>Topic 3 Binary arithmetic and the representation of fractions</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Data representation</a:t>
            </a:r>
          </a:p>
          <a:p>
            <a:pPr>
              <a:spcBef>
                <a:spcPts val="288"/>
              </a:spcBef>
            </a:pPr>
            <a:r>
              <a:rPr lang="en-US" sz="1200" b="1" dirty="0" smtClean="0">
                <a:solidFill>
                  <a:srgbClr val="FFFFFF"/>
                </a:solidFill>
                <a:latin typeface="Arial"/>
                <a:cs typeface="Arial"/>
              </a:rPr>
              <a:t>Topic 3 Binary arithmetic and the representation of fractions</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smtClean="0">
                <a:solidFill>
                  <a:srgbClr val="FFFFFF"/>
                </a:solidFill>
                <a:latin typeface="Arial"/>
                <a:cs typeface="Arial"/>
              </a:rPr>
              <a:t>Data representation</a:t>
            </a:r>
          </a:p>
          <a:p>
            <a:pPr>
              <a:spcBef>
                <a:spcPts val="288"/>
              </a:spcBef>
            </a:pPr>
            <a:r>
              <a:rPr lang="en-US" sz="1200" b="1" dirty="0" smtClean="0">
                <a:solidFill>
                  <a:srgbClr val="FFFFFF"/>
                </a:solidFill>
                <a:latin typeface="Arial"/>
                <a:cs typeface="Arial"/>
              </a:rPr>
              <a:t>Topic 3 Binary arithmetic and the representation of fractions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966865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711700" y="1860085"/>
            <a:ext cx="2870200" cy="2201863"/>
          </a:xfrm>
        </p:spPr>
        <p:txBody>
          <a:bodyPr/>
          <a:lstStyle/>
          <a:p>
            <a:r>
              <a:rPr lang="en-GB" dirty="0" smtClean="0">
                <a:latin typeface="Museo 900" panose="02000000000000000000" pitchFamily="50" charset="0"/>
              </a:rPr>
              <a:t>Binary arithmetic and the representation of fractions</a:t>
            </a:r>
          </a:p>
          <a:p>
            <a:endParaRPr lang="en-GB" dirty="0" smtClean="0">
              <a:latin typeface="Museo 900" panose="02000000000000000000" pitchFamily="50" charset="0"/>
            </a:endParaRPr>
          </a:p>
          <a:p>
            <a:r>
              <a:rPr lang="en-US" sz="2000" dirty="0" smtClean="0">
                <a:latin typeface="Museo 100" panose="02000000000000000000" pitchFamily="50" charset="0"/>
              </a:rPr>
              <a:t>Data representation</a:t>
            </a:r>
            <a:endParaRPr lang="en-US" sz="2000" dirty="0">
              <a:latin typeface="Museo 100" panose="02000000000000000000" pitchFamily="50" charset="0"/>
            </a:endParaRP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addition</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Worksheet 3</a:t>
            </a:r>
            <a:r>
              <a:rPr lang="en-GB" dirty="0" smtClean="0"/>
              <a:t>,</a:t>
            </a:r>
            <a:r>
              <a:rPr lang="en-GB" b="1" dirty="0" smtClean="0"/>
              <a:t> Task 1</a:t>
            </a:r>
            <a:endParaRPr lang="en-GB" b="1" dirty="0"/>
          </a:p>
        </p:txBody>
      </p:sp>
    </p:spTree>
    <p:extLst>
      <p:ext uri="{BB962C8B-B14F-4D97-AF65-F5344CB8AC3E}">
        <p14:creationId xmlns:p14="http://schemas.microsoft.com/office/powerpoint/2010/main" val="85468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multiplication</a:t>
            </a:r>
            <a:endParaRPr lang="en-US" dirty="0"/>
          </a:p>
        </p:txBody>
      </p:sp>
      <p:sp>
        <p:nvSpPr>
          <p:cNvPr id="3" name="Text Placeholder 2"/>
          <p:cNvSpPr>
            <a:spLocks noGrp="1"/>
          </p:cNvSpPr>
          <p:nvPr>
            <p:ph type="body" sz="quarter" idx="14"/>
          </p:nvPr>
        </p:nvSpPr>
        <p:spPr>
          <a:xfrm>
            <a:off x="724279" y="1704179"/>
            <a:ext cx="7975339" cy="3453607"/>
          </a:xfrm>
        </p:spPr>
        <p:txBody>
          <a:bodyPr/>
          <a:lstStyle/>
          <a:p>
            <a:r>
              <a:rPr lang="en-US" dirty="0" smtClean="0"/>
              <a:t>Consider the process used to multiply decimal values:</a:t>
            </a:r>
          </a:p>
        </p:txBody>
      </p:sp>
      <p:sp>
        <p:nvSpPr>
          <p:cNvPr id="18" name="TextBox 17"/>
          <p:cNvSpPr txBox="1"/>
          <p:nvPr/>
        </p:nvSpPr>
        <p:spPr>
          <a:xfrm>
            <a:off x="5808559" y="4352947"/>
            <a:ext cx="2715808" cy="338554"/>
          </a:xfrm>
          <a:prstGeom prst="rect">
            <a:avLst/>
          </a:prstGeom>
          <a:noFill/>
        </p:spPr>
        <p:txBody>
          <a:bodyPr wrap="none" rtlCol="0">
            <a:spAutoFit/>
          </a:bodyPr>
          <a:lstStyle/>
          <a:p>
            <a:r>
              <a:rPr lang="en-US" sz="1600" i="1" dirty="0" smtClean="0">
                <a:solidFill>
                  <a:srgbClr val="A41E21"/>
                </a:solidFill>
                <a:latin typeface="Arial" panose="020B0604020202020204" pitchFamily="34" charset="0"/>
                <a:cs typeface="Arial" panose="020B0604020202020204" pitchFamily="34" charset="0"/>
              </a:rPr>
              <a:t>Step 1: 1485 multiplied by 6</a:t>
            </a:r>
            <a:endParaRPr lang="en-US" sz="1600" i="1" dirty="0">
              <a:solidFill>
                <a:srgbClr val="A41E21"/>
              </a:solidFill>
              <a:latin typeface="Arial" panose="020B0604020202020204" pitchFamily="34" charset="0"/>
              <a:cs typeface="Arial" panose="020B0604020202020204" pitchFamily="34" charset="0"/>
            </a:endParaRPr>
          </a:p>
        </p:txBody>
      </p:sp>
      <p:sp>
        <p:nvSpPr>
          <p:cNvPr id="19" name="TextBox 18"/>
          <p:cNvSpPr txBox="1"/>
          <p:nvPr/>
        </p:nvSpPr>
        <p:spPr>
          <a:xfrm>
            <a:off x="5808559" y="4902538"/>
            <a:ext cx="2868093" cy="584775"/>
          </a:xfrm>
          <a:prstGeom prst="rect">
            <a:avLst/>
          </a:prstGeom>
          <a:noFill/>
        </p:spPr>
        <p:txBody>
          <a:bodyPr wrap="none" rtlCol="0">
            <a:spAutoFit/>
          </a:bodyPr>
          <a:lstStyle/>
          <a:p>
            <a:r>
              <a:rPr lang="en-US" sz="1600" i="1" dirty="0" smtClean="0">
                <a:solidFill>
                  <a:srgbClr val="A41E21"/>
                </a:solidFill>
                <a:latin typeface="Arial" panose="020B0604020202020204" pitchFamily="34" charset="0"/>
                <a:cs typeface="Arial" panose="020B0604020202020204" pitchFamily="34" charset="0"/>
              </a:rPr>
              <a:t>Step 2: 1485 multiplied by 40</a:t>
            </a:r>
            <a:br>
              <a:rPr lang="en-US" sz="1600" i="1" dirty="0" smtClean="0">
                <a:solidFill>
                  <a:srgbClr val="A41E21"/>
                </a:solidFill>
                <a:latin typeface="Arial" panose="020B0604020202020204" pitchFamily="34" charset="0"/>
                <a:cs typeface="Arial" panose="020B0604020202020204" pitchFamily="34" charset="0"/>
              </a:rPr>
            </a:br>
            <a:r>
              <a:rPr lang="en-US" sz="1600" i="1" dirty="0" smtClean="0">
                <a:solidFill>
                  <a:srgbClr val="A41E21"/>
                </a:solidFill>
                <a:latin typeface="Arial" panose="020B0604020202020204" pitchFamily="34" charset="0"/>
                <a:cs typeface="Arial" panose="020B0604020202020204" pitchFamily="34" charset="0"/>
              </a:rPr>
              <a:t>(or 4 with a zero at the end)</a:t>
            </a:r>
            <a:endParaRPr lang="en-US" sz="1600" i="1" dirty="0">
              <a:solidFill>
                <a:srgbClr val="A41E21"/>
              </a:solidFill>
              <a:latin typeface="Arial" panose="020B0604020202020204" pitchFamily="34" charset="0"/>
              <a:cs typeface="Arial" panose="020B0604020202020204" pitchFamily="34" charset="0"/>
            </a:endParaRPr>
          </a:p>
        </p:txBody>
      </p:sp>
      <p:sp>
        <p:nvSpPr>
          <p:cNvPr id="20" name="TextBox 19"/>
          <p:cNvSpPr txBox="1"/>
          <p:nvPr/>
        </p:nvSpPr>
        <p:spPr>
          <a:xfrm>
            <a:off x="831686" y="5506833"/>
            <a:ext cx="2424298" cy="584775"/>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Step 3: Add the answers           from steps 1 and 2</a:t>
            </a:r>
            <a:endParaRPr lang="en-US" sz="1600" i="1" dirty="0">
              <a:solidFill>
                <a:srgbClr val="A41E2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72806006"/>
              </p:ext>
            </p:extLst>
          </p:nvPr>
        </p:nvGraphicFramePr>
        <p:xfrm>
          <a:off x="2799329" y="2272375"/>
          <a:ext cx="3060000" cy="3859656"/>
        </p:xfrm>
        <a:graphic>
          <a:graphicData uri="http://schemas.openxmlformats.org/drawingml/2006/table">
            <a:tbl>
              <a:tblPr firstRow="1" bandRow="1">
                <a:tableStyleId>{2D5ABB26-0587-4C30-8999-92F81FD0307C}</a:tableStyleId>
              </a:tblPr>
              <a:tblGrid>
                <a:gridCol w="510000"/>
                <a:gridCol w="510000"/>
                <a:gridCol w="510000"/>
                <a:gridCol w="510000"/>
                <a:gridCol w="510000"/>
                <a:gridCol w="510000"/>
              </a:tblGrid>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solidFill>
                            <a:srgbClr val="EE3127"/>
                          </a:solidFill>
                          <a:latin typeface="Arial" panose="020B0604020202020204" pitchFamily="34" charset="0"/>
                          <a:cs typeface="Arial" panose="020B0604020202020204" pitchFamily="34" charset="0"/>
                        </a:rPr>
                        <a:t>1</a:t>
                      </a:r>
                      <a:endParaRPr lang="en-GB" sz="3200" b="0"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solidFill>
                            <a:srgbClr val="EE3127"/>
                          </a:solidFill>
                          <a:latin typeface="Arial" panose="020B0604020202020204" pitchFamily="34" charset="0"/>
                          <a:cs typeface="Arial" panose="020B0604020202020204" pitchFamily="34" charset="0"/>
                        </a:rPr>
                        <a:t>1</a:t>
                      </a:r>
                      <a:endParaRPr lang="en-GB" sz="3200" b="0"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1</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dirty="0" smtClean="0">
                          <a:latin typeface="Arial" panose="020B0604020202020204" pitchFamily="34" charset="0"/>
                          <a:cs typeface="Arial" panose="020B0604020202020204" pitchFamily="34" charset="0"/>
                        </a:rPr>
                        <a:t>4</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0" kern="1200" dirty="0" smtClean="0">
                          <a:solidFill>
                            <a:schemeClr val="tx1"/>
                          </a:solidFill>
                          <a:latin typeface="Arial" panose="020B0604020202020204" pitchFamily="34" charset="0"/>
                          <a:ea typeface="+mn-ea"/>
                          <a:cs typeface="Arial" panose="020B0604020202020204" pitchFamily="34" charset="0"/>
                        </a:rPr>
                        <a:t>8</a:t>
                      </a:r>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5</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r>
                        <a:rPr lang="en-GB" sz="3200" b="1" dirty="0" smtClean="0">
                          <a:latin typeface="Arial" panose="020B0604020202020204" pitchFamily="34" charset="0"/>
                          <a:cs typeface="Arial" panose="020B0604020202020204" pitchFamily="34" charset="0"/>
                        </a:rPr>
                        <a:t>x</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0" kern="1200" dirty="0" smtClean="0">
                          <a:solidFill>
                            <a:schemeClr val="tx1"/>
                          </a:solidFill>
                          <a:latin typeface="Arial" panose="020B0604020202020204" pitchFamily="34" charset="0"/>
                          <a:ea typeface="+mn-ea"/>
                          <a:cs typeface="Arial" panose="020B0604020202020204" pitchFamily="34" charset="0"/>
                        </a:rPr>
                        <a:t>4</a:t>
                      </a:r>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6</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8</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latin typeface="Arial" panose="020B0604020202020204" pitchFamily="34" charset="0"/>
                          <a:cs typeface="Arial" panose="020B0604020202020204" pitchFamily="34" charset="0"/>
                        </a:rPr>
                        <a:t>9</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chemeClr val="tx1"/>
                          </a:solidFill>
                          <a:latin typeface="Arial" panose="020B0604020202020204" pitchFamily="34" charset="0"/>
                          <a:ea typeface="+mn-ea"/>
                          <a:cs typeface="Arial" panose="020B0604020202020204" pitchFamily="34" charset="0"/>
                        </a:rPr>
                        <a:t>1</a:t>
                      </a:r>
                      <a:endParaRPr lang="en-GB" sz="32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5</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9</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latin typeface="Arial" panose="020B0604020202020204" pitchFamily="34" charset="0"/>
                          <a:cs typeface="Arial" panose="020B0604020202020204" pitchFamily="34" charset="0"/>
                        </a:rPr>
                        <a:t>4</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chemeClr val="tx1"/>
                          </a:solidFill>
                          <a:latin typeface="Arial" panose="020B0604020202020204" pitchFamily="34" charset="0"/>
                          <a:ea typeface="+mn-ea"/>
                          <a:cs typeface="Arial" panose="020B0604020202020204" pitchFamily="34" charset="0"/>
                        </a:rPr>
                        <a:t>0</a:t>
                      </a:r>
                      <a:endParaRPr lang="en-GB" sz="32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A41E21"/>
                          </a:solidFill>
                          <a:latin typeface="Arial" panose="020B0604020202020204" pitchFamily="34" charset="0"/>
                          <a:cs typeface="Arial" panose="020B0604020202020204" pitchFamily="34" charset="0"/>
                        </a:rPr>
                        <a:t>0</a:t>
                      </a:r>
                      <a:endParaRPr lang="en-GB" sz="32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6</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8</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3</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rgbClr val="EE3127"/>
                          </a:solidFill>
                          <a:latin typeface="Arial" panose="020B0604020202020204" pitchFamily="34" charset="0"/>
                          <a:ea typeface="+mn-ea"/>
                          <a:cs typeface="Arial" panose="020B0604020202020204" pitchFamily="34" charset="0"/>
                        </a:rPr>
                        <a:t>1</a:t>
                      </a:r>
                      <a:endParaRPr lang="en-GB" sz="32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0</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8110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multiplication rules</a:t>
            </a:r>
            <a:endParaRPr lang="en-US" dirty="0"/>
          </a:p>
        </p:txBody>
      </p:sp>
      <p:sp>
        <p:nvSpPr>
          <p:cNvPr id="3" name="Text Placeholder 2"/>
          <p:cNvSpPr>
            <a:spLocks noGrp="1"/>
          </p:cNvSpPr>
          <p:nvPr>
            <p:ph type="body" sz="quarter" idx="14"/>
          </p:nvPr>
        </p:nvSpPr>
        <p:spPr/>
        <p:txBody>
          <a:bodyPr/>
          <a:lstStyle/>
          <a:p>
            <a:r>
              <a:rPr lang="en-US" dirty="0" smtClean="0"/>
              <a:t>Multiplying two bits results in the following values:</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As with decimal, any value multiplied by 0, gives 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41243338"/>
              </p:ext>
            </p:extLst>
          </p:nvPr>
        </p:nvGraphicFramePr>
        <p:xfrm>
          <a:off x="3207657" y="2284750"/>
          <a:ext cx="2581205" cy="3115880"/>
        </p:xfrm>
        <a:graphic>
          <a:graphicData uri="http://schemas.openxmlformats.org/drawingml/2006/table">
            <a:tbl>
              <a:tblPr firstRow="1" bandRow="1">
                <a:tableStyleId>{2D5ABB26-0587-4C30-8999-92F81FD0307C}</a:tableStyleId>
              </a:tblPr>
              <a:tblGrid>
                <a:gridCol w="516241"/>
                <a:gridCol w="516241"/>
                <a:gridCol w="516241"/>
                <a:gridCol w="516241"/>
                <a:gridCol w="516241"/>
              </a:tblGrid>
              <a:tr h="439665">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x</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solidFill>
                            <a:srgbClr val="EE3127"/>
                          </a:solidFill>
                          <a:latin typeface="Arial" panose="020B0604020202020204" pitchFamily="34" charset="0"/>
                          <a:cs typeface="Arial" panose="020B0604020202020204" pitchFamily="34" charset="0"/>
                        </a:rPr>
                        <a:t>0</a:t>
                      </a:r>
                      <a:endParaRPr lang="en-GB" sz="4400" b="1" dirty="0">
                        <a:solidFill>
                          <a:srgbClr val="EE3127"/>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x</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solidFill>
                            <a:srgbClr val="EE3127"/>
                          </a:solidFill>
                          <a:latin typeface="Arial" panose="020B0604020202020204" pitchFamily="34" charset="0"/>
                          <a:cs typeface="Arial" panose="020B0604020202020204" pitchFamily="34" charset="0"/>
                        </a:rPr>
                        <a:t>0</a:t>
                      </a:r>
                      <a:endParaRPr lang="en-GB" sz="4400" b="1" dirty="0">
                        <a:solidFill>
                          <a:srgbClr val="EE3127"/>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x</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solidFill>
                            <a:srgbClr val="EE3127"/>
                          </a:solidFill>
                          <a:latin typeface="Arial" panose="020B0604020202020204" pitchFamily="34" charset="0"/>
                          <a:cs typeface="Arial" panose="020B0604020202020204" pitchFamily="34" charset="0"/>
                        </a:rPr>
                        <a:t>0</a:t>
                      </a:r>
                      <a:endParaRPr lang="en-GB" sz="4400" b="1" dirty="0">
                        <a:solidFill>
                          <a:srgbClr val="EE3127"/>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x</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b="1" smtClean="0">
                          <a:solidFill>
                            <a:srgbClr val="EE3127"/>
                          </a:solidFill>
                          <a:latin typeface="Arial" panose="020B0604020202020204" pitchFamily="34" charset="0"/>
                          <a:cs typeface="Arial" panose="020B0604020202020204" pitchFamily="34" charset="0"/>
                        </a:rPr>
                        <a:t>1</a:t>
                      </a:r>
                      <a:endParaRPr lang="en-GB" sz="4400" b="1" dirty="0">
                        <a:solidFill>
                          <a:srgbClr val="EE3127"/>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13808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Multiplying binary values</a:t>
            </a:r>
            <a:endParaRPr lang="en-US" dirty="0"/>
          </a:p>
        </p:txBody>
      </p:sp>
      <p:sp>
        <p:nvSpPr>
          <p:cNvPr id="3" name="Text Placeholder 2"/>
          <p:cNvSpPr>
            <a:spLocks noGrp="1"/>
          </p:cNvSpPr>
          <p:nvPr>
            <p:ph type="body" sz="quarter" idx="14"/>
          </p:nvPr>
        </p:nvSpPr>
        <p:spPr/>
        <p:txBody>
          <a:bodyPr/>
          <a:lstStyle/>
          <a:p>
            <a:r>
              <a:rPr lang="en-US" dirty="0" smtClean="0"/>
              <a:t>Consider the binary multiplication:</a:t>
            </a:r>
            <a:endParaRPr lang="en-US" dirty="0"/>
          </a:p>
        </p:txBody>
      </p:sp>
      <p:sp>
        <p:nvSpPr>
          <p:cNvPr id="16" name="TextBox 15"/>
          <p:cNvSpPr txBox="1"/>
          <p:nvPr/>
        </p:nvSpPr>
        <p:spPr>
          <a:xfrm>
            <a:off x="6183087" y="4084462"/>
            <a:ext cx="2815771" cy="338554"/>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Step 1: 1010 multiplied by 1</a:t>
            </a:r>
            <a:endParaRPr lang="en-US" sz="1600" i="1" dirty="0">
              <a:solidFill>
                <a:srgbClr val="A41E21"/>
              </a:solidFill>
              <a:latin typeface="Arial" panose="020B0604020202020204" pitchFamily="34" charset="0"/>
              <a:cs typeface="Arial" panose="020B0604020202020204" pitchFamily="34" charset="0"/>
            </a:endParaRPr>
          </a:p>
        </p:txBody>
      </p:sp>
      <p:sp>
        <p:nvSpPr>
          <p:cNvPr id="17" name="TextBox 16"/>
          <p:cNvSpPr txBox="1"/>
          <p:nvPr/>
        </p:nvSpPr>
        <p:spPr>
          <a:xfrm>
            <a:off x="6183087" y="4594999"/>
            <a:ext cx="2183835" cy="584775"/>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Step 2: </a:t>
            </a:r>
            <a:r>
              <a:rPr lang="en-US" sz="1600" i="1" dirty="0">
                <a:solidFill>
                  <a:srgbClr val="A41E21"/>
                </a:solidFill>
                <a:latin typeface="Arial" panose="020B0604020202020204" pitchFamily="34" charset="0"/>
                <a:cs typeface="Arial" panose="020B0604020202020204" pitchFamily="34" charset="0"/>
              </a:rPr>
              <a:t>1010 </a:t>
            </a:r>
            <a:r>
              <a:rPr lang="en-US" sz="1600" i="1" dirty="0" smtClean="0">
                <a:solidFill>
                  <a:srgbClr val="A41E21"/>
                </a:solidFill>
                <a:latin typeface="Arial" panose="020B0604020202020204" pitchFamily="34" charset="0"/>
                <a:cs typeface="Arial" panose="020B0604020202020204" pitchFamily="34" charset="0"/>
              </a:rPr>
              <a:t>shifted and multiplied </a:t>
            </a:r>
            <a:r>
              <a:rPr lang="en-US" sz="1600" i="1" dirty="0">
                <a:solidFill>
                  <a:srgbClr val="A41E21"/>
                </a:solidFill>
                <a:latin typeface="Arial" panose="020B0604020202020204" pitchFamily="34" charset="0"/>
                <a:cs typeface="Arial" panose="020B0604020202020204" pitchFamily="34" charset="0"/>
              </a:rPr>
              <a:t>by </a:t>
            </a:r>
            <a:r>
              <a:rPr lang="en-US" sz="1600" i="1" dirty="0" smtClean="0">
                <a:solidFill>
                  <a:srgbClr val="A41E21"/>
                </a:solidFill>
                <a:latin typeface="Arial" panose="020B0604020202020204" pitchFamily="34" charset="0"/>
                <a:cs typeface="Arial" panose="020B0604020202020204" pitchFamily="34" charset="0"/>
              </a:rPr>
              <a:t>00</a:t>
            </a:r>
            <a:endParaRPr lang="en-US" sz="1600" i="1" dirty="0">
              <a:solidFill>
                <a:srgbClr val="A41E21"/>
              </a:solidFill>
              <a:latin typeface="Arial" panose="020B0604020202020204" pitchFamily="34" charset="0"/>
              <a:cs typeface="Arial" panose="020B0604020202020204" pitchFamily="34" charset="0"/>
            </a:endParaRPr>
          </a:p>
        </p:txBody>
      </p:sp>
      <p:sp>
        <p:nvSpPr>
          <p:cNvPr id="18" name="TextBox 17"/>
          <p:cNvSpPr txBox="1"/>
          <p:nvPr/>
        </p:nvSpPr>
        <p:spPr>
          <a:xfrm>
            <a:off x="724280" y="5850482"/>
            <a:ext cx="2748754" cy="584775"/>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Step 4: Add the answers from steps 1, 2 and 3</a:t>
            </a:r>
            <a:endParaRPr lang="en-US" sz="1600" i="1" dirty="0">
              <a:solidFill>
                <a:srgbClr val="A41E21"/>
              </a:solidFill>
              <a:latin typeface="Arial" panose="020B0604020202020204" pitchFamily="34" charset="0"/>
              <a:cs typeface="Arial" panose="020B0604020202020204" pitchFamily="34" charset="0"/>
            </a:endParaRPr>
          </a:p>
        </p:txBody>
      </p:sp>
      <p:sp>
        <p:nvSpPr>
          <p:cNvPr id="24" name="TextBox 23"/>
          <p:cNvSpPr txBox="1"/>
          <p:nvPr/>
        </p:nvSpPr>
        <p:spPr>
          <a:xfrm>
            <a:off x="6178642" y="5284960"/>
            <a:ext cx="2408085" cy="1077218"/>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Step 3: </a:t>
            </a:r>
            <a:r>
              <a:rPr lang="en-US" sz="1600" i="1" dirty="0">
                <a:solidFill>
                  <a:srgbClr val="A41E21"/>
                </a:solidFill>
                <a:latin typeface="Arial" panose="020B0604020202020204" pitchFamily="34" charset="0"/>
                <a:cs typeface="Arial" panose="020B0604020202020204" pitchFamily="34" charset="0"/>
              </a:rPr>
              <a:t>1010 </a:t>
            </a:r>
            <a:r>
              <a:rPr lang="en-US" sz="1600" i="1" dirty="0" smtClean="0">
                <a:solidFill>
                  <a:srgbClr val="A41E21"/>
                </a:solidFill>
                <a:latin typeface="Arial" panose="020B0604020202020204" pitchFamily="34" charset="0"/>
                <a:cs typeface="Arial" panose="020B0604020202020204" pitchFamily="34" charset="0"/>
              </a:rPr>
              <a:t>shifted and multiplied </a:t>
            </a:r>
            <a:r>
              <a:rPr lang="en-US" sz="1600" i="1" dirty="0">
                <a:solidFill>
                  <a:srgbClr val="A41E21"/>
                </a:solidFill>
                <a:latin typeface="Arial" panose="020B0604020202020204" pitchFamily="34" charset="0"/>
                <a:cs typeface="Arial" panose="020B0604020202020204" pitchFamily="34" charset="0"/>
              </a:rPr>
              <a:t>by </a:t>
            </a:r>
            <a:r>
              <a:rPr lang="en-US" sz="1600" i="1" dirty="0" smtClean="0">
                <a:solidFill>
                  <a:srgbClr val="A41E21"/>
                </a:solidFill>
                <a:latin typeface="Arial" panose="020B0604020202020204" pitchFamily="34" charset="0"/>
                <a:cs typeface="Arial" panose="020B0604020202020204" pitchFamily="34" charset="0"/>
              </a:rPr>
              <a:t>100</a:t>
            </a:r>
          </a:p>
          <a:p>
            <a:r>
              <a:rPr lang="en-US" sz="1600" i="1" dirty="0" smtClean="0">
                <a:solidFill>
                  <a:srgbClr val="A41E21"/>
                </a:solidFill>
                <a:latin typeface="Arial" panose="020B0604020202020204" pitchFamily="34" charset="0"/>
                <a:cs typeface="Arial" panose="020B0604020202020204" pitchFamily="34" charset="0"/>
              </a:rPr>
              <a:t>(or 1010 with two zeros at the end)</a:t>
            </a:r>
            <a:endParaRPr lang="en-US" sz="1600" i="1" dirty="0">
              <a:solidFill>
                <a:srgbClr val="A41E21"/>
              </a:solidFill>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031876495"/>
              </p:ext>
            </p:extLst>
          </p:nvPr>
        </p:nvGraphicFramePr>
        <p:xfrm>
          <a:off x="3118642" y="2014867"/>
          <a:ext cx="3060000" cy="4502932"/>
        </p:xfrm>
        <a:graphic>
          <a:graphicData uri="http://schemas.openxmlformats.org/drawingml/2006/table">
            <a:tbl>
              <a:tblPr firstRow="1" bandRow="1">
                <a:tableStyleId>{2D5ABB26-0587-4C30-8999-92F81FD0307C}</a:tableStyleId>
              </a:tblPr>
              <a:tblGrid>
                <a:gridCol w="510000"/>
                <a:gridCol w="510000"/>
                <a:gridCol w="510000"/>
                <a:gridCol w="510000"/>
                <a:gridCol w="510000"/>
                <a:gridCol w="510000"/>
              </a:tblGrid>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solidFill>
                            <a:srgbClr val="EE3127"/>
                          </a:solidFill>
                          <a:latin typeface="Arial" panose="020B0604020202020204" pitchFamily="34" charset="0"/>
                          <a:cs typeface="Arial" panose="020B0604020202020204" pitchFamily="34" charset="0"/>
                        </a:rPr>
                        <a:t>1</a:t>
                      </a:r>
                      <a:endParaRPr lang="en-GB" sz="3200" b="0"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1</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dirty="0" smtClean="0">
                          <a:latin typeface="Arial" panose="020B0604020202020204" pitchFamily="34" charset="0"/>
                          <a:cs typeface="Arial" panose="020B0604020202020204" pitchFamily="34" charset="0"/>
                        </a:rPr>
                        <a:t>0</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0" kern="1200" dirty="0" smtClean="0">
                          <a:solidFill>
                            <a:schemeClr val="tx1"/>
                          </a:solidFill>
                          <a:latin typeface="Arial" panose="020B0604020202020204" pitchFamily="34" charset="0"/>
                          <a:ea typeface="+mn-ea"/>
                          <a:cs typeface="Arial" panose="020B0604020202020204" pitchFamily="34" charset="0"/>
                        </a:rPr>
                        <a:t>1</a:t>
                      </a:r>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0</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r>
                        <a:rPr lang="en-GB" sz="3200" b="1" dirty="0" smtClean="0">
                          <a:latin typeface="Arial" panose="020B0604020202020204" pitchFamily="34" charset="0"/>
                          <a:cs typeface="Arial" panose="020B0604020202020204" pitchFamily="34" charset="0"/>
                        </a:rPr>
                        <a:t>x</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dirty="0" smtClean="0">
                          <a:latin typeface="Arial" panose="020B0604020202020204" pitchFamily="34" charset="0"/>
                          <a:cs typeface="Arial" panose="020B0604020202020204" pitchFamily="34" charset="0"/>
                        </a:rPr>
                        <a:t>1</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0" kern="1200" dirty="0" smtClean="0">
                          <a:solidFill>
                            <a:schemeClr val="tx1"/>
                          </a:solidFill>
                          <a:latin typeface="Arial" panose="020B0604020202020204" pitchFamily="34" charset="0"/>
                          <a:ea typeface="+mn-ea"/>
                          <a:cs typeface="Arial" panose="020B0604020202020204" pitchFamily="34" charset="0"/>
                        </a:rPr>
                        <a:t>0</a:t>
                      </a:r>
                      <a:endParaRPr lang="en-GB" sz="3200" b="0"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0" dirty="0" smtClean="0">
                          <a:latin typeface="Arial" panose="020B0604020202020204" pitchFamily="34" charset="0"/>
                          <a:cs typeface="Arial" panose="020B0604020202020204" pitchFamily="34" charset="0"/>
                        </a:rPr>
                        <a:t>1</a:t>
                      </a:r>
                      <a:endParaRPr lang="en-GB" sz="3200" b="0"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1</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chemeClr val="tx1"/>
                          </a:solidFill>
                          <a:latin typeface="Arial" panose="020B0604020202020204" pitchFamily="34" charset="0"/>
                          <a:ea typeface="+mn-ea"/>
                          <a:cs typeface="Arial" panose="020B0604020202020204" pitchFamily="34" charset="0"/>
                        </a:rPr>
                        <a:t>1</a:t>
                      </a:r>
                      <a:endParaRPr lang="en-GB" sz="32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chemeClr val="tx1"/>
                          </a:solidFill>
                          <a:latin typeface="Arial" panose="020B0604020202020204" pitchFamily="34" charset="0"/>
                          <a:ea typeface="+mn-ea"/>
                          <a:cs typeface="Arial" panose="020B0604020202020204" pitchFamily="34" charset="0"/>
                        </a:rPr>
                        <a:t>0</a:t>
                      </a:r>
                      <a:endParaRPr lang="en-GB" sz="32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A41E21"/>
                          </a:solidFill>
                          <a:latin typeface="Arial" panose="020B0604020202020204" pitchFamily="34" charset="0"/>
                          <a:cs typeface="Arial" panose="020B0604020202020204" pitchFamily="34" charset="0"/>
                        </a:rPr>
                        <a:t>0</a:t>
                      </a:r>
                      <a:endParaRPr lang="en-GB" sz="32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r>
                        <a:rPr lang="en-GB" sz="3200" b="1" dirty="0" smtClean="0">
                          <a:latin typeface="Arial" panose="020B0604020202020204" pitchFamily="34" charset="0"/>
                          <a:cs typeface="Arial" panose="020B0604020202020204" pitchFamily="34" charset="0"/>
                        </a:rPr>
                        <a:t>1</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latin typeface="Arial" panose="020B0604020202020204" pitchFamily="34" charset="0"/>
                          <a:cs typeface="Arial" panose="020B0604020202020204" pitchFamily="34" charset="0"/>
                        </a:rPr>
                        <a:t>1</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latin typeface="Arial" panose="020B0604020202020204" pitchFamily="34" charset="0"/>
                          <a:cs typeface="Arial" panose="020B0604020202020204" pitchFamily="34" charset="0"/>
                        </a:rPr>
                        <a:t>0</a:t>
                      </a:r>
                      <a:endParaRPr lang="en-GB" sz="32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rgbClr val="A41E21"/>
                          </a:solidFill>
                          <a:latin typeface="Arial" panose="020B0604020202020204" pitchFamily="34" charset="0"/>
                          <a:ea typeface="+mn-ea"/>
                          <a:cs typeface="Arial" panose="020B0604020202020204" pitchFamily="34" charset="0"/>
                        </a:rPr>
                        <a:t>0</a:t>
                      </a:r>
                      <a:endParaRPr lang="en-GB" sz="3200" b="1" kern="1200" dirty="0">
                        <a:solidFill>
                          <a:srgbClr val="A41E2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A41E21"/>
                          </a:solidFill>
                          <a:latin typeface="Arial" panose="020B0604020202020204" pitchFamily="34" charset="0"/>
                          <a:cs typeface="Arial" panose="020B0604020202020204" pitchFamily="34" charset="0"/>
                        </a:rPr>
                        <a:t>0</a:t>
                      </a:r>
                      <a:endParaRPr lang="en-GB" sz="32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12000">
                <a:tc>
                  <a:txBody>
                    <a:bodyPr/>
                    <a:lstStyle/>
                    <a:p>
                      <a:pPr algn="ctr"/>
                      <a:r>
                        <a:rPr lang="en-GB" sz="3200" b="1" kern="1200" dirty="0" smtClean="0">
                          <a:solidFill>
                            <a:srgbClr val="EE3127"/>
                          </a:solidFill>
                          <a:latin typeface="Arial" panose="020B0604020202020204" pitchFamily="34" charset="0"/>
                          <a:ea typeface="+mn-ea"/>
                          <a:cs typeface="Arial" panose="020B0604020202020204" pitchFamily="34" charset="0"/>
                        </a:rPr>
                        <a:t>1</a:t>
                      </a:r>
                      <a:endParaRPr lang="en-GB" sz="32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1</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0</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0</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200" b="1" kern="1200" dirty="0" smtClean="0">
                          <a:solidFill>
                            <a:srgbClr val="EE3127"/>
                          </a:solidFill>
                          <a:latin typeface="Arial" panose="020B0604020202020204" pitchFamily="34" charset="0"/>
                          <a:ea typeface="+mn-ea"/>
                          <a:cs typeface="Arial" panose="020B0604020202020204" pitchFamily="34" charset="0"/>
                        </a:rPr>
                        <a:t>1</a:t>
                      </a:r>
                      <a:endParaRPr lang="en-GB" sz="32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solidFill>
                            <a:srgbClr val="EE3127"/>
                          </a:solidFill>
                          <a:latin typeface="Arial" panose="020B0604020202020204" pitchFamily="34" charset="0"/>
                          <a:cs typeface="Arial" panose="020B0604020202020204" pitchFamily="34" charset="0"/>
                        </a:rPr>
                        <a:t>0</a:t>
                      </a:r>
                      <a:endParaRPr lang="en-GB" sz="32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5726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multiplication</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2</a:t>
            </a:r>
            <a:r>
              <a:rPr lang="en-GB" dirty="0" smtClean="0"/>
              <a:t> on </a:t>
            </a:r>
            <a:r>
              <a:rPr lang="en-GB" b="1" dirty="0" smtClean="0"/>
              <a:t>Worksheet 3</a:t>
            </a:r>
            <a:endParaRPr lang="en-GB" b="1" dirty="0"/>
          </a:p>
        </p:txBody>
      </p:sp>
    </p:spTree>
    <p:extLst>
      <p:ext uri="{BB962C8B-B14F-4D97-AF65-F5344CB8AC3E}">
        <p14:creationId xmlns:p14="http://schemas.microsoft.com/office/powerpoint/2010/main" val="3409373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Calculating range</a:t>
            </a:r>
            <a:endParaRPr lang="en-GB" dirty="0"/>
          </a:p>
        </p:txBody>
      </p:sp>
      <p:sp>
        <p:nvSpPr>
          <p:cNvPr id="3" name="Text Placeholder 2"/>
          <p:cNvSpPr>
            <a:spLocks noGrp="1"/>
          </p:cNvSpPr>
          <p:nvPr>
            <p:ph type="body" sz="quarter" idx="14"/>
          </p:nvPr>
        </p:nvSpPr>
        <p:spPr/>
        <p:txBody>
          <a:bodyPr/>
          <a:lstStyle/>
          <a:p>
            <a:r>
              <a:rPr lang="en-GB" dirty="0" smtClean="0"/>
              <a:t>Remember that the number of bits determines how many values can be represented in binary</a:t>
            </a:r>
          </a:p>
          <a:p>
            <a:pPr lvl="1"/>
            <a:r>
              <a:rPr lang="en-GB" dirty="0" smtClean="0"/>
              <a:t>How </a:t>
            </a:r>
            <a:r>
              <a:rPr lang="en-GB" dirty="0"/>
              <a:t>many binary values there can be if there are 4 bits </a:t>
            </a:r>
            <a:r>
              <a:rPr lang="en-GB" dirty="0" smtClean="0"/>
              <a:t>used?</a:t>
            </a:r>
          </a:p>
          <a:p>
            <a:pPr lvl="1"/>
            <a:r>
              <a:rPr lang="en-GB" dirty="0" smtClean="0"/>
              <a:t>What is the highest and lowest values that can be represented?</a:t>
            </a:r>
          </a:p>
          <a:p>
            <a:pPr marL="444500" lvl="1" indent="0" algn="ctr">
              <a:buNone/>
            </a:pPr>
            <a:r>
              <a:rPr lang="en-GB" sz="115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0 </a:t>
            </a:r>
            <a:r>
              <a:rPr lang="en-GB" sz="11500" dirty="0" smtClean="0">
                <a:latin typeface="Arial" panose="020B0604020202020204" pitchFamily="34" charset="0"/>
                <a:ea typeface="Cambria Math" panose="02040503050406030204" pitchFamily="18" charset="0"/>
                <a:cs typeface="Arial" panose="020B0604020202020204" pitchFamily="34" charset="0"/>
              </a:rPr>
              <a:t>…</a:t>
            </a:r>
            <a:r>
              <a:rPr lang="en-GB" sz="115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2</a:t>
            </a:r>
            <a:r>
              <a:rPr lang="en-GB" sz="11500" b="1" baseline="300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n </a:t>
            </a:r>
            <a:r>
              <a:rPr lang="en-GB" sz="11500" b="1" dirty="0">
                <a:solidFill>
                  <a:srgbClr val="FF0000"/>
                </a:solidFill>
                <a:latin typeface="Arial" panose="020B0604020202020204" pitchFamily="34" charset="0"/>
                <a:ea typeface="Cambria Math" panose="02040503050406030204" pitchFamily="18" charset="0"/>
                <a:cs typeface="Arial" panose="020B0604020202020204" pitchFamily="34" charset="0"/>
              </a:rPr>
              <a:t>- 1</a:t>
            </a:r>
            <a:endParaRPr lang="en-GB" sz="115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1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87920" cy="670772"/>
          </a:xfrm>
        </p:spPr>
        <p:txBody>
          <a:bodyPr/>
          <a:lstStyle/>
          <a:p>
            <a:r>
              <a:rPr lang="en-US" dirty="0" smtClean="0"/>
              <a:t>Representing negative numbers</a:t>
            </a:r>
            <a:endParaRPr lang="en-US" dirty="0"/>
          </a:p>
        </p:txBody>
      </p:sp>
      <p:sp>
        <p:nvSpPr>
          <p:cNvPr id="3" name="Text Placeholder 2"/>
          <p:cNvSpPr>
            <a:spLocks noGrp="1"/>
          </p:cNvSpPr>
          <p:nvPr>
            <p:ph type="body" sz="quarter" idx="14"/>
          </p:nvPr>
        </p:nvSpPr>
        <p:spPr>
          <a:xfrm>
            <a:off x="724280" y="1704179"/>
            <a:ext cx="7797230" cy="4277521"/>
          </a:xfrm>
        </p:spPr>
        <p:txBody>
          <a:bodyPr/>
          <a:lstStyle/>
          <a:p>
            <a:r>
              <a:rPr lang="en-US" dirty="0" smtClean="0"/>
              <a:t>Negative values are most commonly represented using a method called </a:t>
            </a:r>
            <a:r>
              <a:rPr lang="en-US" b="1" dirty="0" smtClean="0"/>
              <a:t>two’s complement </a:t>
            </a:r>
          </a:p>
          <a:p>
            <a:pPr lvl="1"/>
            <a:r>
              <a:rPr lang="en-US" dirty="0" smtClean="0"/>
              <a:t>Similar to an analogue counter, turning the wheel back 1 will equal 9999</a:t>
            </a:r>
          </a:p>
          <a:p>
            <a:pPr lvl="1"/>
            <a:endParaRPr lang="en-US" dirty="0"/>
          </a:p>
          <a:p>
            <a:pPr lvl="1"/>
            <a:endParaRPr lang="en-US" dirty="0" smtClean="0"/>
          </a:p>
          <a:p>
            <a:pPr lvl="1"/>
            <a:endParaRPr lang="en-US" dirty="0" smtClean="0"/>
          </a:p>
          <a:p>
            <a:pPr lvl="1"/>
            <a:r>
              <a:rPr lang="en-US" dirty="0" smtClean="0"/>
              <a:t>Turning back 1 from 00000000 is 11111111</a:t>
            </a:r>
          </a:p>
          <a:p>
            <a:pPr lvl="1"/>
            <a:r>
              <a:rPr lang="en-US" dirty="0" smtClean="0"/>
              <a:t>11111111 is -1 in binary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80" y="3513718"/>
            <a:ext cx="7557025" cy="1008250"/>
          </a:xfrm>
          <a:prstGeom prst="rect">
            <a:avLst/>
          </a:prstGeom>
        </p:spPr>
      </p:pic>
    </p:spTree>
    <p:extLst>
      <p:ext uri="{BB962C8B-B14F-4D97-AF65-F5344CB8AC3E}">
        <p14:creationId xmlns:p14="http://schemas.microsoft.com/office/powerpoint/2010/main" val="85493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Two’s complement</a:t>
            </a:r>
            <a:endParaRPr lang="en-GB" dirty="0"/>
          </a:p>
        </p:txBody>
      </p:sp>
      <p:sp>
        <p:nvSpPr>
          <p:cNvPr id="3" name="Text Placeholder 2"/>
          <p:cNvSpPr>
            <a:spLocks noGrp="1"/>
          </p:cNvSpPr>
          <p:nvPr>
            <p:ph type="body" sz="quarter" idx="14"/>
          </p:nvPr>
        </p:nvSpPr>
        <p:spPr/>
        <p:txBody>
          <a:bodyPr/>
          <a:lstStyle/>
          <a:p>
            <a:r>
              <a:rPr lang="en-US" dirty="0"/>
              <a:t>The two’s complement of a </a:t>
            </a:r>
            <a:r>
              <a:rPr lang="en-US" dirty="0" smtClean="0"/>
              <a:t>signed binary </a:t>
            </a:r>
            <a:r>
              <a:rPr lang="en-US" dirty="0"/>
              <a:t>value is found by flipping all of the bits and adding one</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88609869"/>
              </p:ext>
            </p:extLst>
          </p:nvPr>
        </p:nvGraphicFramePr>
        <p:xfrm>
          <a:off x="1974000" y="2662242"/>
          <a:ext cx="4693500" cy="3627120"/>
        </p:xfrm>
        <a:graphic>
          <a:graphicData uri="http://schemas.openxmlformats.org/drawingml/2006/table">
            <a:tbl>
              <a:tblPr firstRow="1" bandRow="1">
                <a:tableStyleId>{5C22544A-7EE6-4342-B048-85BDC9FD1C3A}</a:tableStyleId>
              </a:tblPr>
              <a:tblGrid>
                <a:gridCol w="2579919"/>
                <a:gridCol w="1389681"/>
                <a:gridCol w="723900"/>
              </a:tblGrid>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11111101</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-3</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11111110</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-2</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11111111</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-1</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00000000</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0</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00000001</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1</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00000010</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2</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4000">
                <a:tc>
                  <a:txBody>
                    <a:bodyPr/>
                    <a:lstStyle/>
                    <a:p>
                      <a:pPr algn="ctr"/>
                      <a:r>
                        <a:rPr lang="en-GB" sz="2800" b="1" dirty="0" smtClean="0">
                          <a:solidFill>
                            <a:srgbClr val="EE3127"/>
                          </a:solidFill>
                          <a:latin typeface="Consolas" panose="020B0609020204030204" pitchFamily="49" charset="0"/>
                          <a:cs typeface="Consolas" panose="020B0609020204030204" pitchFamily="49" charset="0"/>
                        </a:rPr>
                        <a:t>00000011</a:t>
                      </a:r>
                      <a:endParaRPr lang="en-GB" sz="2800" b="1" dirty="0">
                        <a:solidFill>
                          <a:srgbClr val="EE3127"/>
                        </a:solidFill>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smtClean="0">
                          <a:ln>
                            <a:noFill/>
                          </a:ln>
                          <a:solidFill>
                            <a:srgbClr val="A41E21"/>
                          </a:solidFill>
                          <a:latin typeface="Arial" panose="020B0604020202020204" pitchFamily="34" charset="0"/>
                          <a:cs typeface="Arial" panose="020B0604020202020204" pitchFamily="34" charset="0"/>
                        </a:rPr>
                        <a:t>=</a:t>
                      </a:r>
                      <a:endParaRPr lang="en-GB" sz="2800" b="1" dirty="0">
                        <a:ln>
                          <a:noFill/>
                        </a:ln>
                        <a:solidFill>
                          <a:srgbClr val="A41E2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800" b="1" dirty="0" smtClean="0">
                          <a:solidFill>
                            <a:srgbClr val="EE3127"/>
                          </a:solidFill>
                          <a:latin typeface="Arial" panose="020B0604020202020204" pitchFamily="34" charset="0"/>
                          <a:cs typeface="Arial" panose="020B0604020202020204" pitchFamily="34" charset="0"/>
                        </a:rPr>
                        <a:t>3</a:t>
                      </a:r>
                      <a:endParaRPr lang="en-GB" sz="2800" b="1" dirty="0">
                        <a:solidFill>
                          <a:srgbClr val="EE3127"/>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1833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Signed binary representation</a:t>
            </a:r>
            <a:endParaRPr lang="en-US" dirty="0"/>
          </a:p>
        </p:txBody>
      </p:sp>
      <p:sp>
        <p:nvSpPr>
          <p:cNvPr id="3" name="Text Placeholder 2"/>
          <p:cNvSpPr>
            <a:spLocks noGrp="1"/>
          </p:cNvSpPr>
          <p:nvPr>
            <p:ph type="body" sz="quarter" idx="14"/>
          </p:nvPr>
        </p:nvSpPr>
        <p:spPr/>
        <p:txBody>
          <a:bodyPr/>
          <a:lstStyle/>
          <a:p>
            <a:r>
              <a:rPr lang="en-US" dirty="0" smtClean="0"/>
              <a:t>Find -77</a:t>
            </a:r>
            <a:r>
              <a:rPr lang="en-US" baseline="-25000" dirty="0" smtClean="0"/>
              <a:t>10</a:t>
            </a:r>
            <a:r>
              <a:rPr lang="en-US" dirty="0"/>
              <a:t> </a:t>
            </a:r>
            <a:r>
              <a:rPr lang="en-US" dirty="0" smtClean="0"/>
              <a:t>in two’s complement:</a:t>
            </a:r>
          </a:p>
          <a:p>
            <a:pPr lvl="1"/>
            <a:r>
              <a:rPr lang="en-US" dirty="0" smtClean="0"/>
              <a:t>Find the positive value first:</a:t>
            </a:r>
          </a:p>
          <a:p>
            <a:pPr marL="444500" lvl="1" indent="0">
              <a:buNone/>
            </a:pPr>
            <a:r>
              <a:rPr lang="en-US" dirty="0" smtClean="0"/>
              <a:t/>
            </a:r>
            <a:br>
              <a:rPr lang="en-US" dirty="0" smtClean="0"/>
            </a:br>
            <a:endParaRPr lang="en-US" dirty="0" smtClean="0"/>
          </a:p>
          <a:p>
            <a:pPr lvl="1"/>
            <a:endParaRPr lang="en-US" dirty="0" smtClean="0"/>
          </a:p>
          <a:p>
            <a:pPr lvl="1"/>
            <a:r>
              <a:rPr lang="en-US" dirty="0" smtClean="0"/>
              <a:t>Flip the bits:</a:t>
            </a:r>
            <a:br>
              <a:rPr lang="en-US" dirty="0" smtClean="0"/>
            </a:br>
            <a:r>
              <a:rPr lang="en-US" dirty="0" smtClean="0"/>
              <a:t/>
            </a:r>
            <a:br>
              <a:rPr lang="en-US" dirty="0" smtClean="0"/>
            </a:br>
            <a:endParaRPr lang="en-US" dirty="0" smtClean="0"/>
          </a:p>
          <a:p>
            <a:pPr lvl="1"/>
            <a:r>
              <a:rPr lang="en-US" dirty="0" smtClean="0"/>
              <a:t>And add 1:</a:t>
            </a: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869374247"/>
              </p:ext>
            </p:extLst>
          </p:nvPr>
        </p:nvGraphicFramePr>
        <p:xfrm>
          <a:off x="1314600" y="2663148"/>
          <a:ext cx="6780598" cy="1164632"/>
        </p:xfrm>
        <a:graphic>
          <a:graphicData uri="http://schemas.openxmlformats.org/drawingml/2006/table">
            <a:tbl>
              <a:tblPr firstRow="1" bandRow="1">
                <a:tableStyleId>{2D5ABB26-0587-4C30-8999-92F81FD0307C}</a:tableStyleId>
              </a:tblPr>
              <a:tblGrid>
                <a:gridCol w="684000"/>
                <a:gridCol w="684000"/>
                <a:gridCol w="684000"/>
                <a:gridCol w="684000"/>
                <a:gridCol w="684000"/>
                <a:gridCol w="684000"/>
                <a:gridCol w="684000"/>
                <a:gridCol w="684000"/>
                <a:gridCol w="336598"/>
                <a:gridCol w="972000"/>
              </a:tblGrid>
              <a:tr h="0">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128</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64</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32</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16</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8</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4</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600" b="1" kern="1200" dirty="0" smtClean="0">
                          <a:solidFill>
                            <a:schemeClr val="bg1">
                              <a:lumMod val="65000"/>
                            </a:schemeClr>
                          </a:solidFill>
                          <a:latin typeface="Arial" panose="020B0604020202020204" pitchFamily="34" charset="0"/>
                          <a:ea typeface="+mn-ea"/>
                          <a:cs typeface="Arial" panose="020B0604020202020204" pitchFamily="34" charset="0"/>
                        </a:rPr>
                        <a:t>2</a:t>
                      </a:r>
                      <a:endParaRPr lang="en-GB" sz="1600" b="1" kern="1200" dirty="0">
                        <a:solidFill>
                          <a:schemeClr val="bg1">
                            <a:lumMod val="65000"/>
                          </a:schemeClr>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1</a:t>
                      </a:r>
                      <a:endParaRPr lang="en-GB" sz="1600" b="1" dirty="0">
                        <a:solidFill>
                          <a:schemeClr val="bg1">
                            <a:lumMod val="65000"/>
                          </a:schemeClr>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00">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0</a:t>
                      </a:r>
                      <a:endParaRPr lang="en-GB" sz="36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3600" b="1" dirty="0" smtClean="0">
                          <a:solidFill>
                            <a:srgbClr val="EE3127"/>
                          </a:solidFill>
                          <a:latin typeface="Arial" panose="020B0604020202020204" pitchFamily="34" charset="0"/>
                          <a:cs typeface="Arial" panose="020B0604020202020204" pitchFamily="34" charset="0"/>
                        </a:rPr>
                        <a:t>77</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55083280"/>
              </p:ext>
            </p:extLst>
          </p:nvPr>
        </p:nvGraphicFramePr>
        <p:xfrm>
          <a:off x="1314600" y="4203700"/>
          <a:ext cx="6780598" cy="704236"/>
        </p:xfrm>
        <a:graphic>
          <a:graphicData uri="http://schemas.openxmlformats.org/drawingml/2006/table">
            <a:tbl>
              <a:tblPr firstRow="1" bandRow="1">
                <a:tableStyleId>{2D5ABB26-0587-4C30-8999-92F81FD0307C}</a:tableStyleId>
              </a:tblPr>
              <a:tblGrid>
                <a:gridCol w="684000"/>
                <a:gridCol w="684000"/>
                <a:gridCol w="684000"/>
                <a:gridCol w="684000"/>
                <a:gridCol w="684000"/>
                <a:gridCol w="684000"/>
                <a:gridCol w="684000"/>
                <a:gridCol w="684000"/>
                <a:gridCol w="336598"/>
                <a:gridCol w="972000"/>
              </a:tblGrid>
              <a:tr h="495300">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EE3127"/>
                          </a:solidFill>
                          <a:latin typeface="Arial" panose="020B0604020202020204" pitchFamily="34" charset="0"/>
                          <a:ea typeface="+mn-ea"/>
                          <a:cs typeface="Arial" panose="020B0604020202020204" pitchFamily="34" charset="0"/>
                        </a:rPr>
                        <a:t>1</a:t>
                      </a:r>
                      <a:endParaRPr lang="en-GB" sz="36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0</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3600" b="1" dirty="0" smtClean="0">
                          <a:solidFill>
                            <a:srgbClr val="EE3127"/>
                          </a:solidFill>
                          <a:latin typeface="Arial" panose="020B0604020202020204" pitchFamily="34" charset="0"/>
                          <a:cs typeface="Arial" panose="020B0604020202020204" pitchFamily="34" charset="0"/>
                        </a:rPr>
                        <a:t>76</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59693516"/>
              </p:ext>
            </p:extLst>
          </p:nvPr>
        </p:nvGraphicFramePr>
        <p:xfrm>
          <a:off x="1314600" y="5283200"/>
          <a:ext cx="6780598" cy="704236"/>
        </p:xfrm>
        <a:graphic>
          <a:graphicData uri="http://schemas.openxmlformats.org/drawingml/2006/table">
            <a:tbl>
              <a:tblPr firstRow="1" bandRow="1">
                <a:tableStyleId>{2D5ABB26-0587-4C30-8999-92F81FD0307C}</a:tableStyleId>
              </a:tblPr>
              <a:tblGrid>
                <a:gridCol w="684000"/>
                <a:gridCol w="684000"/>
                <a:gridCol w="684000"/>
                <a:gridCol w="684000"/>
                <a:gridCol w="684000"/>
                <a:gridCol w="684000"/>
                <a:gridCol w="684000"/>
                <a:gridCol w="684000"/>
                <a:gridCol w="336598"/>
                <a:gridCol w="972000"/>
              </a:tblGrid>
              <a:tr h="495300">
                <a:tc>
                  <a:txBody>
                    <a:bodyPr/>
                    <a:lstStyle/>
                    <a:p>
                      <a:pPr algn="ctr"/>
                      <a:r>
                        <a:rPr lang="en-GB" sz="3600" b="1" dirty="0" smtClean="0">
                          <a:solidFill>
                            <a:srgbClr val="A41E21"/>
                          </a:solidFill>
                          <a:latin typeface="Arial" panose="020B0604020202020204" pitchFamily="34" charset="0"/>
                          <a:cs typeface="Arial" panose="020B0604020202020204" pitchFamily="34" charset="0"/>
                        </a:rPr>
                        <a:t>1</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A41E21"/>
                          </a:solidFill>
                          <a:latin typeface="Arial" panose="020B0604020202020204" pitchFamily="34" charset="0"/>
                          <a:cs typeface="Arial" panose="020B0604020202020204" pitchFamily="34" charset="0"/>
                        </a:rPr>
                        <a:t>0</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A41E21"/>
                          </a:solidFill>
                          <a:latin typeface="Arial" panose="020B0604020202020204" pitchFamily="34" charset="0"/>
                          <a:cs typeface="Arial" panose="020B0604020202020204" pitchFamily="34" charset="0"/>
                        </a:rPr>
                        <a:t>1</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A41E21"/>
                          </a:solidFill>
                          <a:latin typeface="Arial" panose="020B0604020202020204" pitchFamily="34" charset="0"/>
                          <a:cs typeface="Arial" panose="020B0604020202020204" pitchFamily="34" charset="0"/>
                        </a:rPr>
                        <a:t>1</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A41E21"/>
                          </a:solidFill>
                          <a:latin typeface="Arial" panose="020B0604020202020204" pitchFamily="34" charset="0"/>
                          <a:cs typeface="Arial" panose="020B0604020202020204" pitchFamily="34" charset="0"/>
                        </a:rPr>
                        <a:t>0</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A41E21"/>
                          </a:solidFill>
                          <a:latin typeface="Arial" panose="020B0604020202020204" pitchFamily="34" charset="0"/>
                          <a:cs typeface="Arial" panose="020B0604020202020204" pitchFamily="34" charset="0"/>
                        </a:rPr>
                        <a:t>0</a:t>
                      </a:r>
                      <a:endParaRPr lang="en-GB" sz="36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3600" b="1" kern="1200" dirty="0" smtClean="0">
                          <a:solidFill>
                            <a:srgbClr val="A41E21"/>
                          </a:solidFill>
                          <a:latin typeface="Arial" panose="020B0604020202020204" pitchFamily="34" charset="0"/>
                          <a:ea typeface="+mn-ea"/>
                          <a:cs typeface="Arial" panose="020B0604020202020204" pitchFamily="34" charset="0"/>
                        </a:rPr>
                        <a:t>1</a:t>
                      </a:r>
                      <a:endParaRPr lang="en-GB" sz="3600" b="1" kern="1200" dirty="0">
                        <a:solidFill>
                          <a:srgbClr val="A41E2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1</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smtClean="0">
                          <a:solidFill>
                            <a:srgbClr val="EE3127"/>
                          </a:solidFill>
                          <a:latin typeface="Arial" panose="020B0604020202020204" pitchFamily="34" charset="0"/>
                          <a:cs typeface="Arial" panose="020B0604020202020204" pitchFamily="34" charset="0"/>
                        </a:rPr>
                        <a:t>=</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3600" b="1" dirty="0" smtClean="0">
                          <a:solidFill>
                            <a:srgbClr val="EE3127"/>
                          </a:solidFill>
                          <a:latin typeface="Arial" panose="020B0604020202020204" pitchFamily="34" charset="0"/>
                          <a:cs typeface="Arial" panose="020B0604020202020204" pitchFamily="34" charset="0"/>
                        </a:rPr>
                        <a:t>-77</a:t>
                      </a:r>
                      <a:endParaRPr lang="en-GB" sz="36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29928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Two’s complement range</a:t>
            </a:r>
            <a:endParaRPr lang="en-US" dirty="0"/>
          </a:p>
        </p:txBody>
      </p:sp>
      <p:sp>
        <p:nvSpPr>
          <p:cNvPr id="3" name="Text Placeholder 2"/>
          <p:cNvSpPr>
            <a:spLocks noGrp="1"/>
          </p:cNvSpPr>
          <p:nvPr>
            <p:ph type="body" sz="quarter" idx="14"/>
          </p:nvPr>
        </p:nvSpPr>
        <p:spPr/>
        <p:txBody>
          <a:bodyPr/>
          <a:lstStyle/>
          <a:p>
            <a:r>
              <a:rPr lang="en-US" dirty="0" smtClean="0"/>
              <a:t>Note that the number of values that can be represented is the same as for positive binary numbers</a:t>
            </a:r>
          </a:p>
          <a:p>
            <a:r>
              <a:rPr lang="en-US" dirty="0" smtClean="0"/>
              <a:t>However, half the range of values now represents negative numbers</a:t>
            </a:r>
          </a:p>
          <a:p>
            <a:pPr lvl="1"/>
            <a:r>
              <a:rPr lang="en-US" dirty="0" smtClean="0"/>
              <a:t>Maximum for 8 bits is 127</a:t>
            </a:r>
            <a:r>
              <a:rPr lang="en-US" baseline="-25000" dirty="0" smtClean="0"/>
              <a:t>10</a:t>
            </a:r>
            <a:r>
              <a:rPr lang="en-US" dirty="0" smtClean="0"/>
              <a:t> which is 01111111 in binary</a:t>
            </a:r>
          </a:p>
          <a:p>
            <a:pPr lvl="1"/>
            <a:r>
              <a:rPr lang="en-US" dirty="0" smtClean="0"/>
              <a:t>Minimum </a:t>
            </a:r>
            <a:r>
              <a:rPr lang="en-US" dirty="0"/>
              <a:t>is </a:t>
            </a:r>
            <a:r>
              <a:rPr lang="en-US" dirty="0" smtClean="0"/>
              <a:t>-128</a:t>
            </a:r>
            <a:r>
              <a:rPr lang="en-US" baseline="-25000" dirty="0" smtClean="0"/>
              <a:t>10</a:t>
            </a:r>
            <a:r>
              <a:rPr lang="en-US" dirty="0" smtClean="0"/>
              <a:t> </a:t>
            </a:r>
            <a:r>
              <a:rPr lang="en-US" dirty="0"/>
              <a:t>which is </a:t>
            </a:r>
            <a:r>
              <a:rPr lang="en-US" dirty="0" smtClean="0"/>
              <a:t>10000000 in binary</a:t>
            </a:r>
            <a:endParaRPr lang="en-US" dirty="0"/>
          </a:p>
          <a:p>
            <a:pPr marL="444500" lvl="1" indent="0" algn="ctr">
              <a:buNone/>
            </a:pPr>
            <a:r>
              <a:rPr lang="en-GB" sz="48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-(2</a:t>
            </a:r>
            <a:r>
              <a:rPr lang="en-GB" sz="4800" b="1" baseline="300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(n-1)</a:t>
            </a:r>
            <a:r>
              <a:rPr lang="en-GB" sz="48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GB" sz="4800" b="1" dirty="0" smtClean="0">
                <a:latin typeface="Arial" panose="020B0604020202020204" pitchFamily="34" charset="0"/>
                <a:ea typeface="Cambria Math" panose="02040503050406030204" pitchFamily="18" charset="0"/>
                <a:cs typeface="Arial" panose="020B0604020202020204" pitchFamily="34" charset="0"/>
              </a:rPr>
              <a:t>…</a:t>
            </a:r>
            <a:r>
              <a:rPr lang="en-GB" sz="48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2</a:t>
            </a:r>
            <a:r>
              <a:rPr lang="en-GB" sz="4800" b="1" baseline="30000"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(n-1)</a:t>
            </a:r>
            <a:r>
              <a:rPr lang="en-GB" sz="4800" b="1" dirty="0" smtClean="0">
                <a:solidFill>
                  <a:srgbClr val="FF0000"/>
                </a:solidFill>
                <a:latin typeface="Arial" panose="020B0604020202020204" pitchFamily="34" charset="0"/>
                <a:ea typeface="Cambria Math" panose="02040503050406030204" pitchFamily="18" charset="0"/>
                <a:cs typeface="Arial" panose="020B0604020202020204" pitchFamily="34" charset="0"/>
              </a:rPr>
              <a:t> - 1</a:t>
            </a:r>
            <a:endParaRPr lang="en-GB" sz="4800" b="1" dirty="0">
              <a:latin typeface="Arial" panose="020B0604020202020204" pitchFamily="34" charset="0"/>
              <a:cs typeface="Arial" panose="020B0604020202020204" pitchFamily="34" charset="0"/>
            </a:endParaRPr>
          </a:p>
          <a:p>
            <a:pPr lvl="1"/>
            <a:r>
              <a:rPr lang="en-US" dirty="0"/>
              <a:t>What </a:t>
            </a:r>
            <a:r>
              <a:rPr lang="en-US" dirty="0" smtClean="0"/>
              <a:t>range of values can be represented in16 </a:t>
            </a:r>
            <a:r>
              <a:rPr lang="en-US" dirty="0"/>
              <a:t>bits?</a:t>
            </a:r>
          </a:p>
        </p:txBody>
      </p:sp>
    </p:spTree>
    <p:extLst>
      <p:ext uri="{BB962C8B-B14F-4D97-AF65-F5344CB8AC3E}">
        <p14:creationId xmlns:p14="http://schemas.microsoft.com/office/powerpoint/2010/main" val="344739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2" name="Text Placeholder 1"/>
          <p:cNvSpPr>
            <a:spLocks noGrp="1"/>
          </p:cNvSpPr>
          <p:nvPr>
            <p:ph type="body" sz="quarter" idx="14"/>
          </p:nvPr>
        </p:nvSpPr>
        <p:spPr/>
        <p:txBody>
          <a:bodyPr/>
          <a:lstStyle/>
          <a:p>
            <a:pPr lvl="0">
              <a:spcAft>
                <a:spcPts val="1200"/>
              </a:spcAft>
            </a:pPr>
            <a:r>
              <a:rPr lang="en-GB" dirty="0"/>
              <a:t>Be able to add and multiply together two unsigned binary numbers</a:t>
            </a:r>
          </a:p>
          <a:p>
            <a:pPr lvl="0">
              <a:spcAft>
                <a:spcPts val="1200"/>
              </a:spcAft>
            </a:pPr>
            <a:r>
              <a:rPr lang="en-GB" dirty="0"/>
              <a:t>Convert between signed binary and </a:t>
            </a:r>
            <a:r>
              <a:rPr lang="en-GB" dirty="0" smtClean="0"/>
              <a:t>decimal</a:t>
            </a:r>
          </a:p>
          <a:p>
            <a:pPr lvl="0">
              <a:spcAft>
                <a:spcPts val="1200"/>
              </a:spcAft>
            </a:pPr>
            <a:r>
              <a:rPr lang="en-GB" dirty="0" smtClean="0"/>
              <a:t>Represent </a:t>
            </a:r>
            <a:r>
              <a:rPr lang="en-GB" dirty="0"/>
              <a:t>positive and negative numbers in two’s complement and specify the range of </a:t>
            </a:r>
            <a:r>
              <a:rPr lang="en-GB" i="1" dirty="0"/>
              <a:t>n</a:t>
            </a:r>
            <a:r>
              <a:rPr lang="en-GB" dirty="0"/>
              <a:t> bits</a:t>
            </a:r>
          </a:p>
          <a:p>
            <a:pPr lvl="0">
              <a:spcAft>
                <a:spcPts val="1200"/>
              </a:spcAft>
            </a:pPr>
            <a:r>
              <a:rPr lang="en-GB" dirty="0"/>
              <a:t>Perform subtraction using two’s complement</a:t>
            </a:r>
          </a:p>
          <a:p>
            <a:pPr lvl="0">
              <a:spcAft>
                <a:spcPts val="1200"/>
              </a:spcAft>
            </a:pPr>
            <a:r>
              <a:rPr lang="en-GB" dirty="0"/>
              <a:t>Understand how numbers with a fractional part can be represented in binary</a:t>
            </a:r>
          </a:p>
          <a:p>
            <a:pPr>
              <a:spcAft>
                <a:spcPts val="1200"/>
              </a:spcAft>
            </a:pPr>
            <a:r>
              <a:rPr lang="en-GB" dirty="0"/>
              <a:t>Use fixed point binary form to represent a real number in a given number of bits</a:t>
            </a:r>
          </a:p>
        </p:txBody>
      </p:sp>
    </p:spTree>
    <p:extLst>
      <p:ext uri="{BB962C8B-B14F-4D97-AF65-F5344CB8AC3E}">
        <p14:creationId xmlns:p14="http://schemas.microsoft.com/office/powerpoint/2010/main" val="3831259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Subtraction with two’s complement</a:t>
            </a:r>
            <a:endParaRPr lang="en-US" dirty="0"/>
          </a:p>
        </p:txBody>
      </p:sp>
      <p:sp>
        <p:nvSpPr>
          <p:cNvPr id="3" name="Text Placeholder 2"/>
          <p:cNvSpPr>
            <a:spLocks noGrp="1"/>
          </p:cNvSpPr>
          <p:nvPr>
            <p:ph type="body" sz="quarter" idx="14"/>
          </p:nvPr>
        </p:nvSpPr>
        <p:spPr>
          <a:xfrm>
            <a:off x="724280" y="2242566"/>
            <a:ext cx="7797230" cy="3453607"/>
          </a:xfrm>
        </p:spPr>
        <p:txBody>
          <a:bodyPr/>
          <a:lstStyle/>
          <a:p>
            <a:r>
              <a:rPr lang="en-US" dirty="0" smtClean="0"/>
              <a:t>Two’s complement can be used to ensure subtraction will occur when adding negative values</a:t>
            </a:r>
          </a:p>
          <a:p>
            <a:r>
              <a:rPr lang="en-US" dirty="0" smtClean="0"/>
              <a:t>The calculation </a:t>
            </a:r>
            <a:r>
              <a:rPr lang="en-GB" dirty="0"/>
              <a:t>65</a:t>
            </a:r>
            <a:r>
              <a:rPr lang="en-GB" baseline="-25000" dirty="0"/>
              <a:t>10</a:t>
            </a:r>
            <a:r>
              <a:rPr lang="en-GB" dirty="0"/>
              <a:t> </a:t>
            </a:r>
            <a:r>
              <a:rPr lang="en-GB" dirty="0" smtClean="0"/>
              <a:t>- 43</a:t>
            </a:r>
            <a:r>
              <a:rPr lang="en-GB" baseline="-25000" dirty="0" smtClean="0"/>
              <a:t>10</a:t>
            </a:r>
            <a:r>
              <a:rPr lang="en-GB" dirty="0" smtClean="0"/>
              <a:t> should produce the same result as </a:t>
            </a:r>
            <a:r>
              <a:rPr lang="en-GB" dirty="0"/>
              <a:t>65</a:t>
            </a:r>
            <a:r>
              <a:rPr lang="en-GB" baseline="-25000" dirty="0"/>
              <a:t>10</a:t>
            </a:r>
            <a:r>
              <a:rPr lang="en-GB" dirty="0"/>
              <a:t> + -43</a:t>
            </a:r>
            <a:r>
              <a:rPr lang="en-GB" baseline="-25000" dirty="0"/>
              <a:t>10</a:t>
            </a:r>
            <a:r>
              <a:rPr lang="en-GB" dirty="0"/>
              <a:t> </a:t>
            </a:r>
            <a:endParaRPr lang="en-GB" dirty="0" smtClean="0"/>
          </a:p>
          <a:p>
            <a:r>
              <a:rPr lang="en-GB" dirty="0" smtClean="0"/>
              <a:t>This way we can always use addition when we want to subtract</a:t>
            </a:r>
            <a:endParaRPr lang="en-GB" dirty="0"/>
          </a:p>
          <a:p>
            <a:endParaRPr lang="en-US" dirty="0" smtClean="0"/>
          </a:p>
          <a:p>
            <a:endParaRPr lang="en-US" dirty="0"/>
          </a:p>
        </p:txBody>
      </p:sp>
    </p:spTree>
    <p:extLst>
      <p:ext uri="{BB962C8B-B14F-4D97-AF65-F5344CB8AC3E}">
        <p14:creationId xmlns:p14="http://schemas.microsoft.com/office/powerpoint/2010/main" val="420166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subtraction</a:t>
            </a:r>
            <a:endParaRPr lang="en-US" dirty="0"/>
          </a:p>
        </p:txBody>
      </p:sp>
      <p:sp>
        <p:nvSpPr>
          <p:cNvPr id="3" name="Text Placeholder 2"/>
          <p:cNvSpPr>
            <a:spLocks noGrp="1"/>
          </p:cNvSpPr>
          <p:nvPr>
            <p:ph type="body" sz="quarter" idx="14"/>
          </p:nvPr>
        </p:nvSpPr>
        <p:spPr/>
        <p:txBody>
          <a:bodyPr/>
          <a:lstStyle/>
          <a:p>
            <a:r>
              <a:rPr lang="en-US" dirty="0" smtClean="0"/>
              <a:t>Using two’s complement we can find </a:t>
            </a:r>
            <a:r>
              <a:rPr lang="en-GB" dirty="0"/>
              <a:t>65</a:t>
            </a:r>
            <a:r>
              <a:rPr lang="en-GB" baseline="-25000" dirty="0"/>
              <a:t>10</a:t>
            </a:r>
            <a:r>
              <a:rPr lang="en-GB" dirty="0"/>
              <a:t> + -43</a:t>
            </a:r>
            <a:r>
              <a:rPr lang="en-GB" baseline="-25000" dirty="0"/>
              <a:t>10</a:t>
            </a:r>
            <a:r>
              <a:rPr lang="en-GB" dirty="0"/>
              <a:t> </a:t>
            </a:r>
          </a:p>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70030086"/>
              </p:ext>
            </p:extLst>
          </p:nvPr>
        </p:nvGraphicFramePr>
        <p:xfrm>
          <a:off x="1208389" y="2380998"/>
          <a:ext cx="6173150" cy="3548464"/>
        </p:xfrm>
        <a:graphic>
          <a:graphicData uri="http://schemas.openxmlformats.org/drawingml/2006/table">
            <a:tbl>
              <a:tblPr firstRow="1" bandRow="1">
                <a:tableStyleId>{2D5ABB26-0587-4C30-8999-92F81FD0307C}</a:tableStyleId>
              </a:tblPr>
              <a:tblGrid>
                <a:gridCol w="617315"/>
                <a:gridCol w="617315"/>
                <a:gridCol w="617315"/>
                <a:gridCol w="617315"/>
                <a:gridCol w="617315"/>
                <a:gridCol w="617315"/>
                <a:gridCol w="617315"/>
                <a:gridCol w="617315"/>
                <a:gridCol w="617315"/>
                <a:gridCol w="617315"/>
              </a:tblGrid>
              <a:tr h="684000">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EE3127"/>
                          </a:solidFill>
                          <a:latin typeface="Arial" panose="020B0604020202020204" pitchFamily="34" charset="0"/>
                          <a:cs typeface="Arial" panose="020B0604020202020204" pitchFamily="34" charset="0"/>
                        </a:rPr>
                        <a:t>1</a:t>
                      </a: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EE3127"/>
                          </a:solidFill>
                          <a:latin typeface="Arial" panose="020B0604020202020204" pitchFamily="34" charset="0"/>
                          <a:cs typeface="Arial" panose="020B0604020202020204" pitchFamily="34" charset="0"/>
                        </a:rPr>
                        <a:t>1</a:t>
                      </a: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800" b="1" kern="1200" dirty="0" smtClean="0">
                          <a:solidFill>
                            <a:srgbClr val="EE3127"/>
                          </a:solidFill>
                          <a:latin typeface="Arial" panose="020B0604020202020204" pitchFamily="34" charset="0"/>
                          <a:ea typeface="+mn-ea"/>
                          <a:cs typeface="Arial" panose="020B0604020202020204" pitchFamily="34" charset="0"/>
                        </a:rPr>
                        <a:t>1</a:t>
                      </a:r>
                      <a:endParaRPr lang="en-GB" sz="4800" b="1" kern="1200" dirty="0">
                        <a:solidFill>
                          <a:srgbClr val="EE3127"/>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800" b="1" kern="1200" dirty="0" smtClean="0">
                          <a:solidFill>
                            <a:schemeClr val="tx1"/>
                          </a:solidFill>
                          <a:latin typeface="Arial" panose="020B0604020202020204" pitchFamily="34" charset="0"/>
                          <a:ea typeface="+mn-ea"/>
                          <a:cs typeface="Arial" panose="020B0604020202020204" pitchFamily="34" charset="0"/>
                        </a:rPr>
                        <a:t>0</a:t>
                      </a:r>
                      <a:endParaRPr lang="en-GB" sz="48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r>
                        <a:rPr lang="en-GB" sz="4800" b="1" dirty="0" smtClean="0">
                          <a:solidFill>
                            <a:schemeClr val="tx1"/>
                          </a:solidFill>
                          <a:latin typeface="Arial" panose="020B0604020202020204" pitchFamily="34" charset="0"/>
                          <a:cs typeface="Arial" panose="020B0604020202020204" pitchFamily="34" charset="0"/>
                        </a:rPr>
                        <a:t>+</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0</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800" b="1" kern="1200" dirty="0" smtClean="0">
                          <a:solidFill>
                            <a:schemeClr val="tx1"/>
                          </a:solidFill>
                          <a:latin typeface="Arial" panose="020B0604020202020204" pitchFamily="34" charset="0"/>
                          <a:ea typeface="+mn-ea"/>
                          <a:cs typeface="Arial" panose="020B0604020202020204" pitchFamily="34" charset="0"/>
                        </a:rPr>
                        <a:t>0</a:t>
                      </a:r>
                      <a:endParaRPr lang="en-GB" sz="48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chemeClr val="tx1"/>
                          </a:solidFill>
                          <a:latin typeface="Arial" panose="020B0604020202020204" pitchFamily="34" charset="0"/>
                          <a:cs typeface="Arial" panose="020B0604020202020204" pitchFamily="34" charset="0"/>
                        </a:rPr>
                        <a:t>1</a:t>
                      </a:r>
                      <a:endParaRPr lang="en-GB" sz="48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EE3127"/>
                          </a:solidFill>
                          <a:latin typeface="Arial" panose="020B0604020202020204" pitchFamily="34" charset="0"/>
                          <a:cs typeface="Arial" panose="020B0604020202020204" pitchFamily="34" charset="0"/>
                        </a:rPr>
                        <a:t>1</a:t>
                      </a:r>
                      <a:endParaRPr lang="en-GB" sz="48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0</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0</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0</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1</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0</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1</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800" b="1" kern="1200" dirty="0" smtClean="0">
                          <a:solidFill>
                            <a:srgbClr val="A41E21"/>
                          </a:solidFill>
                          <a:latin typeface="Arial" panose="020B0604020202020204" pitchFamily="34" charset="0"/>
                          <a:ea typeface="+mn-ea"/>
                          <a:cs typeface="Arial" panose="020B0604020202020204" pitchFamily="34" charset="0"/>
                        </a:rPr>
                        <a:t>1</a:t>
                      </a:r>
                      <a:endParaRPr lang="en-GB" sz="4800" b="1" kern="1200" dirty="0">
                        <a:solidFill>
                          <a:srgbClr val="A41E2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800" b="1" dirty="0" smtClean="0">
                          <a:solidFill>
                            <a:srgbClr val="A41E21"/>
                          </a:solidFill>
                          <a:latin typeface="Arial" panose="020B0604020202020204" pitchFamily="34" charset="0"/>
                          <a:cs typeface="Arial" panose="020B0604020202020204" pitchFamily="34" charset="0"/>
                        </a:rPr>
                        <a:t>0</a:t>
                      </a:r>
                      <a:endParaRPr lang="en-GB" sz="4800" b="1" dirty="0">
                        <a:solidFill>
                          <a:srgbClr val="A41E2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TextBox 19"/>
          <p:cNvSpPr txBox="1"/>
          <p:nvPr/>
        </p:nvSpPr>
        <p:spPr>
          <a:xfrm>
            <a:off x="609980" y="5207543"/>
            <a:ext cx="1333120" cy="584775"/>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Ignore the carry bit</a:t>
            </a:r>
            <a:endParaRPr lang="en-US" sz="1600" i="1" dirty="0">
              <a:solidFill>
                <a:srgbClr val="A41E21"/>
              </a:solidFill>
              <a:latin typeface="Arial" panose="020B0604020202020204" pitchFamily="34" charset="0"/>
              <a:cs typeface="Arial" panose="020B0604020202020204" pitchFamily="34" charset="0"/>
            </a:endParaRPr>
          </a:p>
        </p:txBody>
      </p:sp>
      <p:sp>
        <p:nvSpPr>
          <p:cNvPr id="21" name="TextBox 20"/>
          <p:cNvSpPr txBox="1"/>
          <p:nvPr/>
        </p:nvSpPr>
        <p:spPr>
          <a:xfrm>
            <a:off x="7457739" y="5207543"/>
            <a:ext cx="1333120" cy="584775"/>
          </a:xfrm>
          <a:prstGeom prst="rect">
            <a:avLst/>
          </a:prstGeom>
          <a:noFill/>
        </p:spPr>
        <p:txBody>
          <a:bodyPr wrap="square" rtlCol="0">
            <a:spAutoFit/>
          </a:bodyPr>
          <a:lstStyle/>
          <a:p>
            <a:r>
              <a:rPr lang="en-US" sz="1600" i="1" dirty="0" smtClean="0">
                <a:solidFill>
                  <a:srgbClr val="A41E21"/>
                </a:solidFill>
                <a:latin typeface="Arial" panose="020B0604020202020204" pitchFamily="34" charset="0"/>
                <a:cs typeface="Arial" panose="020B0604020202020204" pitchFamily="34" charset="0"/>
              </a:rPr>
              <a:t>Answer is 22</a:t>
            </a:r>
            <a:r>
              <a:rPr lang="en-GB" sz="1600" i="1" baseline="-25000" dirty="0">
                <a:solidFill>
                  <a:srgbClr val="A41E21"/>
                </a:solidFill>
              </a:rPr>
              <a:t>10</a:t>
            </a:r>
            <a:endParaRPr lang="en-US" sz="1600" i="1" dirty="0">
              <a:solidFill>
                <a:srgbClr val="A41E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110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Two’s complement overflow</a:t>
            </a:r>
            <a:endParaRPr lang="en-US" dirty="0"/>
          </a:p>
        </p:txBody>
      </p:sp>
      <p:sp>
        <p:nvSpPr>
          <p:cNvPr id="3" name="Text Placeholder 2"/>
          <p:cNvSpPr>
            <a:spLocks noGrp="1"/>
          </p:cNvSpPr>
          <p:nvPr>
            <p:ph type="body" sz="quarter" idx="14"/>
          </p:nvPr>
        </p:nvSpPr>
        <p:spPr/>
        <p:txBody>
          <a:bodyPr/>
          <a:lstStyle/>
          <a:p>
            <a:r>
              <a:rPr lang="en-US" dirty="0" smtClean="0"/>
              <a:t>Where the result of the addition is too large to fit in the allocated number of bits, overflow will occur</a:t>
            </a:r>
          </a:p>
          <a:p>
            <a:pPr lvl="1"/>
            <a:r>
              <a:rPr lang="en-US" dirty="0" smtClean="0"/>
              <a:t>This is the same as standard binary addition</a:t>
            </a:r>
          </a:p>
          <a:p>
            <a:pPr lvl="1"/>
            <a:r>
              <a:rPr lang="en-US" dirty="0" smtClean="0"/>
              <a:t>If the result requires more bits than are available, the number will not be represented correctly</a:t>
            </a:r>
          </a:p>
          <a:p>
            <a:pPr lvl="1"/>
            <a:r>
              <a:rPr lang="en-US" dirty="0" smtClean="0"/>
              <a:t>A ‘1’ in the left most bit indicates a negative number, therefore overflow occurs above 127 with 8 bits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4725040"/>
              </p:ext>
            </p:extLst>
          </p:nvPr>
        </p:nvGraphicFramePr>
        <p:xfrm>
          <a:off x="2267332" y="5048660"/>
          <a:ext cx="4938520" cy="1161436"/>
        </p:xfrm>
        <a:graphic>
          <a:graphicData uri="http://schemas.openxmlformats.org/drawingml/2006/table">
            <a:tbl>
              <a:tblPr firstRow="1" bandRow="1">
                <a:tableStyleId>{2D5ABB26-0587-4C30-8999-92F81FD0307C}</a:tableStyleId>
              </a:tblPr>
              <a:tblGrid>
                <a:gridCol w="617315"/>
                <a:gridCol w="617315"/>
                <a:gridCol w="617315"/>
                <a:gridCol w="617315"/>
                <a:gridCol w="617315"/>
                <a:gridCol w="617315"/>
                <a:gridCol w="617315"/>
                <a:gridCol w="617315"/>
              </a:tblGrid>
              <a:tr h="684000">
                <a:tc>
                  <a:txBody>
                    <a:bodyPr/>
                    <a:lstStyle/>
                    <a:p>
                      <a:pPr algn="ctr"/>
                      <a:r>
                        <a:rPr lang="en-GB" sz="6600" b="1" dirty="0" smtClean="0">
                          <a:solidFill>
                            <a:srgbClr val="FF0000"/>
                          </a:solidFill>
                          <a:latin typeface="Arial" panose="020B0604020202020204" pitchFamily="34" charset="0"/>
                          <a:cs typeface="Arial" panose="020B0604020202020204" pitchFamily="34" charset="0"/>
                        </a:rPr>
                        <a:t>1</a:t>
                      </a:r>
                      <a:endParaRPr lang="en-GB" sz="6600" b="1" dirty="0">
                        <a:solidFill>
                          <a:srgbClr val="FF0000"/>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1</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0</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1</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0</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1</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6600" b="1" kern="1200" dirty="0" smtClean="0">
                          <a:solidFill>
                            <a:schemeClr val="tx1"/>
                          </a:solidFill>
                          <a:latin typeface="Arial" panose="020B0604020202020204" pitchFamily="34" charset="0"/>
                          <a:ea typeface="+mn-ea"/>
                          <a:cs typeface="Arial" panose="020B0604020202020204" pitchFamily="34" charset="0"/>
                        </a:rPr>
                        <a:t>0</a:t>
                      </a:r>
                      <a:endParaRPr lang="en-GB" sz="66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600" b="1" dirty="0" smtClean="0">
                          <a:solidFill>
                            <a:schemeClr val="tx1"/>
                          </a:solidFill>
                          <a:latin typeface="Arial" panose="020B0604020202020204" pitchFamily="34" charset="0"/>
                          <a:cs typeface="Arial" panose="020B0604020202020204" pitchFamily="34" charset="0"/>
                        </a:rPr>
                        <a:t>1</a:t>
                      </a:r>
                      <a:endParaRPr lang="en-GB" sz="66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1317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Two’s complement</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3</a:t>
            </a:r>
            <a:r>
              <a:rPr lang="en-GB" dirty="0" smtClean="0"/>
              <a:t>, </a:t>
            </a:r>
            <a:r>
              <a:rPr lang="en-GB" b="1" dirty="0" smtClean="0"/>
              <a:t>Worksheet 3</a:t>
            </a:r>
            <a:r>
              <a:rPr lang="en-GB" dirty="0" smtClean="0"/>
              <a:t> </a:t>
            </a:r>
            <a:endParaRPr lang="en-GB" dirty="0"/>
          </a:p>
        </p:txBody>
      </p:sp>
    </p:spTree>
    <p:extLst>
      <p:ext uri="{BB962C8B-B14F-4D97-AF65-F5344CB8AC3E}">
        <p14:creationId xmlns:p14="http://schemas.microsoft.com/office/powerpoint/2010/main" val="2960008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fractions</a:t>
            </a:r>
            <a:endParaRPr lang="en-US" dirty="0"/>
          </a:p>
        </p:txBody>
      </p:sp>
      <p:sp>
        <p:nvSpPr>
          <p:cNvPr id="3" name="Text Placeholder 2"/>
          <p:cNvSpPr>
            <a:spLocks noGrp="1"/>
          </p:cNvSpPr>
          <p:nvPr>
            <p:ph type="body" sz="quarter" idx="14"/>
          </p:nvPr>
        </p:nvSpPr>
        <p:spPr/>
        <p:txBody>
          <a:bodyPr/>
          <a:lstStyle/>
          <a:p>
            <a:r>
              <a:rPr lang="en-US" dirty="0" smtClean="0"/>
              <a:t>The more bits we add to a binary value, the larger each new place value becomes</a:t>
            </a:r>
          </a:p>
          <a:p>
            <a:r>
              <a:rPr lang="en-US" dirty="0" smtClean="0"/>
              <a:t>Using bits to the right of the units column (after a notional point) introduces fractional values </a:t>
            </a:r>
          </a:p>
          <a:p>
            <a:endParaRPr lang="en-US" dirty="0" smtClean="0"/>
          </a:p>
          <a:p>
            <a:endParaRPr lang="en-US" dirty="0" smtClean="0"/>
          </a:p>
          <a:p>
            <a:endParaRPr lang="en-US" dirty="0"/>
          </a:p>
          <a:p>
            <a:endParaRPr lang="en-US" dirty="0" smtClean="0"/>
          </a:p>
          <a:p>
            <a:pPr marL="0" indent="0">
              <a:buNone/>
            </a:pPr>
            <a:endParaRPr lang="en-US" dirty="0"/>
          </a:p>
        </p:txBody>
      </p:sp>
      <p:pic>
        <p:nvPicPr>
          <p:cNvPr id="1026" name="Picture 2" descr="C:\Users\Rob\AppData\Roaming\PixelMetrics\CaptureWiz\Tem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00" y="3771191"/>
            <a:ext cx="7604450" cy="171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3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Fractional values</a:t>
            </a:r>
            <a:endParaRPr lang="en-GB" dirty="0"/>
          </a:p>
        </p:txBody>
      </p:sp>
      <p:sp>
        <p:nvSpPr>
          <p:cNvPr id="3" name="Text Placeholder 2"/>
          <p:cNvSpPr>
            <a:spLocks noGrp="1"/>
          </p:cNvSpPr>
          <p:nvPr>
            <p:ph type="body" sz="quarter" idx="14"/>
          </p:nvPr>
        </p:nvSpPr>
        <p:spPr/>
        <p:txBody>
          <a:bodyPr/>
          <a:lstStyle/>
          <a:p>
            <a:r>
              <a:rPr lang="en-US" dirty="0" smtClean="0"/>
              <a:t>Fractional values </a:t>
            </a:r>
            <a:r>
              <a:rPr lang="en-US" dirty="0"/>
              <a:t>are negative powers of </a:t>
            </a:r>
            <a:r>
              <a:rPr lang="en-US" dirty="0" smtClean="0"/>
              <a:t>2</a:t>
            </a:r>
          </a:p>
          <a:p>
            <a:r>
              <a:rPr lang="en-US" dirty="0" smtClean="0"/>
              <a:t>For </a:t>
            </a:r>
            <a:r>
              <a:rPr lang="en-US" dirty="0"/>
              <a:t>example: </a:t>
            </a:r>
          </a:p>
          <a:p>
            <a:pPr lvl="1"/>
            <a:r>
              <a:rPr lang="en-US" dirty="0" smtClean="0"/>
              <a:t>2</a:t>
            </a:r>
            <a:r>
              <a:rPr lang="en-US" baseline="30000" dirty="0" smtClean="0"/>
              <a:t>-2 </a:t>
            </a:r>
            <a:r>
              <a:rPr lang="en-US" dirty="0"/>
              <a:t>is </a:t>
            </a:r>
            <a:r>
              <a:rPr lang="en-US" dirty="0" smtClean="0"/>
              <a:t>the </a:t>
            </a:r>
            <a:r>
              <a:rPr lang="en-US" dirty="0"/>
              <a:t>same as </a:t>
            </a:r>
            <a:r>
              <a:rPr lang="en-US" sz="3200" dirty="0" smtClean="0"/>
              <a:t>½</a:t>
            </a:r>
            <a:r>
              <a:rPr lang="en-US" baseline="30000" dirty="0" smtClean="0"/>
              <a:t>2</a:t>
            </a:r>
            <a:r>
              <a:rPr lang="en-US" dirty="0" smtClean="0"/>
              <a:t> </a:t>
            </a:r>
            <a:r>
              <a:rPr lang="en-US" dirty="0"/>
              <a:t>or </a:t>
            </a:r>
            <a:r>
              <a:rPr lang="en-US" dirty="0" smtClean="0"/>
              <a:t>0.25</a:t>
            </a:r>
            <a:r>
              <a:rPr lang="en-US" baseline="-25000" dirty="0" smtClean="0"/>
              <a:t>10</a:t>
            </a:r>
            <a:endParaRPr lang="en-US" baseline="-250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93444807"/>
              </p:ext>
            </p:extLst>
          </p:nvPr>
        </p:nvGraphicFramePr>
        <p:xfrm>
          <a:off x="923466" y="3619997"/>
          <a:ext cx="7236000" cy="1402080"/>
        </p:xfrm>
        <a:graphic>
          <a:graphicData uri="http://schemas.openxmlformats.org/drawingml/2006/table">
            <a:tbl>
              <a:tblPr firstRow="1" bandRow="1">
                <a:tableStyleId>{9DCAF9ED-07DC-4A11-8D7F-57B35C25682E}</a:tableStyleId>
              </a:tblPr>
              <a:tblGrid>
                <a:gridCol w="1404000"/>
                <a:gridCol w="972000"/>
                <a:gridCol w="972000"/>
                <a:gridCol w="972000"/>
                <a:gridCol w="972000"/>
                <a:gridCol w="972000"/>
                <a:gridCol w="972000"/>
              </a:tblGrid>
              <a:tr h="370840">
                <a:tc>
                  <a:txBody>
                    <a:bodyPr/>
                    <a:lstStyle/>
                    <a:p>
                      <a:pPr algn="ctr"/>
                      <a:r>
                        <a:rPr lang="en-US" sz="2000" dirty="0" smtClean="0">
                          <a:latin typeface="Arial" panose="020B0604020202020204" pitchFamily="34" charset="0"/>
                          <a:cs typeface="Arial" panose="020B0604020202020204" pitchFamily="34" charset="0"/>
                        </a:rPr>
                        <a:t>Place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value</a:t>
                      </a:r>
                      <a:endParaRPr lang="en-US"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2</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1</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0</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-1</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-2</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-3</a:t>
                      </a:r>
                      <a:endParaRPr lang="en-US" sz="24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370840">
                <a:tc>
                  <a:txBody>
                    <a:bodyPr/>
                    <a:lstStyle/>
                    <a:p>
                      <a:pPr algn="ctr"/>
                      <a:r>
                        <a:rPr lang="en-US" sz="2000" dirty="0" smtClean="0">
                          <a:latin typeface="Arial" panose="020B0604020202020204" pitchFamily="34" charset="0"/>
                          <a:cs typeface="Arial" panose="020B0604020202020204" pitchFamily="34" charset="0"/>
                        </a:rPr>
                        <a:t>Decimal equivalent</a:t>
                      </a:r>
                      <a:endParaRPr lang="en-US"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0.5</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0.25</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Arial" panose="020B0604020202020204" pitchFamily="34" charset="0"/>
                          <a:cs typeface="Arial" panose="020B0604020202020204" pitchFamily="34" charset="0"/>
                        </a:rPr>
                        <a:t>0.125</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9117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Fixed-point binary</a:t>
            </a:r>
            <a:endParaRPr lang="en-US" dirty="0"/>
          </a:p>
        </p:txBody>
      </p:sp>
      <p:sp>
        <p:nvSpPr>
          <p:cNvPr id="3" name="Text Placeholder 2"/>
          <p:cNvSpPr>
            <a:spLocks noGrp="1"/>
          </p:cNvSpPr>
          <p:nvPr>
            <p:ph type="body" sz="quarter" idx="14"/>
          </p:nvPr>
        </p:nvSpPr>
        <p:spPr/>
        <p:txBody>
          <a:bodyPr/>
          <a:lstStyle/>
          <a:p>
            <a:r>
              <a:rPr lang="en-US" dirty="0" smtClean="0"/>
              <a:t>A fixed-point binary value uses a specified number of bits where the placement of the binary point is fixed</a:t>
            </a:r>
          </a:p>
          <a:p>
            <a:pPr lvl="1"/>
            <a:r>
              <a:rPr lang="en-US" dirty="0" smtClean="0"/>
              <a:t>For example, in an 8 bit fixed-point binary value, the binary point could be set between the fourth and fifth bits</a:t>
            </a:r>
          </a:p>
          <a:p>
            <a:pPr lvl="1"/>
            <a:r>
              <a:rPr lang="en-US" dirty="0" smtClean="0"/>
              <a:t>Therefore 6.625</a:t>
            </a:r>
            <a:r>
              <a:rPr lang="en-US" baseline="-25000" dirty="0" smtClean="0"/>
              <a:t>10 </a:t>
            </a:r>
            <a:r>
              <a:rPr lang="en-US" dirty="0" smtClean="0"/>
              <a:t>as a fixed-point byte would be:</a:t>
            </a:r>
          </a:p>
          <a:p>
            <a:pPr lvl="1"/>
            <a:endParaRPr lang="en-US" dirty="0"/>
          </a:p>
          <a:p>
            <a:pPr lvl="1"/>
            <a:endParaRPr lang="en-US" dirty="0" smtClean="0"/>
          </a:p>
          <a:p>
            <a:pPr lvl="1"/>
            <a:endParaRPr lang="en-US" dirty="0"/>
          </a:p>
          <a:p>
            <a:pPr lvl="1"/>
            <a:endParaRPr lang="en-US" dirty="0" smtClean="0"/>
          </a:p>
          <a:p>
            <a:pPr lvl="1"/>
            <a:r>
              <a:rPr lang="en-US" dirty="0" smtClean="0"/>
              <a:t>What effect does this have on accuracy and range?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74068301"/>
              </p:ext>
            </p:extLst>
          </p:nvPr>
        </p:nvGraphicFramePr>
        <p:xfrm>
          <a:off x="971091" y="4101574"/>
          <a:ext cx="7200000" cy="1335654"/>
        </p:xfrm>
        <a:graphic>
          <a:graphicData uri="http://schemas.openxmlformats.org/drawingml/2006/table">
            <a:tbl>
              <a:tblPr firstRow="1" bandRow="1">
                <a:tableStyleId>{9DCAF9ED-07DC-4A11-8D7F-57B35C25682E}</a:tableStyleId>
              </a:tblPr>
              <a:tblGrid>
                <a:gridCol w="900000"/>
                <a:gridCol w="900000"/>
                <a:gridCol w="900000"/>
                <a:gridCol w="900000"/>
                <a:gridCol w="900000"/>
                <a:gridCol w="900000"/>
                <a:gridCol w="900000"/>
                <a:gridCol w="900000"/>
              </a:tblGrid>
              <a:tr h="3242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1</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0</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-1</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algn="ct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-3</a:t>
                      </a:r>
                      <a:endParaRPr lang="en-US" sz="2000" baseline="30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1E21"/>
                    </a:solidFill>
                  </a:tcPr>
                </a:tc>
              </a:tr>
              <a:tr h="2975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4</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2</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1</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0.5</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0.25</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algn="ctr"/>
                      <a:r>
                        <a:rPr lang="en-US" sz="1800" b="0" baseline="0" dirty="0" smtClean="0">
                          <a:solidFill>
                            <a:schemeClr val="bg1"/>
                          </a:solidFill>
                          <a:latin typeface="Arial" panose="020B0604020202020204" pitchFamily="34" charset="0"/>
                          <a:cs typeface="Arial" panose="020B0604020202020204" pitchFamily="34" charset="0"/>
                        </a:rPr>
                        <a:t>0.125</a:t>
                      </a:r>
                      <a:endParaRPr lang="en-US" sz="1800" b="0" baseline="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solidFill>
                          <a:latin typeface="Arial" panose="020B0604020202020204" pitchFamily="34" charset="0"/>
                          <a:cs typeface="Arial" panose="020B0604020202020204" pitchFamily="34" charset="0"/>
                        </a:rPr>
                        <a:t>0.0625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solidFill>
                      <a:srgbClr val="EE3127"/>
                    </a:solidFill>
                  </a:tcPr>
                </a:tc>
              </a:tr>
              <a:tr h="573654">
                <a:tc>
                  <a:txBody>
                    <a:bodyPr/>
                    <a:lstStyle/>
                    <a:p>
                      <a:pPr algn="ctr"/>
                      <a:r>
                        <a:rPr lang="en-US" sz="2400" baseline="0" dirty="0" smtClean="0">
                          <a:latin typeface="Arial" panose="020B0604020202020204" pitchFamily="34" charset="0"/>
                          <a:cs typeface="Arial" panose="020B0604020202020204" pitchFamily="34" charset="0"/>
                        </a:rPr>
                        <a:t>0</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1</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1</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0</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1</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0</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1</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aseline="0" dirty="0" smtClean="0">
                          <a:latin typeface="Arial" panose="020B0604020202020204" pitchFamily="34" charset="0"/>
                          <a:cs typeface="Arial" panose="020B0604020202020204" pitchFamily="34" charset="0"/>
                        </a:rPr>
                        <a:t>0</a:t>
                      </a:r>
                      <a:endParaRPr lang="en-US" sz="2400" baseline="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Oval 4"/>
          <p:cNvSpPr/>
          <p:nvPr/>
        </p:nvSpPr>
        <p:spPr>
          <a:xfrm>
            <a:off x="4440193" y="4732675"/>
            <a:ext cx="249472" cy="258810"/>
          </a:xfrm>
          <a:prstGeom prst="ellipse">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13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Fixed point binary</a:t>
            </a:r>
            <a:endParaRPr lang="en-GB" dirty="0"/>
          </a:p>
        </p:txBody>
      </p:sp>
      <p:sp>
        <p:nvSpPr>
          <p:cNvPr id="3" name="Text Placeholder 2"/>
          <p:cNvSpPr>
            <a:spLocks noGrp="1"/>
          </p:cNvSpPr>
          <p:nvPr>
            <p:ph type="body" sz="quarter" idx="14"/>
          </p:nvPr>
        </p:nvSpPr>
        <p:spPr/>
        <p:txBody>
          <a:bodyPr/>
          <a:lstStyle/>
          <a:p>
            <a:r>
              <a:rPr lang="en-GB" dirty="0"/>
              <a:t>Complete </a:t>
            </a:r>
            <a:r>
              <a:rPr lang="en-GB" b="1" dirty="0" smtClean="0"/>
              <a:t>Task 4</a:t>
            </a:r>
            <a:r>
              <a:rPr lang="en-GB" dirty="0" smtClean="0"/>
              <a:t> on </a:t>
            </a:r>
            <a:r>
              <a:rPr lang="en-GB" b="1" dirty="0" smtClean="0"/>
              <a:t>Worksheet 3</a:t>
            </a:r>
            <a:endParaRPr lang="en-GB" b="1" dirty="0"/>
          </a:p>
        </p:txBody>
      </p:sp>
    </p:spTree>
    <p:extLst>
      <p:ext uri="{BB962C8B-B14F-4D97-AF65-F5344CB8AC3E}">
        <p14:creationId xmlns:p14="http://schemas.microsoft.com/office/powerpoint/2010/main" val="124900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Plenary</a:t>
            </a:r>
            <a:endParaRPr lang="en-US" dirty="0"/>
          </a:p>
        </p:txBody>
      </p:sp>
      <p:sp>
        <p:nvSpPr>
          <p:cNvPr id="3" name="Text Placeholder 2"/>
          <p:cNvSpPr>
            <a:spLocks noGrp="1"/>
          </p:cNvSpPr>
          <p:nvPr>
            <p:ph type="body" sz="quarter" idx="14"/>
          </p:nvPr>
        </p:nvSpPr>
        <p:spPr/>
        <p:txBody>
          <a:bodyPr/>
          <a:lstStyle/>
          <a:p>
            <a:r>
              <a:rPr lang="en-US" dirty="0" smtClean="0"/>
              <a:t>The fundamental building block of processor operation is addition</a:t>
            </a:r>
          </a:p>
          <a:p>
            <a:r>
              <a:rPr lang="en-US" dirty="0" smtClean="0"/>
              <a:t>Multiplication builds on this as the result of each place value multiplication is added together </a:t>
            </a:r>
          </a:p>
          <a:p>
            <a:r>
              <a:rPr lang="en-US" dirty="0" smtClean="0"/>
              <a:t>Negative values use two’s complement in order to be processed correctly without the need for additional processor logic circuits</a:t>
            </a:r>
          </a:p>
          <a:p>
            <a:r>
              <a:rPr lang="en-US" dirty="0" smtClean="0"/>
              <a:t>Fixed point binary is one way of representing binary fractions</a:t>
            </a:r>
            <a:endParaRPr lang="en-US" dirty="0"/>
          </a:p>
        </p:txBody>
      </p:sp>
    </p:spTree>
    <p:extLst>
      <p:ext uri="{BB962C8B-B14F-4D97-AF65-F5344CB8AC3E}">
        <p14:creationId xmlns:p14="http://schemas.microsoft.com/office/powerpoint/2010/main" val="2710704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76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Arithmetic and comparison operators</a:t>
            </a:r>
            <a:endParaRPr lang="en-US" dirty="0"/>
          </a:p>
        </p:txBody>
      </p:sp>
      <p:sp>
        <p:nvSpPr>
          <p:cNvPr id="3" name="Text Placeholder 2"/>
          <p:cNvSpPr>
            <a:spLocks noGrp="1"/>
          </p:cNvSpPr>
          <p:nvPr>
            <p:ph type="body" sz="quarter" idx="14"/>
          </p:nvPr>
        </p:nvSpPr>
        <p:spPr>
          <a:xfrm>
            <a:off x="724280" y="2165655"/>
            <a:ext cx="7797230" cy="3453607"/>
          </a:xfrm>
        </p:spPr>
        <p:txBody>
          <a:bodyPr/>
          <a:lstStyle/>
          <a:p>
            <a:r>
              <a:rPr lang="en-GB" dirty="0"/>
              <a:t>All computer instructions are based on </a:t>
            </a:r>
            <a:r>
              <a:rPr lang="en-GB" dirty="0" smtClean="0"/>
              <a:t>the fundamental a</a:t>
            </a:r>
            <a:r>
              <a:rPr lang="en-US" dirty="0" err="1" smtClean="0"/>
              <a:t>rithmetic</a:t>
            </a:r>
            <a:r>
              <a:rPr lang="en-US" dirty="0" smtClean="0"/>
              <a:t> </a:t>
            </a:r>
            <a:r>
              <a:rPr lang="en-US" dirty="0"/>
              <a:t>and comparison </a:t>
            </a:r>
            <a:r>
              <a:rPr lang="en-US" dirty="0" smtClean="0"/>
              <a:t>operators</a:t>
            </a:r>
          </a:p>
          <a:p>
            <a:pPr lvl="1"/>
            <a:r>
              <a:rPr lang="en-US" dirty="0" smtClean="0"/>
              <a:t>What are these operators?</a:t>
            </a:r>
            <a:endParaRPr lang="en-US" dirty="0"/>
          </a:p>
        </p:txBody>
      </p:sp>
    </p:spTree>
    <p:extLst>
      <p:ext uri="{BB962C8B-B14F-4D97-AF65-F5344CB8AC3E}">
        <p14:creationId xmlns:p14="http://schemas.microsoft.com/office/powerpoint/2010/main" val="215591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addition</a:t>
            </a:r>
            <a:endParaRPr lang="en-US" dirty="0"/>
          </a:p>
        </p:txBody>
      </p:sp>
      <p:sp>
        <p:nvSpPr>
          <p:cNvPr id="3" name="Text Placeholder 2"/>
          <p:cNvSpPr>
            <a:spLocks noGrp="1"/>
          </p:cNvSpPr>
          <p:nvPr>
            <p:ph type="body" sz="quarter" idx="14"/>
          </p:nvPr>
        </p:nvSpPr>
        <p:spPr/>
        <p:txBody>
          <a:bodyPr/>
          <a:lstStyle/>
          <a:p>
            <a:pPr marL="0" lvl="0" indent="0" algn="ctr">
              <a:buNone/>
            </a:pPr>
            <a:r>
              <a:rPr lang="en-GB" sz="9600" b="1" dirty="0">
                <a:solidFill>
                  <a:srgbClr val="EE3127"/>
                </a:solidFill>
              </a:rPr>
              <a:t>1 + 1 = 10?</a:t>
            </a:r>
          </a:p>
          <a:p>
            <a:r>
              <a:rPr lang="en-US" dirty="0" smtClean="0"/>
              <a:t>Computers are built from combinations of electronics called logic gates</a:t>
            </a:r>
          </a:p>
          <a:p>
            <a:r>
              <a:rPr lang="en-US" dirty="0" smtClean="0"/>
              <a:t>The most fundamental operation a computer processor performs is adding values</a:t>
            </a:r>
          </a:p>
          <a:p>
            <a:r>
              <a:rPr lang="en-US" dirty="0" smtClean="0"/>
              <a:t>Binary values are input into the processor and the result is determined using logic circuits</a:t>
            </a:r>
          </a:p>
          <a:p>
            <a:endParaRPr lang="en-US" dirty="0"/>
          </a:p>
        </p:txBody>
      </p:sp>
    </p:spTree>
    <p:extLst>
      <p:ext uri="{BB962C8B-B14F-4D97-AF65-F5344CB8AC3E}">
        <p14:creationId xmlns:p14="http://schemas.microsoft.com/office/powerpoint/2010/main" val="33235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normAutofit fontScale="25000" lnSpcReduction="20000"/>
          </a:bodyPr>
          <a:lstStyle/>
          <a:p>
            <a:r>
              <a:rPr lang="en-GB" sz="16000"/>
              <a:t>Simple denary addition</a:t>
            </a:r>
          </a:p>
          <a:p>
            <a:pPr marL="0" indent="0">
              <a:buNone/>
            </a:pPr>
            <a:endParaRPr lang="en-GB" b="1" dirty="0" smtClean="0">
              <a:solidFill>
                <a:srgbClr val="990099"/>
              </a:solidFill>
            </a:endParaRPr>
          </a:p>
        </p:txBody>
      </p:sp>
      <p:sp>
        <p:nvSpPr>
          <p:cNvPr id="3" name="Text Placeholder 2"/>
          <p:cNvSpPr>
            <a:spLocks noGrp="1"/>
          </p:cNvSpPr>
          <p:nvPr>
            <p:ph type="body" sz="quarter" idx="14"/>
          </p:nvPr>
        </p:nvSpPr>
        <p:spPr/>
        <p:txBody>
          <a:bodyPr/>
          <a:lstStyle/>
          <a:p>
            <a:r>
              <a:rPr lang="en-US" dirty="0"/>
              <a:t>The result of an addition can have a value and a </a:t>
            </a:r>
            <a:r>
              <a:rPr lang="en-US" dirty="0">
                <a:solidFill>
                  <a:srgbClr val="FF0000"/>
                </a:solidFill>
              </a:rPr>
              <a:t>carry</a:t>
            </a:r>
            <a:r>
              <a:rPr lang="en-US" dirty="0"/>
              <a:t> when the result is too large for the number position it is in</a:t>
            </a:r>
          </a:p>
          <a:p>
            <a:r>
              <a:rPr lang="en-GB" dirty="0" smtClean="0"/>
              <a:t>Working </a:t>
            </a:r>
            <a:r>
              <a:rPr lang="en-GB" dirty="0"/>
              <a:t>right to left :</a:t>
            </a:r>
            <a:br>
              <a:rPr lang="en-GB" dirty="0"/>
            </a:br>
            <a:endParaRPr lang="en-GB" dirty="0"/>
          </a:p>
          <a:p>
            <a:pPr marL="717550" indent="-452438">
              <a:buFont typeface="+mj-lt"/>
              <a:buAutoNum type="arabicPeriod"/>
            </a:pPr>
            <a:r>
              <a:rPr lang="en-GB" b="1" dirty="0"/>
              <a:t>Add the Units</a:t>
            </a:r>
            <a:endParaRPr lang="en-GB" b="1" dirty="0">
              <a:solidFill>
                <a:srgbClr val="990099"/>
              </a:solidFill>
            </a:endParaRPr>
          </a:p>
          <a:p>
            <a:pPr marL="717550" indent="-452438">
              <a:buFont typeface="+mj-lt"/>
              <a:buAutoNum type="arabicPeriod"/>
            </a:pPr>
            <a:r>
              <a:rPr lang="en-GB" b="1" dirty="0"/>
              <a:t>If Over </a:t>
            </a:r>
            <a:r>
              <a:rPr lang="en-GB" b="1" dirty="0" smtClean="0"/>
              <a:t>9, </a:t>
            </a:r>
            <a:r>
              <a:rPr lang="en-GB" i="1" dirty="0" smtClean="0">
                <a:solidFill>
                  <a:srgbClr val="FF0000"/>
                </a:solidFill>
              </a:rPr>
              <a:t>Carry</a:t>
            </a:r>
            <a:r>
              <a:rPr lang="en-GB" b="1" dirty="0" smtClean="0"/>
              <a:t> </a:t>
            </a:r>
            <a:r>
              <a:rPr lang="en-GB" b="1" dirty="0"/>
              <a:t>Tens</a:t>
            </a:r>
            <a:endParaRPr lang="en-GB" b="1" dirty="0">
              <a:solidFill>
                <a:srgbClr val="990099"/>
              </a:solidFill>
            </a:endParaRPr>
          </a:p>
          <a:p>
            <a:pPr marL="717550" indent="-452438">
              <a:buFont typeface="+mj-lt"/>
              <a:buAutoNum type="arabicPeriod"/>
            </a:pPr>
            <a:r>
              <a:rPr lang="en-GB" b="1" dirty="0"/>
              <a:t>Add Tens</a:t>
            </a:r>
            <a:endParaRPr lang="en-GB" b="1" dirty="0">
              <a:solidFill>
                <a:srgbClr val="990099"/>
              </a:solidFill>
            </a:endParaRPr>
          </a:p>
          <a:p>
            <a:endParaRPr lang="en-GB" dirty="0"/>
          </a:p>
        </p:txBody>
      </p:sp>
      <p:grpSp>
        <p:nvGrpSpPr>
          <p:cNvPr id="2" name="Group 1"/>
          <p:cNvGrpSpPr/>
          <p:nvPr/>
        </p:nvGrpSpPr>
        <p:grpSpPr>
          <a:xfrm>
            <a:off x="5431166" y="2864665"/>
            <a:ext cx="2623429" cy="2993879"/>
            <a:chOff x="5431166" y="2163907"/>
            <a:chExt cx="2623429" cy="2993879"/>
          </a:xfrm>
          <a:noFill/>
        </p:grpSpPr>
        <p:sp>
          <p:nvSpPr>
            <p:cNvPr id="7" name="Rectangle 6"/>
            <p:cNvSpPr/>
            <p:nvPr/>
          </p:nvSpPr>
          <p:spPr>
            <a:xfrm>
              <a:off x="5431166" y="2163908"/>
              <a:ext cx="2623429" cy="299387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Rectangle 5"/>
            <p:cNvSpPr/>
            <p:nvPr/>
          </p:nvSpPr>
          <p:spPr>
            <a:xfrm>
              <a:off x="6612646" y="2811976"/>
              <a:ext cx="527710"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7074636" y="2811976"/>
              <a:ext cx="527709"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9</a:t>
              </a:r>
              <a:endParaRPr lang="en-GB" sz="48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7708114" y="2811976"/>
              <a:ext cx="184731" cy="830997"/>
            </a:xfrm>
            <a:prstGeom prst="rect">
              <a:avLst/>
            </a:prstGeom>
            <a:grpFill/>
            <a:ln>
              <a:noFill/>
            </a:ln>
          </p:spPr>
          <p:txBody>
            <a:bodyPr wrap="none">
              <a:spAutoFit/>
            </a:bodyPr>
            <a:lstStyle/>
            <a:p>
              <a:pPr lvl="0" algn="ctr"/>
              <a:endParaRPr lang="en-GB" sz="4800"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6612646" y="3554721"/>
              <a:ext cx="527710"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7074636" y="3554721"/>
              <a:ext cx="527709"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7</a:t>
              </a:r>
              <a:endParaRPr lang="en-GB" sz="48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7708114" y="3554721"/>
              <a:ext cx="184731" cy="830997"/>
            </a:xfrm>
            <a:prstGeom prst="rect">
              <a:avLst/>
            </a:prstGeom>
            <a:grpFill/>
            <a:ln>
              <a:noFill/>
            </a:ln>
          </p:spPr>
          <p:txBody>
            <a:bodyPr wrap="none">
              <a:spAutoFit/>
            </a:bodyPr>
            <a:lstStyle/>
            <a:p>
              <a:pPr lvl="0" algn="ctr"/>
              <a:endParaRPr lang="en-GB" sz="48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6612646" y="4326788"/>
              <a:ext cx="527709" cy="830997"/>
            </a:xfrm>
            <a:prstGeom prst="rect">
              <a:avLst/>
            </a:prstGeom>
            <a:grpFill/>
            <a:ln>
              <a:noFill/>
            </a:ln>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3</a:t>
              </a:r>
              <a:endParaRPr lang="en-GB" sz="4800" b="1"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7074636" y="4326788"/>
              <a:ext cx="527709" cy="830997"/>
            </a:xfrm>
            <a:prstGeom prst="rect">
              <a:avLst/>
            </a:prstGeom>
            <a:grpFill/>
            <a:ln>
              <a:noFill/>
            </a:ln>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6</a:t>
              </a:r>
              <a:endParaRPr lang="en-GB" sz="4800" b="1"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7708114" y="4326788"/>
              <a:ext cx="184730" cy="830997"/>
            </a:xfrm>
            <a:prstGeom prst="rect">
              <a:avLst/>
            </a:prstGeom>
            <a:grpFill/>
            <a:ln>
              <a:noFill/>
            </a:ln>
          </p:spPr>
          <p:txBody>
            <a:bodyPr wrap="none">
              <a:spAutoFit/>
            </a:bodyPr>
            <a:lstStyle/>
            <a:p>
              <a:pPr lvl="0" algn="ctr"/>
              <a:endParaRPr lang="en-GB" sz="4800" b="1" dirty="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5696325" y="3554721"/>
              <a:ext cx="543740"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a:t>
              </a:r>
              <a:endParaRPr lang="en-GB" sz="4800" dirty="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5696325" y="4326788"/>
              <a:ext cx="543740" cy="830997"/>
            </a:xfrm>
            <a:prstGeom prst="rect">
              <a:avLst/>
            </a:prstGeom>
            <a:grpFill/>
            <a:ln>
              <a:noFill/>
            </a:ln>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a:t>
              </a:r>
              <a:endParaRPr lang="en-GB" sz="4800"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6313871" y="4326788"/>
              <a:ext cx="184730" cy="830997"/>
            </a:xfrm>
            <a:prstGeom prst="rect">
              <a:avLst/>
            </a:prstGeom>
            <a:grpFill/>
            <a:ln>
              <a:noFill/>
            </a:ln>
          </p:spPr>
          <p:txBody>
            <a:bodyPr wrap="none">
              <a:spAutoFit/>
            </a:bodyPr>
            <a:lstStyle/>
            <a:p>
              <a:pPr lvl="0" algn="ctr"/>
              <a:endParaRPr lang="en-GB" sz="4800" b="1" dirty="0">
                <a:solidFill>
                  <a:prstClr val="black"/>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5647190" y="4252136"/>
              <a:ext cx="2176574" cy="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53669" y="4175180"/>
              <a:ext cx="184731" cy="523220"/>
            </a:xfrm>
            <a:prstGeom prst="rect">
              <a:avLst/>
            </a:prstGeom>
            <a:grpFill/>
            <a:ln>
              <a:noFill/>
            </a:ln>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0" name="Rectangle 39"/>
            <p:cNvSpPr/>
            <p:nvPr/>
          </p:nvSpPr>
          <p:spPr>
            <a:xfrm>
              <a:off x="6612646" y="2163907"/>
              <a:ext cx="527709" cy="830997"/>
            </a:xfrm>
            <a:prstGeom prst="rect">
              <a:avLst/>
            </a:prstGeom>
            <a:grpFill/>
            <a:ln>
              <a:noFill/>
            </a:ln>
          </p:spPr>
          <p:txBody>
            <a:bodyPr wrap="none">
              <a:spAutoFit/>
            </a:bodyPr>
            <a:lstStyle/>
            <a:p>
              <a:pPr lvl="0" algn="ctr"/>
              <a:r>
                <a:rPr lang="en-GB" sz="4800" dirty="0" smtClean="0">
                  <a:solidFill>
                    <a:srgbClr val="FF0000"/>
                  </a:solidFill>
                  <a:latin typeface="Arial" panose="020B0604020202020204" pitchFamily="34" charset="0"/>
                  <a:cs typeface="Arial" panose="020B0604020202020204" pitchFamily="34" charset="0"/>
                </a:rPr>
                <a:t>1</a:t>
              </a:r>
              <a:endParaRPr lang="en-GB" sz="4800" dirty="0">
                <a:solidFill>
                  <a:srgbClr val="FF0000"/>
                </a:solidFill>
                <a:latin typeface="Arial" panose="020B0604020202020204" pitchFamily="34" charset="0"/>
                <a:cs typeface="Arial" panose="020B0604020202020204" pitchFamily="34" charset="0"/>
              </a:endParaRPr>
            </a:p>
          </p:txBody>
        </p:sp>
        <p:cxnSp>
          <p:nvCxnSpPr>
            <p:cNvPr id="42" name="Straight Arrow Connector 41"/>
            <p:cNvCxnSpPr/>
            <p:nvPr/>
          </p:nvCxnSpPr>
          <p:spPr>
            <a:xfrm flipH="1" flipV="1">
              <a:off x="6931836" y="2910810"/>
              <a:ext cx="355019" cy="1557352"/>
            </a:xfrm>
            <a:prstGeom prst="straightConnector1">
              <a:avLst/>
            </a:prstGeom>
            <a:grpFill/>
            <a:ln w="12700">
              <a:no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73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Binary addition</a:t>
            </a:r>
            <a:endParaRPr lang="en-US" dirty="0"/>
          </a:p>
        </p:txBody>
      </p:sp>
      <p:sp>
        <p:nvSpPr>
          <p:cNvPr id="3" name="Text Placeholder 2"/>
          <p:cNvSpPr>
            <a:spLocks noGrp="1"/>
          </p:cNvSpPr>
          <p:nvPr>
            <p:ph type="body" sz="quarter" idx="14"/>
          </p:nvPr>
        </p:nvSpPr>
        <p:spPr/>
        <p:txBody>
          <a:bodyPr/>
          <a:lstStyle/>
          <a:p>
            <a:r>
              <a:rPr lang="en-US" dirty="0" smtClean="0"/>
              <a:t>The rules of binary addition are the same:</a:t>
            </a:r>
          </a:p>
          <a:p>
            <a:pPr lvl="1"/>
            <a:r>
              <a:rPr lang="en-US" dirty="0" smtClean="0"/>
              <a:t>Three 1s occur during a carry operation</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4389863"/>
              </p:ext>
            </p:extLst>
          </p:nvPr>
        </p:nvGraphicFramePr>
        <p:xfrm>
          <a:off x="968525" y="2911174"/>
          <a:ext cx="7227374" cy="3115880"/>
        </p:xfrm>
        <a:graphic>
          <a:graphicData uri="http://schemas.openxmlformats.org/drawingml/2006/table">
            <a:tbl>
              <a:tblPr firstRow="1" bandRow="1">
                <a:tableStyleId>{2D5ABB26-0587-4C30-8999-92F81FD0307C}</a:tableStyleId>
              </a:tblPr>
              <a:tblGrid>
                <a:gridCol w="516241"/>
                <a:gridCol w="516241"/>
                <a:gridCol w="516241"/>
                <a:gridCol w="516241"/>
                <a:gridCol w="516241"/>
                <a:gridCol w="516241"/>
                <a:gridCol w="516241"/>
                <a:gridCol w="516241"/>
                <a:gridCol w="516241"/>
                <a:gridCol w="516241"/>
                <a:gridCol w="516241"/>
                <a:gridCol w="516241"/>
                <a:gridCol w="516241"/>
                <a:gridCol w="516241"/>
              </a:tblGrid>
              <a:tr h="439665">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rgbClr val="FF0000"/>
                          </a:solidFill>
                          <a:latin typeface="Arial" panose="020B0604020202020204" pitchFamily="34" charset="0"/>
                          <a:cs typeface="Arial" panose="020B0604020202020204" pitchFamily="34" charset="0"/>
                        </a:rPr>
                        <a:t>1</a:t>
                      </a:r>
                      <a:endParaRPr lang="en-GB" sz="4400" b="1" dirty="0">
                        <a:solidFill>
                          <a:srgbClr val="FF0000"/>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1" dirty="0" smtClean="0">
                          <a:latin typeface="Arial" panose="020B0604020202020204" pitchFamily="34" charset="0"/>
                          <a:cs typeface="Arial" panose="020B0604020202020204" pitchFamily="34" charset="0"/>
                        </a:rPr>
                        <a:t>OR</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0</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dirty="0"/>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latin typeface="Arial" panose="020B0604020202020204" pitchFamily="34" charset="0"/>
                          <a:cs typeface="Arial" panose="020B0604020202020204" pitchFamily="34" charset="0"/>
                        </a:rPr>
                        <a:t>+</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latin typeface="Arial" panose="020B0604020202020204" pitchFamily="34" charset="0"/>
                          <a:cs typeface="Arial" panose="020B0604020202020204" pitchFamily="34" charset="0"/>
                        </a:rPr>
                        <a:t>1</a:t>
                      </a:r>
                      <a:endParaRPr lang="en-GB" sz="4400" b="1" dirty="0">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A41E2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9665">
                <a:tc>
                  <a:txBody>
                    <a:bodyPr/>
                    <a:lstStyle/>
                    <a:p>
                      <a:pPr algn="ctr"/>
                      <a:endParaRPr lang="en-GB" sz="4400" b="1" dirty="0">
                        <a:solidFill>
                          <a:srgbClr val="A41E2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0</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0</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dirty="0">
                        <a:solidFill>
                          <a:schemeClr val="tx1"/>
                        </a:solidFill>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4400" b="1" dirty="0" smtClean="0">
                          <a:solidFill>
                            <a:schemeClr val="tx1"/>
                          </a:solidFill>
                          <a:latin typeface="Arial" panose="020B0604020202020204" pitchFamily="34" charset="0"/>
                          <a:cs typeface="Arial" panose="020B0604020202020204" pitchFamily="34" charset="0"/>
                        </a:rPr>
                        <a:t>1</a:t>
                      </a:r>
                      <a:endParaRPr lang="en-GB" sz="4400" b="1" dirty="0">
                        <a:solidFill>
                          <a:schemeClr val="tx1"/>
                        </a:solidFill>
                        <a:latin typeface="Arial" panose="020B0604020202020204" pitchFamily="34" charset="0"/>
                        <a:cs typeface="Arial" panose="020B0604020202020204" pitchFamily="34" charset="0"/>
                      </a:endParaRPr>
                    </a:p>
                  </a:txBody>
                  <a:tcPr marL="108411" marR="108411" marT="54205" marB="542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A41E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45195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Adding binary values</a:t>
            </a:r>
          </a:p>
          <a:p>
            <a:endParaRPr lang="en-US" dirty="0"/>
          </a:p>
        </p:txBody>
      </p:sp>
      <p:sp>
        <p:nvSpPr>
          <p:cNvPr id="3" name="Text Placeholder 2"/>
          <p:cNvSpPr>
            <a:spLocks noGrp="1"/>
          </p:cNvSpPr>
          <p:nvPr>
            <p:ph type="body" sz="quarter" idx="14"/>
          </p:nvPr>
        </p:nvSpPr>
        <p:spPr/>
        <p:txBody>
          <a:bodyPr/>
          <a:lstStyle/>
          <a:p>
            <a:r>
              <a:rPr lang="en-US" dirty="0" smtClean="0"/>
              <a:t>This concept can be extended to binary values of more than one bit</a:t>
            </a:r>
            <a:endParaRPr lang="en-US" dirty="0"/>
          </a:p>
        </p:txBody>
      </p:sp>
      <p:grpSp>
        <p:nvGrpSpPr>
          <p:cNvPr id="11" name="Group 10"/>
          <p:cNvGrpSpPr/>
          <p:nvPr/>
        </p:nvGrpSpPr>
        <p:grpSpPr>
          <a:xfrm>
            <a:off x="2593088" y="2726718"/>
            <a:ext cx="4311182" cy="3321118"/>
            <a:chOff x="2601632" y="2701080"/>
            <a:chExt cx="4311182" cy="3321118"/>
          </a:xfrm>
        </p:grpSpPr>
        <p:grpSp>
          <p:nvGrpSpPr>
            <p:cNvPr id="23" name="Group 22"/>
            <p:cNvGrpSpPr/>
            <p:nvPr/>
          </p:nvGrpSpPr>
          <p:grpSpPr>
            <a:xfrm>
              <a:off x="2601632" y="2701080"/>
              <a:ext cx="4311182" cy="3321118"/>
              <a:chOff x="4604323" y="2613198"/>
              <a:chExt cx="4030446" cy="3104855"/>
            </a:xfrm>
          </p:grpSpPr>
          <p:sp>
            <p:nvSpPr>
              <p:cNvPr id="29" name="Rectangle 28"/>
              <p:cNvSpPr/>
              <p:nvPr/>
            </p:nvSpPr>
            <p:spPr>
              <a:xfrm>
                <a:off x="5720476" y="3310734"/>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0</a:t>
                </a:r>
                <a:endParaRPr lang="en-GB" sz="4800"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6217728" y="3310734"/>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31" name="Rectangle 30"/>
              <p:cNvSpPr/>
              <p:nvPr/>
            </p:nvSpPr>
            <p:spPr>
              <a:xfrm>
                <a:off x="6714980" y="3310734"/>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0</a:t>
                </a:r>
                <a:endParaRPr lang="en-GB" sz="4800" dirty="0">
                  <a:solidFill>
                    <a:prstClr val="black"/>
                  </a:solidFill>
                  <a:latin typeface="Arial" panose="020B0604020202020204" pitchFamily="34" charset="0"/>
                  <a:cs typeface="Arial" panose="020B0604020202020204" pitchFamily="34" charset="0"/>
                </a:endParaRPr>
              </a:p>
            </p:txBody>
          </p:sp>
          <p:sp>
            <p:nvSpPr>
              <p:cNvPr id="32" name="Rectangle 31"/>
              <p:cNvSpPr/>
              <p:nvPr/>
            </p:nvSpPr>
            <p:spPr>
              <a:xfrm>
                <a:off x="7212232" y="3310734"/>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34" name="Rectangle 33"/>
              <p:cNvSpPr/>
              <p:nvPr/>
            </p:nvSpPr>
            <p:spPr>
              <a:xfrm>
                <a:off x="6217727" y="4110171"/>
                <a:ext cx="493347"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35" name="Rectangle 34"/>
              <p:cNvSpPr/>
              <p:nvPr/>
            </p:nvSpPr>
            <p:spPr>
              <a:xfrm>
                <a:off x="6714980" y="4110171"/>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36" name="Rectangle 35"/>
              <p:cNvSpPr/>
              <p:nvPr/>
            </p:nvSpPr>
            <p:spPr>
              <a:xfrm>
                <a:off x="7212232" y="4110171"/>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37" name="Rectangle 36"/>
              <p:cNvSpPr/>
              <p:nvPr/>
            </p:nvSpPr>
            <p:spPr>
              <a:xfrm>
                <a:off x="5720475" y="4941168"/>
                <a:ext cx="493347" cy="776885"/>
              </a:xfrm>
              <a:prstGeom prst="rect">
                <a:avLst/>
              </a:prstGeom>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1</a:t>
                </a:r>
                <a:endParaRPr lang="en-GB" sz="4800" b="1"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6217727" y="4941168"/>
                <a:ext cx="493347" cy="776885"/>
              </a:xfrm>
              <a:prstGeom prst="rect">
                <a:avLst/>
              </a:prstGeom>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1</a:t>
                </a:r>
                <a:endParaRPr lang="en-GB" sz="4800" b="1"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6714980" y="4941168"/>
                <a:ext cx="493347" cy="776885"/>
              </a:xfrm>
              <a:prstGeom prst="rect">
                <a:avLst/>
              </a:prstGeom>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0</a:t>
                </a:r>
                <a:endParaRPr lang="en-GB" sz="4800" b="1" dirty="0">
                  <a:solidFill>
                    <a:prstClr val="black"/>
                  </a:solidFill>
                  <a:latin typeface="Arial" panose="020B0604020202020204" pitchFamily="34" charset="0"/>
                  <a:cs typeface="Arial" panose="020B0604020202020204" pitchFamily="34" charset="0"/>
                </a:endParaRPr>
              </a:p>
            </p:txBody>
          </p:sp>
          <p:sp>
            <p:nvSpPr>
              <p:cNvPr id="40" name="Rectangle 39"/>
              <p:cNvSpPr/>
              <p:nvPr/>
            </p:nvSpPr>
            <p:spPr>
              <a:xfrm>
                <a:off x="7212232" y="4941168"/>
                <a:ext cx="493347" cy="776885"/>
              </a:xfrm>
              <a:prstGeom prst="rect">
                <a:avLst/>
              </a:prstGeom>
            </p:spPr>
            <p:txBody>
              <a:bodyPr wrap="none">
                <a:spAutoFit/>
              </a:bodyPr>
              <a:lstStyle/>
              <a:p>
                <a:pPr lvl="0" algn="ctr"/>
                <a:r>
                  <a:rPr lang="en-GB" sz="4800" b="1" dirty="0">
                    <a:solidFill>
                      <a:prstClr val="black"/>
                    </a:solidFill>
                    <a:latin typeface="Arial" panose="020B0604020202020204" pitchFamily="34" charset="0"/>
                    <a:cs typeface="Arial" panose="020B0604020202020204" pitchFamily="34" charset="0"/>
                  </a:rPr>
                  <a:t>0</a:t>
                </a:r>
              </a:p>
            </p:txBody>
          </p:sp>
          <p:sp>
            <p:nvSpPr>
              <p:cNvPr id="41" name="Rectangle 40"/>
              <p:cNvSpPr/>
              <p:nvPr/>
            </p:nvSpPr>
            <p:spPr>
              <a:xfrm>
                <a:off x="4735348" y="4110171"/>
                <a:ext cx="508333"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a:t>
                </a:r>
                <a:endParaRPr lang="en-GB" sz="4800" dirty="0">
                  <a:solidFill>
                    <a:prstClr val="black"/>
                  </a:solidFill>
                  <a:latin typeface="Arial" panose="020B0604020202020204" pitchFamily="34" charset="0"/>
                  <a:cs typeface="Arial" panose="020B0604020202020204" pitchFamily="34" charset="0"/>
                </a:endParaRPr>
              </a:p>
            </p:txBody>
          </p:sp>
          <p:sp>
            <p:nvSpPr>
              <p:cNvPr id="42" name="Rectangle 41"/>
              <p:cNvSpPr/>
              <p:nvPr/>
            </p:nvSpPr>
            <p:spPr>
              <a:xfrm>
                <a:off x="4735348" y="4941168"/>
                <a:ext cx="508333"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a:t>
                </a:r>
                <a:endParaRPr lang="en-GB" sz="4800" dirty="0">
                  <a:solidFill>
                    <a:prstClr val="black"/>
                  </a:solidFill>
                  <a:latin typeface="Arial" panose="020B0604020202020204" pitchFamily="34" charset="0"/>
                  <a:cs typeface="Arial" panose="020B0604020202020204" pitchFamily="34" charset="0"/>
                </a:endParaRPr>
              </a:p>
            </p:txBody>
          </p:sp>
          <p:sp>
            <p:nvSpPr>
              <p:cNvPr id="43" name="Rectangle 42"/>
              <p:cNvSpPr/>
              <p:nvPr/>
            </p:nvSpPr>
            <p:spPr>
              <a:xfrm>
                <a:off x="6246162" y="4777988"/>
                <a:ext cx="172702"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4" name="Rectangle 43"/>
              <p:cNvSpPr/>
              <p:nvPr/>
            </p:nvSpPr>
            <p:spPr>
              <a:xfrm>
                <a:off x="5716951" y="4777988"/>
                <a:ext cx="172701"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5" name="Rectangle 44"/>
              <p:cNvSpPr/>
              <p:nvPr/>
            </p:nvSpPr>
            <p:spPr>
              <a:xfrm>
                <a:off x="5214316" y="4941168"/>
                <a:ext cx="493347" cy="776885"/>
              </a:xfrm>
              <a:prstGeom prst="rect">
                <a:avLst/>
              </a:prstGeom>
            </p:spPr>
            <p:txBody>
              <a:bodyPr wrap="none">
                <a:spAutoFit/>
              </a:bodyPr>
              <a:lstStyle/>
              <a:p>
                <a:pPr lvl="0" algn="ctr"/>
                <a:r>
                  <a:rPr lang="en-GB" sz="4800" b="1" dirty="0" smtClean="0">
                    <a:solidFill>
                      <a:prstClr val="black"/>
                    </a:solidFill>
                    <a:latin typeface="Arial" panose="020B0604020202020204" pitchFamily="34" charset="0"/>
                    <a:cs typeface="Arial" panose="020B0604020202020204" pitchFamily="34" charset="0"/>
                  </a:rPr>
                  <a:t>1</a:t>
                </a:r>
                <a:endParaRPr lang="en-GB" sz="4800" b="1" dirty="0">
                  <a:solidFill>
                    <a:prstClr val="black"/>
                  </a:solidFill>
                  <a:latin typeface="Arial" panose="020B0604020202020204" pitchFamily="34" charset="0"/>
                  <a:cs typeface="Arial" panose="020B0604020202020204" pitchFamily="34" charset="0"/>
                </a:endParaRPr>
              </a:p>
            </p:txBody>
          </p:sp>
          <p:cxnSp>
            <p:nvCxnSpPr>
              <p:cNvPr id="46" name="Straight Connector 45"/>
              <p:cNvCxnSpPr/>
              <p:nvPr/>
            </p:nvCxnSpPr>
            <p:spPr>
              <a:xfrm>
                <a:off x="4644008" y="4860818"/>
                <a:ext cx="3168352" cy="0"/>
              </a:xfrm>
              <a:prstGeom prst="line">
                <a:avLst/>
              </a:prstGeom>
              <a:ln w="28575">
                <a:solidFill>
                  <a:srgbClr val="A41E2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202210" y="4777988"/>
                <a:ext cx="172701" cy="489149"/>
              </a:xfrm>
              <a:prstGeom prst="rect">
                <a:avLst/>
              </a:prstGeom>
            </p:spPr>
            <p:txBody>
              <a:bodyPr wrap="none">
                <a:spAutoFit/>
              </a:bodyPr>
              <a:lstStyle/>
              <a:p>
                <a:pPr lvl="0" algn="ctr"/>
                <a:endParaRPr lang="en-GB" sz="2800" dirty="0">
                  <a:solidFill>
                    <a:srgbClr val="FF0000"/>
                  </a:solidFill>
                  <a:latin typeface="Arial" panose="020B0604020202020204" pitchFamily="34" charset="0"/>
                  <a:cs typeface="Arial" panose="020B0604020202020204" pitchFamily="34" charset="0"/>
                </a:endParaRPr>
              </a:p>
            </p:txBody>
          </p:sp>
          <p:sp>
            <p:nvSpPr>
              <p:cNvPr id="48" name="Rectangle 47"/>
              <p:cNvSpPr/>
              <p:nvPr/>
            </p:nvSpPr>
            <p:spPr>
              <a:xfrm>
                <a:off x="8462067" y="3310734"/>
                <a:ext cx="172701" cy="776885"/>
              </a:xfrm>
              <a:prstGeom prst="rect">
                <a:avLst/>
              </a:prstGeom>
            </p:spPr>
            <p:txBody>
              <a:bodyPr wrap="none">
                <a:spAutoFit/>
              </a:bodyPr>
              <a:lstStyle/>
              <a:p>
                <a:pPr lvl="0" algn="ctr"/>
                <a:endParaRPr lang="en-GB" sz="4800" dirty="0">
                  <a:solidFill>
                    <a:srgbClr val="990099"/>
                  </a:solidFill>
                  <a:latin typeface="Arial" panose="020B0604020202020204" pitchFamily="34" charset="0"/>
                  <a:cs typeface="Arial" panose="020B0604020202020204" pitchFamily="34" charset="0"/>
                </a:endParaRPr>
              </a:p>
            </p:txBody>
          </p:sp>
          <p:sp>
            <p:nvSpPr>
              <p:cNvPr id="49" name="Rectangle 48"/>
              <p:cNvSpPr/>
              <p:nvPr/>
            </p:nvSpPr>
            <p:spPr>
              <a:xfrm>
                <a:off x="8462068" y="4110171"/>
                <a:ext cx="172701" cy="776885"/>
              </a:xfrm>
              <a:prstGeom prst="rect">
                <a:avLst/>
              </a:prstGeom>
            </p:spPr>
            <p:txBody>
              <a:bodyPr wrap="none">
                <a:spAutoFit/>
              </a:bodyPr>
              <a:lstStyle/>
              <a:p>
                <a:pPr lvl="0" algn="ctr"/>
                <a:endParaRPr lang="en-GB" sz="4800" dirty="0">
                  <a:solidFill>
                    <a:srgbClr val="990099"/>
                  </a:solidFill>
                  <a:latin typeface="Arial" panose="020B0604020202020204" pitchFamily="34" charset="0"/>
                  <a:cs typeface="Arial" panose="020B0604020202020204" pitchFamily="34" charset="0"/>
                </a:endParaRPr>
              </a:p>
            </p:txBody>
          </p:sp>
          <p:sp>
            <p:nvSpPr>
              <p:cNvPr id="50" name="Rectangle 49"/>
              <p:cNvSpPr/>
              <p:nvPr/>
            </p:nvSpPr>
            <p:spPr>
              <a:xfrm>
                <a:off x="8462066" y="4941168"/>
                <a:ext cx="172701" cy="776885"/>
              </a:xfrm>
              <a:prstGeom prst="rect">
                <a:avLst/>
              </a:prstGeom>
            </p:spPr>
            <p:txBody>
              <a:bodyPr wrap="none">
                <a:spAutoFit/>
              </a:bodyPr>
              <a:lstStyle/>
              <a:p>
                <a:pPr lvl="0" algn="ctr"/>
                <a:endParaRPr lang="en-GB" sz="4800" b="1" dirty="0">
                  <a:solidFill>
                    <a:srgbClr val="990099"/>
                  </a:solidFill>
                  <a:latin typeface="Arial" panose="020B0604020202020204" pitchFamily="34" charset="0"/>
                  <a:cs typeface="Arial" panose="020B0604020202020204" pitchFamily="34" charset="0"/>
                </a:endParaRPr>
              </a:p>
            </p:txBody>
          </p:sp>
          <p:sp>
            <p:nvSpPr>
              <p:cNvPr id="51" name="Rectangle 50"/>
              <p:cNvSpPr/>
              <p:nvPr/>
            </p:nvSpPr>
            <p:spPr>
              <a:xfrm>
                <a:off x="5720475" y="2613199"/>
                <a:ext cx="493346" cy="776885"/>
              </a:xfrm>
              <a:prstGeom prst="rect">
                <a:avLst/>
              </a:prstGeom>
            </p:spPr>
            <p:txBody>
              <a:bodyPr wrap="none">
                <a:spAutoFit/>
              </a:bodyPr>
              <a:lstStyle/>
              <a:p>
                <a:pPr lvl="0" algn="ctr"/>
                <a:r>
                  <a:rPr lang="en-GB" sz="4800" dirty="0" smtClean="0">
                    <a:solidFill>
                      <a:srgbClr val="FF0000"/>
                    </a:solidFill>
                    <a:latin typeface="Arial" panose="020B0604020202020204" pitchFamily="34" charset="0"/>
                    <a:cs typeface="Arial" panose="020B0604020202020204" pitchFamily="34" charset="0"/>
                  </a:rPr>
                  <a:t>1</a:t>
                </a:r>
                <a:endParaRPr lang="en-GB" sz="4800" dirty="0">
                  <a:solidFill>
                    <a:srgbClr val="FF0000"/>
                  </a:solidFill>
                  <a:latin typeface="Arial" panose="020B0604020202020204" pitchFamily="34" charset="0"/>
                  <a:cs typeface="Arial" panose="020B0604020202020204" pitchFamily="34" charset="0"/>
                </a:endParaRPr>
              </a:p>
            </p:txBody>
          </p:sp>
          <p:sp>
            <p:nvSpPr>
              <p:cNvPr id="52" name="Rectangle 51"/>
              <p:cNvSpPr/>
              <p:nvPr/>
            </p:nvSpPr>
            <p:spPr>
              <a:xfrm>
                <a:off x="5374639" y="2613198"/>
                <a:ext cx="172702" cy="776885"/>
              </a:xfrm>
              <a:prstGeom prst="rect">
                <a:avLst/>
              </a:prstGeom>
            </p:spPr>
            <p:txBody>
              <a:bodyPr wrap="none">
                <a:spAutoFit/>
              </a:bodyPr>
              <a:lstStyle/>
              <a:p>
                <a:pPr lvl="0" algn="ctr"/>
                <a:endParaRPr lang="en-GB" sz="4800" dirty="0">
                  <a:solidFill>
                    <a:srgbClr val="FF0000"/>
                  </a:solidFill>
                  <a:latin typeface="Arial" panose="020B0604020202020204" pitchFamily="34" charset="0"/>
                  <a:cs typeface="Arial" panose="020B0604020202020204" pitchFamily="34" charset="0"/>
                </a:endParaRPr>
              </a:p>
            </p:txBody>
          </p:sp>
          <p:sp>
            <p:nvSpPr>
              <p:cNvPr id="53" name="Rectangle 52"/>
              <p:cNvSpPr/>
              <p:nvPr/>
            </p:nvSpPr>
            <p:spPr>
              <a:xfrm>
                <a:off x="6201074" y="2613199"/>
                <a:ext cx="493346" cy="776885"/>
              </a:xfrm>
              <a:prstGeom prst="rect">
                <a:avLst/>
              </a:prstGeom>
            </p:spPr>
            <p:txBody>
              <a:bodyPr wrap="none">
                <a:spAutoFit/>
              </a:bodyPr>
              <a:lstStyle/>
              <a:p>
                <a:pPr lvl="0" algn="ctr"/>
                <a:r>
                  <a:rPr lang="en-GB" sz="4800" dirty="0" smtClean="0">
                    <a:solidFill>
                      <a:srgbClr val="FF0000"/>
                    </a:solidFill>
                    <a:latin typeface="Arial" panose="020B0604020202020204" pitchFamily="34" charset="0"/>
                    <a:cs typeface="Arial" panose="020B0604020202020204" pitchFamily="34" charset="0"/>
                  </a:rPr>
                  <a:t>1</a:t>
                </a:r>
                <a:endParaRPr lang="en-GB" sz="4800" dirty="0">
                  <a:solidFill>
                    <a:srgbClr val="FF0000"/>
                  </a:solidFill>
                  <a:latin typeface="Arial" panose="020B0604020202020204" pitchFamily="34" charset="0"/>
                  <a:cs typeface="Arial" panose="020B0604020202020204" pitchFamily="34" charset="0"/>
                </a:endParaRPr>
              </a:p>
            </p:txBody>
          </p:sp>
          <p:sp>
            <p:nvSpPr>
              <p:cNvPr id="54" name="Rectangle 53"/>
              <p:cNvSpPr/>
              <p:nvPr/>
            </p:nvSpPr>
            <p:spPr>
              <a:xfrm>
                <a:off x="6707390" y="2613199"/>
                <a:ext cx="493346" cy="776885"/>
              </a:xfrm>
              <a:prstGeom prst="rect">
                <a:avLst/>
              </a:prstGeom>
            </p:spPr>
            <p:txBody>
              <a:bodyPr wrap="none">
                <a:spAutoFit/>
              </a:bodyPr>
              <a:lstStyle/>
              <a:p>
                <a:pPr lvl="0" algn="ctr"/>
                <a:r>
                  <a:rPr lang="en-GB" sz="4800" dirty="0" smtClean="0">
                    <a:solidFill>
                      <a:srgbClr val="FF0000"/>
                    </a:solidFill>
                    <a:latin typeface="Arial" panose="020B0604020202020204" pitchFamily="34" charset="0"/>
                    <a:cs typeface="Arial" panose="020B0604020202020204" pitchFamily="34" charset="0"/>
                  </a:rPr>
                  <a:t>1</a:t>
                </a:r>
                <a:endParaRPr lang="en-GB" sz="4800" dirty="0">
                  <a:solidFill>
                    <a:srgbClr val="FF0000"/>
                  </a:solidFill>
                  <a:latin typeface="Arial" panose="020B0604020202020204" pitchFamily="34" charset="0"/>
                  <a:cs typeface="Arial" panose="020B0604020202020204" pitchFamily="34" charset="0"/>
                </a:endParaRPr>
              </a:p>
            </p:txBody>
          </p:sp>
          <p:sp>
            <p:nvSpPr>
              <p:cNvPr id="55" name="Rectangle 54"/>
              <p:cNvSpPr/>
              <p:nvPr/>
            </p:nvSpPr>
            <p:spPr>
              <a:xfrm>
                <a:off x="5232944" y="3310734"/>
                <a:ext cx="493346" cy="776885"/>
              </a:xfrm>
              <a:prstGeom prst="rect">
                <a:avLst/>
              </a:prstGeom>
            </p:spPr>
            <p:txBody>
              <a:bodyPr wrap="none">
                <a:spAutoFit/>
              </a:bodyPr>
              <a:lstStyle/>
              <a:p>
                <a:pPr lvl="0" algn="ctr"/>
                <a:r>
                  <a:rPr lang="en-GB" sz="4800" dirty="0" smtClean="0">
                    <a:solidFill>
                      <a:prstClr val="black"/>
                    </a:solidFill>
                    <a:latin typeface="Arial" panose="020B0604020202020204" pitchFamily="34" charset="0"/>
                    <a:cs typeface="Arial" panose="020B0604020202020204" pitchFamily="34" charset="0"/>
                  </a:rPr>
                  <a:t>1</a:t>
                </a:r>
                <a:endParaRPr lang="en-GB" sz="4800" dirty="0">
                  <a:solidFill>
                    <a:prstClr val="black"/>
                  </a:solidFill>
                  <a:latin typeface="Arial" panose="020B0604020202020204" pitchFamily="34" charset="0"/>
                  <a:cs typeface="Arial" panose="020B0604020202020204" pitchFamily="34" charset="0"/>
                </a:endParaRPr>
              </a:p>
            </p:txBody>
          </p:sp>
          <p:sp>
            <p:nvSpPr>
              <p:cNvPr id="57" name="Rectangle 56"/>
              <p:cNvSpPr/>
              <p:nvPr/>
            </p:nvSpPr>
            <p:spPr>
              <a:xfrm>
                <a:off x="4604323" y="2830362"/>
                <a:ext cx="758602" cy="374056"/>
              </a:xfrm>
              <a:prstGeom prst="rect">
                <a:avLst/>
              </a:prstGeom>
            </p:spPr>
            <p:txBody>
              <a:bodyPr wrap="none">
                <a:spAutoFit/>
              </a:bodyPr>
              <a:lstStyle/>
              <a:p>
                <a:pPr lvl="0" algn="ctr"/>
                <a:r>
                  <a:rPr lang="en-GB" sz="2000" dirty="0" smtClean="0">
                    <a:solidFill>
                      <a:srgbClr val="FF0000"/>
                    </a:solidFill>
                    <a:latin typeface="Arial" panose="020B0604020202020204" pitchFamily="34" charset="0"/>
                    <a:cs typeface="Arial" panose="020B0604020202020204" pitchFamily="34" charset="0"/>
                  </a:rPr>
                  <a:t>Carry</a:t>
                </a:r>
                <a:endParaRPr lang="en-GB" sz="4800" dirty="0">
                  <a:solidFill>
                    <a:srgbClr val="FF0000"/>
                  </a:solidFill>
                  <a:latin typeface="Arial" panose="020B0604020202020204" pitchFamily="34" charset="0"/>
                  <a:cs typeface="Arial" panose="020B0604020202020204" pitchFamily="34" charset="0"/>
                </a:endParaRPr>
              </a:p>
            </p:txBody>
          </p:sp>
        </p:grpSp>
        <p:cxnSp>
          <p:nvCxnSpPr>
            <p:cNvPr id="21" name="Straight Arrow Connector 20"/>
            <p:cNvCxnSpPr/>
            <p:nvPr/>
          </p:nvCxnSpPr>
          <p:spPr>
            <a:xfrm flipH="1" flipV="1">
              <a:off x="4173893"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81130"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236355" y="3560989"/>
              <a:ext cx="408733" cy="1792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81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Adding bytes</a:t>
            </a:r>
            <a:endParaRPr lang="en-US" dirty="0"/>
          </a:p>
        </p:txBody>
      </p:sp>
      <p:sp>
        <p:nvSpPr>
          <p:cNvPr id="3" name="Text Placeholder 2"/>
          <p:cNvSpPr>
            <a:spLocks noGrp="1"/>
          </p:cNvSpPr>
          <p:nvPr>
            <p:ph type="body" sz="quarter" idx="14"/>
          </p:nvPr>
        </p:nvSpPr>
        <p:spPr/>
        <p:txBody>
          <a:bodyPr/>
          <a:lstStyle/>
          <a:p>
            <a:r>
              <a:rPr lang="en-US" dirty="0" smtClean="0"/>
              <a:t>Computers work with a fixed number of bits at a time</a:t>
            </a:r>
          </a:p>
          <a:p>
            <a:pPr lvl="1"/>
            <a:r>
              <a:rPr lang="en-US" dirty="0" smtClean="0"/>
              <a:t>This can cause problems</a:t>
            </a:r>
          </a:p>
          <a:p>
            <a:pPr lvl="1"/>
            <a:r>
              <a:rPr lang="en-US" dirty="0" smtClean="0"/>
              <a:t>What problem will there be when adding the following bytes and storing the result in one byte?</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01912236"/>
              </p:ext>
            </p:extLst>
          </p:nvPr>
        </p:nvGraphicFramePr>
        <p:xfrm>
          <a:off x="1263800" y="3653112"/>
          <a:ext cx="6668505" cy="2261912"/>
        </p:xfrm>
        <a:graphic>
          <a:graphicData uri="http://schemas.openxmlformats.org/drawingml/2006/table">
            <a:tbl>
              <a:tblPr firstRow="1" bandRow="1">
                <a:tableStyleId>{2D5ABB26-0587-4C30-8999-92F81FD0307C}</a:tableStyleId>
              </a:tblPr>
              <a:tblGrid>
                <a:gridCol w="740945"/>
                <a:gridCol w="740945"/>
                <a:gridCol w="740945"/>
                <a:gridCol w="740945"/>
                <a:gridCol w="740945"/>
                <a:gridCol w="740945"/>
                <a:gridCol w="740945"/>
                <a:gridCol w="740945"/>
                <a:gridCol w="740945"/>
              </a:tblGrid>
              <a:tr h="1128316">
                <a:tc>
                  <a:txBody>
                    <a:bodyPr/>
                    <a:lstStyle/>
                    <a:p>
                      <a:pPr algn="ct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latin typeface="Arial" panose="020B0604020202020204" pitchFamily="34" charset="0"/>
                          <a:cs typeface="Arial" panose="020B0604020202020204" pitchFamily="34" charset="0"/>
                        </a:rPr>
                        <a:t>1</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latin typeface="Arial" panose="020B0604020202020204" pitchFamily="34" charset="0"/>
                          <a:cs typeface="Arial" panose="020B0604020202020204" pitchFamily="34" charset="0"/>
                        </a:rPr>
                        <a:t>1</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latin typeface="Arial" panose="020B0604020202020204" pitchFamily="34" charset="0"/>
                          <a:cs typeface="Arial" panose="020B0604020202020204" pitchFamily="34" charset="0"/>
                        </a:rPr>
                        <a:t>1</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latin typeface="Arial" panose="020B0604020202020204" pitchFamily="34" charset="0"/>
                          <a:cs typeface="Arial" panose="020B0604020202020204" pitchFamily="34" charset="0"/>
                        </a:rPr>
                        <a:t>1</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latin typeface="Arial" panose="020B0604020202020204" pitchFamily="34" charset="0"/>
                          <a:cs typeface="Arial" panose="020B0604020202020204" pitchFamily="34" charset="0"/>
                        </a:rPr>
                        <a:t>0</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latin typeface="Arial" panose="020B0604020202020204" pitchFamily="34" charset="0"/>
                          <a:cs typeface="Arial" panose="020B0604020202020204" pitchFamily="34" charset="0"/>
                        </a:rPr>
                        <a:t>0</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6400" b="1" kern="1200" dirty="0" smtClean="0">
                          <a:solidFill>
                            <a:schemeClr val="tx1"/>
                          </a:solidFill>
                          <a:latin typeface="Arial" panose="020B0604020202020204" pitchFamily="34" charset="0"/>
                          <a:ea typeface="+mn-ea"/>
                          <a:cs typeface="Arial" panose="020B0604020202020204" pitchFamily="34" charset="0"/>
                        </a:rPr>
                        <a:t>0</a:t>
                      </a:r>
                      <a:endParaRPr lang="en-GB" sz="64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latin typeface="Arial" panose="020B0604020202020204" pitchFamily="34" charset="0"/>
                          <a:cs typeface="Arial" panose="020B0604020202020204" pitchFamily="34" charset="0"/>
                        </a:rPr>
                        <a:t>0</a:t>
                      </a:r>
                      <a:endParaRPr lang="en-GB" sz="64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1128316">
                <a:tc>
                  <a:txBody>
                    <a:bodyPr/>
                    <a:lstStyle/>
                    <a:p>
                      <a:pPr algn="ctr"/>
                      <a:r>
                        <a:rPr lang="en-GB" sz="6400" b="1" dirty="0" smtClean="0">
                          <a:solidFill>
                            <a:schemeClr val="tx1"/>
                          </a:solidFill>
                          <a:latin typeface="Arial" panose="020B0604020202020204" pitchFamily="34" charset="0"/>
                          <a:cs typeface="Arial" panose="020B0604020202020204" pitchFamily="34" charset="0"/>
                        </a:rPr>
                        <a:t>+</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1</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0</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0</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1</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1</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1</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6400" b="1" kern="1200" dirty="0" smtClean="0">
                          <a:solidFill>
                            <a:schemeClr val="tx1"/>
                          </a:solidFill>
                          <a:latin typeface="Arial" panose="020B0604020202020204" pitchFamily="34" charset="0"/>
                          <a:ea typeface="+mn-ea"/>
                          <a:cs typeface="Arial" panose="020B0604020202020204" pitchFamily="34" charset="0"/>
                        </a:rPr>
                        <a:t>1</a:t>
                      </a:r>
                      <a:endParaRPr lang="en-GB" sz="64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6400" b="1" dirty="0" smtClean="0">
                          <a:solidFill>
                            <a:schemeClr val="tx1"/>
                          </a:solidFill>
                          <a:latin typeface="Arial" panose="020B0604020202020204" pitchFamily="34" charset="0"/>
                          <a:cs typeface="Arial" panose="020B0604020202020204" pitchFamily="34" charset="0"/>
                        </a:rPr>
                        <a:t>1</a:t>
                      </a:r>
                      <a:endParaRPr lang="en-GB" sz="64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6719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Overflow error</a:t>
            </a:r>
            <a:endParaRPr lang="en-US" dirty="0"/>
          </a:p>
        </p:txBody>
      </p:sp>
      <p:sp>
        <p:nvSpPr>
          <p:cNvPr id="3" name="Text Placeholder 2"/>
          <p:cNvSpPr>
            <a:spLocks noGrp="1"/>
          </p:cNvSpPr>
          <p:nvPr>
            <p:ph type="body" sz="quarter" idx="14"/>
          </p:nvPr>
        </p:nvSpPr>
        <p:spPr/>
        <p:txBody>
          <a:bodyPr/>
          <a:lstStyle/>
          <a:p>
            <a:r>
              <a:rPr lang="en-US" dirty="0" smtClean="0"/>
              <a:t>When the result of an addition is too large for the number of bits the computer works with there will be an </a:t>
            </a:r>
            <a:r>
              <a:rPr lang="en-US" b="1" dirty="0" smtClean="0"/>
              <a:t>overflow error</a:t>
            </a:r>
          </a:p>
        </p:txBody>
      </p:sp>
      <p:sp>
        <p:nvSpPr>
          <p:cNvPr id="17" name="TextBox 16"/>
          <p:cNvSpPr txBox="1"/>
          <p:nvPr/>
        </p:nvSpPr>
        <p:spPr>
          <a:xfrm>
            <a:off x="1759369" y="5993048"/>
            <a:ext cx="870606" cy="400110"/>
          </a:xfrm>
          <a:prstGeom prst="rect">
            <a:avLst/>
          </a:prstGeom>
          <a:noFill/>
        </p:spPr>
        <p:txBody>
          <a:bodyPr wrap="square" rtlCol="0">
            <a:spAutoFit/>
          </a:bodyPr>
          <a:lstStyle/>
          <a:p>
            <a:pPr algn="r"/>
            <a:r>
              <a:rPr lang="en-US" sz="2000" dirty="0" smtClean="0">
                <a:solidFill>
                  <a:srgbClr val="EE3127"/>
                </a:solidFill>
                <a:latin typeface="Arial" panose="020B0604020202020204" pitchFamily="34" charset="0"/>
                <a:cs typeface="Arial" panose="020B0604020202020204" pitchFamily="34" charset="0"/>
              </a:rPr>
              <a:t>9</a:t>
            </a:r>
            <a:r>
              <a:rPr lang="en-US" sz="2000" baseline="30000" dirty="0" smtClean="0">
                <a:solidFill>
                  <a:srgbClr val="EE3127"/>
                </a:solidFill>
                <a:latin typeface="Arial" panose="020B0604020202020204" pitchFamily="34" charset="0"/>
                <a:cs typeface="Arial" panose="020B0604020202020204" pitchFamily="34" charset="0"/>
              </a:rPr>
              <a:t>th</a:t>
            </a:r>
            <a:r>
              <a:rPr lang="en-US" sz="2000" dirty="0" smtClean="0">
                <a:solidFill>
                  <a:srgbClr val="EE3127"/>
                </a:solidFill>
                <a:latin typeface="Arial" panose="020B0604020202020204" pitchFamily="34" charset="0"/>
                <a:cs typeface="Arial" panose="020B0604020202020204" pitchFamily="34" charset="0"/>
              </a:rPr>
              <a:t> Bit</a:t>
            </a:r>
            <a:endParaRPr lang="en-US" sz="2000" dirty="0">
              <a:solidFill>
                <a:srgbClr val="EE3127"/>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653337912"/>
              </p:ext>
            </p:extLst>
          </p:nvPr>
        </p:nvGraphicFramePr>
        <p:xfrm>
          <a:off x="1254976" y="3048686"/>
          <a:ext cx="6174851" cy="3060784"/>
        </p:xfrm>
        <a:graphic>
          <a:graphicData uri="http://schemas.openxmlformats.org/drawingml/2006/table">
            <a:tbl>
              <a:tblPr firstRow="1" bandRow="1">
                <a:tableStyleId>{2D5ABB26-0587-4C30-8999-92F81FD0307C}</a:tableStyleId>
              </a:tblPr>
              <a:tblGrid>
                <a:gridCol w="666851"/>
                <a:gridCol w="612000"/>
                <a:gridCol w="612000"/>
                <a:gridCol w="612000"/>
                <a:gridCol w="612000"/>
                <a:gridCol w="612000"/>
                <a:gridCol w="612000"/>
                <a:gridCol w="612000"/>
                <a:gridCol w="612000"/>
                <a:gridCol w="612000"/>
              </a:tblGrid>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40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0</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0</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smtClean="0">
                          <a:solidFill>
                            <a:schemeClr val="tx1"/>
                          </a:solidFill>
                          <a:latin typeface="Arial" panose="020B0604020202020204" pitchFamily="34" charset="0"/>
                          <a:ea typeface="+mn-ea"/>
                          <a:cs typeface="Arial" panose="020B0604020202020204" pitchFamily="34" charset="0"/>
                        </a:rPr>
                        <a:t>0</a:t>
                      </a:r>
                      <a:endParaRPr lang="en-GB" sz="40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0</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0</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0</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smtClean="0">
                          <a:solidFill>
                            <a:schemeClr val="tx1"/>
                          </a:solidFill>
                          <a:latin typeface="Arial" panose="020B0604020202020204" pitchFamily="34" charset="0"/>
                          <a:ea typeface="+mn-ea"/>
                          <a:cs typeface="Arial" panose="020B0604020202020204" pitchFamily="34" charset="0"/>
                        </a:rPr>
                        <a:t>1</a:t>
                      </a:r>
                      <a:endParaRPr lang="en-GB" sz="40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latin typeface="Arial" panose="020B0604020202020204" pitchFamily="34" charset="0"/>
                          <a:cs typeface="Arial" panose="020B0604020202020204" pitchFamily="34" charset="0"/>
                        </a:rPr>
                        <a:t>1</a:t>
                      </a:r>
                      <a:endParaRPr lang="en-GB" sz="4000" b="1" dirty="0">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r>
                        <a:rPr lang="en-GB" sz="4000" b="1" dirty="0" smtClean="0">
                          <a:solidFill>
                            <a:schemeClr val="tx1"/>
                          </a:solidFill>
                          <a:latin typeface="Arial" panose="020B0604020202020204" pitchFamily="34" charset="0"/>
                          <a:cs typeface="Arial" panose="020B0604020202020204" pitchFamily="34" charset="0"/>
                        </a:rPr>
                        <a:t>+</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rgbClr val="EE3127"/>
                          </a:solidFill>
                          <a:latin typeface="Arial" panose="020B0604020202020204" pitchFamily="34" charset="0"/>
                          <a:cs typeface="Arial" panose="020B0604020202020204" pitchFamily="34" charset="0"/>
                        </a:rPr>
                        <a:t>1</a:t>
                      </a:r>
                      <a:endParaRPr lang="en-GB" sz="4000" b="1" dirty="0">
                        <a:solidFill>
                          <a:srgbClr val="EE3127"/>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1</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0</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0</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0</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1</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1</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4000" b="1" kern="1200" dirty="0" smtClean="0">
                          <a:solidFill>
                            <a:schemeClr val="tx1"/>
                          </a:solidFill>
                          <a:latin typeface="Arial" panose="020B0604020202020204" pitchFamily="34" charset="0"/>
                          <a:ea typeface="+mn-ea"/>
                          <a:cs typeface="Arial" panose="020B0604020202020204" pitchFamily="34" charset="0"/>
                        </a:rPr>
                        <a:t>1</a:t>
                      </a:r>
                      <a:endParaRPr lang="en-GB" sz="4000" b="1" kern="1200" dirty="0">
                        <a:solidFill>
                          <a:schemeClr val="tx1"/>
                        </a:solidFill>
                        <a:latin typeface="Arial" panose="020B0604020202020204" pitchFamily="34" charset="0"/>
                        <a:ea typeface="+mn-ea"/>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b="1" dirty="0" smtClean="0">
                          <a:solidFill>
                            <a:schemeClr val="tx1"/>
                          </a:solidFill>
                          <a:latin typeface="Arial" panose="020B0604020202020204" pitchFamily="34" charset="0"/>
                          <a:cs typeface="Arial" panose="020B0604020202020204" pitchFamily="34" charset="0"/>
                        </a:rPr>
                        <a:t>1</a:t>
                      </a:r>
                      <a:endParaRPr lang="en-GB" sz="4000" b="1" dirty="0">
                        <a:solidFill>
                          <a:schemeClr val="tx1"/>
                        </a:solidFill>
                        <a:latin typeface="Arial" panose="020B0604020202020204" pitchFamily="34" charset="0"/>
                        <a:cs typeface="Arial" panose="020B0604020202020204" pitchFamily="34" charset="0"/>
                      </a:endParaRPr>
                    </a:p>
                  </a:txBody>
                  <a:tcPr marL="155599" marR="155599" marT="77798" marB="777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0" name="Straight Arrow Connector 19"/>
          <p:cNvCxnSpPr/>
          <p:nvPr/>
        </p:nvCxnSpPr>
        <p:spPr>
          <a:xfrm flipH="1" flipV="1">
            <a:off x="3512685"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129082"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909222"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309917" y="3811424"/>
            <a:ext cx="529071" cy="166218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13041020">
            <a:off x="1460949" y="3203692"/>
            <a:ext cx="2766716" cy="2698542"/>
          </a:xfrm>
          <a:prstGeom prst="arc">
            <a:avLst>
              <a:gd name="adj1" fmla="val 16200000"/>
              <a:gd name="adj2" fmla="val 956105"/>
            </a:avLst>
          </a:prstGeom>
          <a:ln w="38100">
            <a:solidFill>
              <a:srgbClr val="EE3127"/>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7228738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AE726-DE93-4576-A983-385C18F1F6A0}"/>
</file>

<file path=customXml/itemProps2.xml><?xml version="1.0" encoding="utf-8"?>
<ds:datastoreItem xmlns:ds="http://schemas.openxmlformats.org/officeDocument/2006/customXml" ds:itemID="{45E4BE5F-6213-4EE7-8239-5E3D1D119E79}"/>
</file>

<file path=customXml/itemProps3.xml><?xml version="1.0" encoding="utf-8"?>
<ds:datastoreItem xmlns:ds="http://schemas.openxmlformats.org/officeDocument/2006/customXml" ds:itemID="{37FD1B64-20A7-4761-AEC5-FC0E0D43A6EC}"/>
</file>

<file path=docProps/app.xml><?xml version="1.0" encoding="utf-8"?>
<Properties xmlns="http://schemas.openxmlformats.org/officeDocument/2006/extended-properties" xmlns:vt="http://schemas.openxmlformats.org/officeDocument/2006/docPropsVTypes">
  <Template>Unit 3</Template>
  <TotalTime>2075</TotalTime>
  <Words>1246</Words>
  <Application>Microsoft Office PowerPoint</Application>
  <PresentationFormat>On-screen Show (4:3)</PresentationFormat>
  <Paragraphs>441</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Museo900-Regular</vt:lpstr>
      <vt:lpstr>Consolas</vt:lpstr>
      <vt:lpstr>Museo 500</vt:lpstr>
      <vt:lpstr>Museo 900</vt:lpstr>
      <vt:lpstr>Arial</vt:lpstr>
      <vt:lpstr>Museo 100</vt:lpstr>
      <vt:lpstr>Museo 700</vt:lpstr>
      <vt:lpstr>Cambria Math</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231</cp:revision>
  <dcterms:created xsi:type="dcterms:W3CDTF">2015-03-13T10:25:06Z</dcterms:created>
  <dcterms:modified xsi:type="dcterms:W3CDTF">2016-02-05T11:25:50Z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