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2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8"/>
  </p:notesMasterIdLst>
  <p:sldIdLst>
    <p:sldId id="260" r:id="rId2"/>
    <p:sldId id="262" r:id="rId3"/>
    <p:sldId id="388" r:id="rId4"/>
    <p:sldId id="306" r:id="rId5"/>
    <p:sldId id="383" r:id="rId6"/>
    <p:sldId id="381" r:id="rId7"/>
    <p:sldId id="382" r:id="rId8"/>
    <p:sldId id="378" r:id="rId9"/>
    <p:sldId id="359" r:id="rId10"/>
    <p:sldId id="361" r:id="rId11"/>
    <p:sldId id="384" r:id="rId12"/>
    <p:sldId id="360" r:id="rId13"/>
    <p:sldId id="385" r:id="rId14"/>
    <p:sldId id="363" r:id="rId15"/>
    <p:sldId id="364" r:id="rId16"/>
    <p:sldId id="379" r:id="rId17"/>
    <p:sldId id="362" r:id="rId18"/>
    <p:sldId id="365" r:id="rId19"/>
    <p:sldId id="366" r:id="rId20"/>
    <p:sldId id="386" r:id="rId21"/>
    <p:sldId id="380" r:id="rId22"/>
    <p:sldId id="376" r:id="rId23"/>
    <p:sldId id="377" r:id="rId24"/>
    <p:sldId id="387" r:id="rId25"/>
    <p:sldId id="353" r:id="rId26"/>
    <p:sldId id="389" r:id="rId27"/>
  </p:sldIdLst>
  <p:sldSz cx="9144000" cy="6858000" type="screen4x3"/>
  <p:notesSz cx="6858000" cy="9144000"/>
  <p:embeddedFontLst>
    <p:embeddedFont>
      <p:font typeface="Museo 700" panose="02000000000000000000" pitchFamily="2" charset="0"/>
      <p:bold r:id="rId29"/>
    </p:embeddedFont>
    <p:embeddedFont>
      <p:font typeface="Calibri" panose="020F0502020204030204" pitchFamily="34" charset="0"/>
      <p:regular r:id="rId30"/>
      <p:bold r:id="rId31"/>
      <p:italic r:id="rId32"/>
      <p:boldItalic r:id="rId33"/>
    </p:embeddedFont>
    <p:embeddedFont>
      <p:font typeface="Museo 900" panose="02000000000000000000" pitchFamily="2" charset="0"/>
      <p:bold r:id="rId34"/>
    </p:embeddedFont>
    <p:embeddedFont>
      <p:font typeface="Museo900-Regular" panose="02000000000000000000" pitchFamily="2" charset="0"/>
      <p:bold r:id="rId35"/>
    </p:embeddedFont>
    <p:embeddedFont>
      <p:font typeface="Museo 100" panose="02000000000000000000" pitchFamily="2" charset="0"/>
      <p:regular r:id="rId36"/>
    </p:embeddedFont>
    <p:embeddedFont>
      <p:font typeface="Museo 500" panose="02000000000000000000" pitchFamily="2" charset="0"/>
      <p:regular r:id="rId3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3127"/>
    <a:srgbClr val="A41E21"/>
    <a:srgbClr val="238296"/>
    <a:srgbClr val="5C89A4"/>
    <a:srgbClr val="D1919B"/>
    <a:srgbClr val="C396A3"/>
    <a:srgbClr val="98A639"/>
    <a:srgbClr val="B2CB63"/>
    <a:srgbClr val="6C6F59"/>
    <a:srgbClr val="C0BB9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0" autoAdjust="0"/>
    <p:restoredTop sz="94660"/>
  </p:normalViewPr>
  <p:slideViewPr>
    <p:cSldViewPr snapToGrid="0" snapToObjects="1" showGuides="1">
      <p:cViewPr varScale="1">
        <p:scale>
          <a:sx n="104" d="100"/>
          <a:sy n="104" d="100"/>
        </p:scale>
        <p:origin x="1722" y="114"/>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6.fntdata"/><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theme" Target="theme/theme1.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26/02/2018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descr="Unit 3.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A41E21"/>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A41E21"/>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A41E21"/>
                </a:solidFill>
                <a:latin typeface="Arial"/>
                <a:cs typeface="Arial"/>
              </a:rPr>
              <a:t>5</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A41E21"/>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EE3127"/>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390014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8" name="Picture 37" descr="Unit 3.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A41E21"/>
                </a:solidFill>
                <a:latin typeface="Arial"/>
                <a:cs typeface="Arial"/>
              </a:defRPr>
            </a:lvl2pPr>
            <a:lvl3pPr marL="723900" indent="-279400">
              <a:lnSpc>
                <a:spcPct val="100000"/>
              </a:lnSpc>
              <a:buFont typeface="Arial"/>
              <a:buChar char="•"/>
              <a:defRPr lang="en-US" sz="2000" kern="1200" baseline="0" dirty="0" smtClean="0">
                <a:solidFill>
                  <a:srgbClr val="EE3127"/>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Digital</a:t>
            </a:r>
            <a:r>
              <a:rPr lang="en-US" sz="1200" b="1" baseline="0" dirty="0">
                <a:solidFill>
                  <a:srgbClr val="FFFFFF"/>
                </a:solidFill>
                <a:latin typeface="Arial"/>
                <a:cs typeface="Arial"/>
              </a:rPr>
              <a:t> representation of sound</a:t>
            </a:r>
            <a:endParaRPr lang="en-US" sz="1200" b="1" dirty="0">
              <a:solidFill>
                <a:srgbClr val="FFFFFF"/>
              </a:solidFill>
              <a:latin typeface="Arial"/>
              <a:cs typeface="Arial"/>
            </a:endParaRPr>
          </a:p>
          <a:p>
            <a:pPr>
              <a:spcBef>
                <a:spcPts val="288"/>
              </a:spcBef>
            </a:pPr>
            <a:r>
              <a:rPr lang="en-US" sz="1200" b="0" dirty="0">
                <a:solidFill>
                  <a:srgbClr val="FFFFFF"/>
                </a:solidFill>
                <a:latin typeface="Arial"/>
                <a:cs typeface="Arial"/>
              </a:rPr>
              <a:t>Data representation</a:t>
            </a:r>
          </a:p>
        </p:txBody>
      </p:sp>
      <p:pic>
        <p:nvPicPr>
          <p:cNvPr id="37" name="Picture 36" descr="Logo Unit 3.ai"/>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4" name="Picture 53" descr="Logo Unit 3.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pic>
        <p:nvPicPr>
          <p:cNvPr id="55" name="Picture 54" descr="Unit 3.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5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5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A41E21"/>
                </a:solidFill>
                <a:latin typeface="Arial"/>
                <a:cs typeface="Arial"/>
              </a:defRPr>
            </a:lvl2pPr>
            <a:lvl3pPr marL="723900" indent="-279400">
              <a:lnSpc>
                <a:spcPct val="100000"/>
              </a:lnSpc>
              <a:buFont typeface="Arial"/>
              <a:buChar char="•"/>
              <a:defRPr lang="en-US" sz="2000" kern="1200" baseline="0" dirty="0" smtClean="0">
                <a:solidFill>
                  <a:srgbClr val="EE3127"/>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58" name="TextBox 5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Digital</a:t>
            </a:r>
            <a:r>
              <a:rPr lang="en-US" sz="1200" b="1" baseline="0" dirty="0">
                <a:solidFill>
                  <a:srgbClr val="FFFFFF"/>
                </a:solidFill>
                <a:latin typeface="Arial"/>
                <a:cs typeface="Arial"/>
              </a:rPr>
              <a:t> representation of sound</a:t>
            </a:r>
            <a:endParaRPr lang="en-US" sz="1200" b="1" dirty="0">
              <a:solidFill>
                <a:srgbClr val="FFFFFF"/>
              </a:solidFill>
              <a:latin typeface="Arial"/>
              <a:cs typeface="Arial"/>
            </a:endParaRPr>
          </a:p>
          <a:p>
            <a:pPr>
              <a:spcBef>
                <a:spcPts val="288"/>
              </a:spcBef>
            </a:pPr>
            <a:r>
              <a:rPr lang="en-US" sz="1200" b="0" dirty="0">
                <a:solidFill>
                  <a:srgbClr val="FFFFFF"/>
                </a:solidFill>
                <a:latin typeface="Arial"/>
                <a:cs typeface="Arial"/>
              </a:rPr>
              <a:t>Data representation</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pic>
        <p:nvPicPr>
          <p:cNvPr id="46" name="Picture 45" descr="Unit 3.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47"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4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A41E21"/>
                </a:solidFill>
                <a:latin typeface="Arial"/>
                <a:cs typeface="Arial"/>
              </a:defRPr>
            </a:lvl2pPr>
            <a:lvl3pPr marL="723900" indent="-279400">
              <a:lnSpc>
                <a:spcPct val="100000"/>
              </a:lnSpc>
              <a:buFont typeface="Arial"/>
              <a:buChar char="•"/>
              <a:defRPr lang="en-US" sz="2000" kern="1200" baseline="0" dirty="0" smtClean="0">
                <a:solidFill>
                  <a:srgbClr val="EE3127"/>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49" name="TextBox 4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Digital</a:t>
            </a:r>
            <a:r>
              <a:rPr lang="en-US" sz="1200" b="1" baseline="0" dirty="0">
                <a:solidFill>
                  <a:srgbClr val="FFFFFF"/>
                </a:solidFill>
                <a:latin typeface="Arial"/>
                <a:cs typeface="Arial"/>
              </a:rPr>
              <a:t> representation of sound</a:t>
            </a:r>
            <a:endParaRPr lang="en-US" sz="1200" b="1" dirty="0">
              <a:solidFill>
                <a:srgbClr val="FFFFFF"/>
              </a:solidFill>
              <a:latin typeface="Arial"/>
              <a:cs typeface="Arial"/>
            </a:endParaRPr>
          </a:p>
          <a:p>
            <a:pPr>
              <a:spcBef>
                <a:spcPts val="288"/>
              </a:spcBef>
            </a:pPr>
            <a:r>
              <a:rPr lang="en-US" sz="1200" b="0" dirty="0">
                <a:solidFill>
                  <a:srgbClr val="FFFFFF"/>
                </a:solidFill>
                <a:latin typeface="Arial"/>
                <a:cs typeface="Arial"/>
              </a:rPr>
              <a:t>Data representation</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40" name="Picture 39" descr="Unit 3.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4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42"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A41E21"/>
                </a:solidFill>
                <a:latin typeface="Arial"/>
                <a:cs typeface="Arial"/>
              </a:defRPr>
            </a:lvl2pPr>
            <a:lvl3pPr marL="723900" indent="-279400">
              <a:lnSpc>
                <a:spcPct val="100000"/>
              </a:lnSpc>
              <a:buFont typeface="Arial"/>
              <a:buChar char="•"/>
              <a:defRPr lang="en-US" sz="2000" kern="1200" baseline="0" dirty="0" smtClean="0">
                <a:solidFill>
                  <a:srgbClr val="EE3127"/>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43" name="TextBox 4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Digital</a:t>
            </a:r>
            <a:r>
              <a:rPr lang="en-US" sz="1200" b="1" baseline="0" dirty="0">
                <a:solidFill>
                  <a:srgbClr val="FFFFFF"/>
                </a:solidFill>
                <a:latin typeface="Arial"/>
                <a:cs typeface="Arial"/>
              </a:rPr>
              <a:t> representation of sound</a:t>
            </a:r>
            <a:endParaRPr lang="en-US" sz="1200" b="1" dirty="0">
              <a:solidFill>
                <a:srgbClr val="FFFFFF"/>
              </a:solidFill>
              <a:latin typeface="Arial"/>
              <a:cs typeface="Arial"/>
            </a:endParaRPr>
          </a:p>
          <a:p>
            <a:pPr>
              <a:spcBef>
                <a:spcPts val="288"/>
              </a:spcBef>
            </a:pPr>
            <a:r>
              <a:rPr lang="en-US" sz="1200" b="0" dirty="0">
                <a:solidFill>
                  <a:srgbClr val="FFFFFF"/>
                </a:solidFill>
                <a:latin typeface="Arial"/>
                <a:cs typeface="Arial"/>
              </a:rPr>
              <a:t>Data representation</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54" name="Picture 53" descr="Logo Unit 3.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pic>
        <p:nvPicPr>
          <p:cNvPr id="55" name="Picture 54" descr="Unit 3.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58" name="TextBox 5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Digital</a:t>
            </a:r>
            <a:r>
              <a:rPr lang="en-US" sz="1200" b="1" baseline="0" dirty="0">
                <a:solidFill>
                  <a:srgbClr val="FFFFFF"/>
                </a:solidFill>
                <a:latin typeface="Arial"/>
                <a:cs typeface="Arial"/>
              </a:rPr>
              <a:t> representation of sound</a:t>
            </a:r>
            <a:endParaRPr lang="en-US" sz="1200" b="1" dirty="0">
              <a:solidFill>
                <a:srgbClr val="FFFFFF"/>
              </a:solidFill>
              <a:latin typeface="Arial"/>
              <a:cs typeface="Arial"/>
            </a:endParaRPr>
          </a:p>
          <a:p>
            <a:pPr>
              <a:spcBef>
                <a:spcPts val="288"/>
              </a:spcBef>
            </a:pPr>
            <a:r>
              <a:rPr lang="en-US" sz="1200" b="0" dirty="0">
                <a:solidFill>
                  <a:srgbClr val="FFFFFF"/>
                </a:solidFill>
                <a:latin typeface="Arial"/>
                <a:cs typeface="Arial"/>
              </a:rPr>
              <a:t>Data representation</a:t>
            </a: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261783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AS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2</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GB" dirty="0">
                <a:latin typeface="Museo 900" panose="02000000000000000000" pitchFamily="50" charset="0"/>
              </a:rPr>
              <a:t>Representing sound</a:t>
            </a:r>
            <a:br>
              <a:rPr lang="en-GB" dirty="0">
                <a:latin typeface="Museo 900" panose="02000000000000000000" pitchFamily="50" charset="0"/>
              </a:rPr>
            </a:br>
            <a:endParaRPr lang="en-GB" dirty="0">
              <a:latin typeface="Museo 900" panose="02000000000000000000" pitchFamily="50" charset="0"/>
            </a:endParaRPr>
          </a:p>
          <a:p>
            <a:r>
              <a:rPr lang="en-US" sz="2000" dirty="0">
                <a:latin typeface="Museo 100" panose="02000000000000000000" pitchFamily="50" charset="0"/>
              </a:rPr>
              <a:t>Data representation</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Sample resolution</a:t>
            </a:r>
          </a:p>
        </p:txBody>
      </p:sp>
      <p:sp>
        <p:nvSpPr>
          <p:cNvPr id="3" name="Text Placeholder 2"/>
          <p:cNvSpPr>
            <a:spLocks noGrp="1"/>
          </p:cNvSpPr>
          <p:nvPr>
            <p:ph type="body" sz="quarter" idx="14"/>
          </p:nvPr>
        </p:nvSpPr>
        <p:spPr/>
        <p:txBody>
          <a:bodyPr/>
          <a:lstStyle/>
          <a:p>
            <a:r>
              <a:rPr lang="en-US" dirty="0"/>
              <a:t>The number of bits (audio bit depth) used to record each measurement is known as the resolution</a:t>
            </a:r>
          </a:p>
          <a:p>
            <a:pPr lvl="1"/>
            <a:r>
              <a:rPr lang="en-US" dirty="0"/>
              <a:t>More bits used per sample enables the height of the wave to be more accurately measured but increases file size</a:t>
            </a:r>
          </a:p>
        </p:txBody>
      </p:sp>
      <p:pic>
        <p:nvPicPr>
          <p:cNvPr id="4098" name="Picture 2" descr="C:\Users\Rob\AppData\Roaming\PixelMetrics\CaptureWiz\Temp\48.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02061" y="3351614"/>
            <a:ext cx="7641478" cy="247252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952625" y="5791200"/>
            <a:ext cx="1723549" cy="369332"/>
          </a:xfrm>
          <a:prstGeom prst="rect">
            <a:avLst/>
          </a:prstGeom>
          <a:noFill/>
        </p:spPr>
        <p:txBody>
          <a:bodyPr wrap="none" rtlCol="0">
            <a:spAutoFit/>
          </a:bodyPr>
          <a:lstStyle/>
          <a:p>
            <a:r>
              <a:rPr lang="en-GB" dirty="0">
                <a:solidFill>
                  <a:srgbClr val="A41E21"/>
                </a:solidFill>
                <a:latin typeface="Arial" panose="020B0604020202020204" pitchFamily="34" charset="0"/>
                <a:cs typeface="Arial" panose="020B0604020202020204" pitchFamily="34" charset="0"/>
              </a:rPr>
              <a:t>High resolution</a:t>
            </a:r>
          </a:p>
        </p:txBody>
      </p:sp>
      <p:sp>
        <p:nvSpPr>
          <p:cNvPr id="7" name="TextBox 6"/>
          <p:cNvSpPr txBox="1"/>
          <p:nvPr/>
        </p:nvSpPr>
        <p:spPr>
          <a:xfrm>
            <a:off x="5905500" y="5791200"/>
            <a:ext cx="1672253" cy="369332"/>
          </a:xfrm>
          <a:prstGeom prst="rect">
            <a:avLst/>
          </a:prstGeom>
          <a:noFill/>
        </p:spPr>
        <p:txBody>
          <a:bodyPr wrap="none" rtlCol="0">
            <a:spAutoFit/>
          </a:bodyPr>
          <a:lstStyle/>
          <a:p>
            <a:r>
              <a:rPr lang="en-GB" dirty="0">
                <a:solidFill>
                  <a:srgbClr val="A41E21"/>
                </a:solidFill>
                <a:latin typeface="Arial" panose="020B0604020202020204" pitchFamily="34" charset="0"/>
                <a:cs typeface="Arial" panose="020B0604020202020204" pitchFamily="34" charset="0"/>
              </a:rPr>
              <a:t>Low resolution</a:t>
            </a:r>
          </a:p>
        </p:txBody>
      </p:sp>
    </p:spTree>
    <p:extLst>
      <p:ext uri="{BB962C8B-B14F-4D97-AF65-F5344CB8AC3E}">
        <p14:creationId xmlns:p14="http://schemas.microsoft.com/office/powerpoint/2010/main" val="3578198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How does resolution actually affect a sound sample?</a:t>
            </a:r>
          </a:p>
        </p:txBody>
      </p:sp>
      <p:sp>
        <p:nvSpPr>
          <p:cNvPr id="5" name="Text Placeholder 4"/>
          <p:cNvSpPr>
            <a:spLocks noGrp="1"/>
          </p:cNvSpPr>
          <p:nvPr>
            <p:ph type="body" sz="quarter" idx="14"/>
          </p:nvPr>
        </p:nvSpPr>
        <p:spPr>
          <a:xfrm>
            <a:off x="724280" y="2159000"/>
            <a:ext cx="7797230" cy="2998786"/>
          </a:xfrm>
        </p:spPr>
        <p:txBody>
          <a:bodyPr/>
          <a:lstStyle/>
          <a:p>
            <a:r>
              <a:rPr lang="en-GB" dirty="0"/>
              <a:t>Listen to </a:t>
            </a:r>
            <a:r>
              <a:rPr lang="en-GB" b="1" dirty="0">
                <a:solidFill>
                  <a:srgbClr val="EE3127"/>
                </a:solidFill>
              </a:rPr>
              <a:t>Sample 1</a:t>
            </a:r>
          </a:p>
          <a:p>
            <a:r>
              <a:rPr lang="en-GB" dirty="0"/>
              <a:t>Changes in resolution are indicated by a beep:</a:t>
            </a:r>
          </a:p>
          <a:p>
            <a:pPr lvl="1"/>
            <a:r>
              <a:rPr lang="en-GB" dirty="0"/>
              <a:t>16bits, 12, 10, 8, 6, 4, 2, 1</a:t>
            </a:r>
          </a:p>
          <a:p>
            <a:endParaRPr lang="en-GB" dirty="0"/>
          </a:p>
          <a:p>
            <a:r>
              <a:rPr lang="en-GB" dirty="0"/>
              <a:t>What do you notice as the resolution gets worse?</a:t>
            </a:r>
          </a:p>
          <a:p>
            <a:r>
              <a:rPr lang="en-GB" dirty="0"/>
              <a:t>Is there a point where you can no longer recognise the music?</a:t>
            </a:r>
          </a:p>
        </p:txBody>
      </p:sp>
    </p:spTree>
    <p:extLst>
      <p:ext uri="{BB962C8B-B14F-4D97-AF65-F5344CB8AC3E}">
        <p14:creationId xmlns:p14="http://schemas.microsoft.com/office/powerpoint/2010/main" val="1384698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Sampling rate</a:t>
            </a:r>
          </a:p>
        </p:txBody>
      </p:sp>
      <p:sp>
        <p:nvSpPr>
          <p:cNvPr id="3" name="Text Placeholder 2"/>
          <p:cNvSpPr>
            <a:spLocks noGrp="1"/>
          </p:cNvSpPr>
          <p:nvPr>
            <p:ph type="body" sz="quarter" idx="14"/>
          </p:nvPr>
        </p:nvSpPr>
        <p:spPr/>
        <p:txBody>
          <a:bodyPr/>
          <a:lstStyle/>
          <a:p>
            <a:r>
              <a:rPr lang="en-US" dirty="0"/>
              <a:t>The frequency or sample rate per second affects the level of detail in the digital representation</a:t>
            </a:r>
          </a:p>
          <a:p>
            <a:pPr marL="271463" lvl="1" indent="-271463">
              <a:spcAft>
                <a:spcPts val="1400"/>
              </a:spcAft>
            </a:pPr>
            <a:r>
              <a:rPr lang="en-US" dirty="0"/>
              <a:t>The greater the frequency, the greater the accuracy, and file size</a:t>
            </a:r>
          </a:p>
          <a:p>
            <a:endParaRPr lang="en-US" dirty="0"/>
          </a:p>
        </p:txBody>
      </p:sp>
      <p:pic>
        <p:nvPicPr>
          <p:cNvPr id="3074" name="Picture 2" descr="C:\Users\Rob\AppData\Roaming\PixelMetrics\CaptureWiz\Temp\47.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76680" y="3258054"/>
            <a:ext cx="7503588" cy="23759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52625" y="5791200"/>
            <a:ext cx="1736373" cy="369332"/>
          </a:xfrm>
          <a:prstGeom prst="rect">
            <a:avLst/>
          </a:prstGeom>
          <a:noFill/>
        </p:spPr>
        <p:txBody>
          <a:bodyPr wrap="none" rtlCol="0">
            <a:spAutoFit/>
          </a:bodyPr>
          <a:lstStyle/>
          <a:p>
            <a:r>
              <a:rPr lang="en-GB" dirty="0">
                <a:solidFill>
                  <a:srgbClr val="A41E21"/>
                </a:solidFill>
                <a:latin typeface="Arial" panose="020B0604020202020204" pitchFamily="34" charset="0"/>
                <a:cs typeface="Arial" panose="020B0604020202020204" pitchFamily="34" charset="0"/>
              </a:rPr>
              <a:t>High frequency</a:t>
            </a:r>
          </a:p>
        </p:txBody>
      </p:sp>
      <p:sp>
        <p:nvSpPr>
          <p:cNvPr id="7" name="TextBox 6"/>
          <p:cNvSpPr txBox="1"/>
          <p:nvPr/>
        </p:nvSpPr>
        <p:spPr>
          <a:xfrm>
            <a:off x="5905500" y="5791200"/>
            <a:ext cx="1685077" cy="369332"/>
          </a:xfrm>
          <a:prstGeom prst="rect">
            <a:avLst/>
          </a:prstGeom>
          <a:noFill/>
        </p:spPr>
        <p:txBody>
          <a:bodyPr wrap="none" rtlCol="0">
            <a:spAutoFit/>
          </a:bodyPr>
          <a:lstStyle/>
          <a:p>
            <a:r>
              <a:rPr lang="en-GB" dirty="0">
                <a:solidFill>
                  <a:srgbClr val="A41E21"/>
                </a:solidFill>
                <a:latin typeface="Arial" panose="020B0604020202020204" pitchFamily="34" charset="0"/>
                <a:cs typeface="Arial" panose="020B0604020202020204" pitchFamily="34" charset="0"/>
              </a:rPr>
              <a:t>Low frequency</a:t>
            </a:r>
          </a:p>
        </p:txBody>
      </p:sp>
    </p:spTree>
    <p:extLst>
      <p:ext uri="{BB962C8B-B14F-4D97-AF65-F5344CB8AC3E}">
        <p14:creationId xmlns:p14="http://schemas.microsoft.com/office/powerpoint/2010/main" val="91016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How does sample rate affect a sound sample</a:t>
            </a:r>
          </a:p>
        </p:txBody>
      </p:sp>
      <p:sp>
        <p:nvSpPr>
          <p:cNvPr id="5" name="Text Placeholder 4"/>
          <p:cNvSpPr>
            <a:spLocks noGrp="1"/>
          </p:cNvSpPr>
          <p:nvPr>
            <p:ph type="body" sz="quarter" idx="14"/>
          </p:nvPr>
        </p:nvSpPr>
        <p:spPr>
          <a:xfrm>
            <a:off x="724280" y="2224879"/>
            <a:ext cx="7797230" cy="3453607"/>
          </a:xfrm>
        </p:spPr>
        <p:txBody>
          <a:bodyPr/>
          <a:lstStyle/>
          <a:p>
            <a:r>
              <a:rPr lang="en-GB" dirty="0"/>
              <a:t>Listen to </a:t>
            </a:r>
            <a:r>
              <a:rPr lang="en-GB" b="1" dirty="0">
                <a:solidFill>
                  <a:srgbClr val="EE3127"/>
                </a:solidFill>
              </a:rPr>
              <a:t>Sample 2</a:t>
            </a:r>
          </a:p>
          <a:p>
            <a:r>
              <a:rPr lang="en-GB" dirty="0"/>
              <a:t>Sample rates are:</a:t>
            </a:r>
          </a:p>
          <a:p>
            <a:pPr lvl="1"/>
            <a:r>
              <a:rPr lang="en-GB" dirty="0"/>
              <a:t>16kHz</a:t>
            </a:r>
          </a:p>
          <a:p>
            <a:pPr lvl="1"/>
            <a:r>
              <a:rPr lang="en-GB" dirty="0"/>
              <a:t>8kHz</a:t>
            </a:r>
          </a:p>
          <a:p>
            <a:pPr lvl="1"/>
            <a:r>
              <a:rPr lang="en-GB" dirty="0"/>
              <a:t>4kHz</a:t>
            </a:r>
          </a:p>
          <a:p>
            <a:pPr lvl="1"/>
            <a:r>
              <a:rPr lang="en-GB" dirty="0"/>
              <a:t>2kHz</a:t>
            </a:r>
          </a:p>
          <a:p>
            <a:r>
              <a:rPr lang="en-GB" dirty="0"/>
              <a:t>How does the sample rate affect the music?</a:t>
            </a:r>
          </a:p>
        </p:txBody>
      </p:sp>
    </p:spTree>
    <p:extLst>
      <p:ext uri="{BB962C8B-B14F-4D97-AF65-F5344CB8AC3E}">
        <p14:creationId xmlns:p14="http://schemas.microsoft.com/office/powerpoint/2010/main" val="2187086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File size</a:t>
            </a:r>
          </a:p>
        </p:txBody>
      </p:sp>
      <p:sp>
        <p:nvSpPr>
          <p:cNvPr id="3" name="Text Placeholder 2"/>
          <p:cNvSpPr>
            <a:spLocks noGrp="1"/>
          </p:cNvSpPr>
          <p:nvPr>
            <p:ph type="body" sz="quarter" idx="14"/>
          </p:nvPr>
        </p:nvSpPr>
        <p:spPr/>
        <p:txBody>
          <a:bodyPr/>
          <a:lstStyle/>
          <a:p>
            <a:r>
              <a:rPr lang="en-GB" dirty="0"/>
              <a:t>The sampling rate and the resolution allow us to determine the size of file required to create a digital copy of the sound waves</a:t>
            </a:r>
          </a:p>
          <a:p>
            <a:pPr lvl="1"/>
            <a:r>
              <a:rPr lang="en-GB" dirty="0"/>
              <a:t>Sampling rate indicates number of samples per second (Hertz)</a:t>
            </a:r>
          </a:p>
          <a:p>
            <a:pPr lvl="1"/>
            <a:r>
              <a:rPr lang="en-GB" dirty="0"/>
              <a:t>Resolution is number of bits used per sample</a:t>
            </a:r>
          </a:p>
          <a:p>
            <a:pPr marL="444500" lvl="1" indent="0" algn="ctr">
              <a:buNone/>
            </a:pPr>
            <a:r>
              <a:rPr lang="en-US" sz="2800" b="1" dirty="0">
                <a:ln w="22225">
                  <a:noFill/>
                  <a:prstDash val="solid"/>
                </a:ln>
                <a:solidFill>
                  <a:srgbClr val="EE3127"/>
                </a:solidFill>
                <a:latin typeface="Arial" panose="020B0604020202020204" pitchFamily="34" charset="0"/>
                <a:cs typeface="Arial" panose="020B0604020202020204" pitchFamily="34" charset="0"/>
              </a:rPr>
              <a:t>File size = </a:t>
            </a:r>
          </a:p>
          <a:p>
            <a:pPr marL="444500" lvl="1" indent="-258763" algn="ctr">
              <a:buNone/>
            </a:pPr>
            <a:r>
              <a:rPr lang="en-US" sz="2800" b="1" dirty="0">
                <a:ln w="22225">
                  <a:noFill/>
                  <a:prstDash val="solid"/>
                </a:ln>
                <a:solidFill>
                  <a:srgbClr val="EE3127"/>
                </a:solidFill>
                <a:latin typeface="Arial" panose="020B0604020202020204" pitchFamily="34" charset="0"/>
                <a:cs typeface="Arial" panose="020B0604020202020204" pitchFamily="34" charset="0"/>
              </a:rPr>
              <a:t>sample rate x resolution x length in seconds</a:t>
            </a:r>
          </a:p>
          <a:p>
            <a:pPr marL="444500" lvl="1" indent="0">
              <a:buNone/>
            </a:pPr>
            <a:endParaRPr lang="en-GB" dirty="0"/>
          </a:p>
        </p:txBody>
      </p:sp>
    </p:spTree>
    <p:extLst>
      <p:ext uri="{BB962C8B-B14F-4D97-AF65-F5344CB8AC3E}">
        <p14:creationId xmlns:p14="http://schemas.microsoft.com/office/powerpoint/2010/main" val="3222000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Calculating audio file size</a:t>
            </a:r>
          </a:p>
        </p:txBody>
      </p:sp>
      <p:sp>
        <p:nvSpPr>
          <p:cNvPr id="3" name="Text Placeholder 2"/>
          <p:cNvSpPr>
            <a:spLocks noGrp="1"/>
          </p:cNvSpPr>
          <p:nvPr>
            <p:ph type="body" sz="quarter" idx="14"/>
          </p:nvPr>
        </p:nvSpPr>
        <p:spPr/>
        <p:txBody>
          <a:bodyPr/>
          <a:lstStyle/>
          <a:p>
            <a:r>
              <a:rPr lang="en-GB" dirty="0"/>
              <a:t>A 30 second audio track is recorded</a:t>
            </a:r>
          </a:p>
          <a:p>
            <a:r>
              <a:rPr lang="en-GB" dirty="0"/>
              <a:t>The sample rate is set at 44,000 Hertz (or 44kHz)</a:t>
            </a:r>
          </a:p>
          <a:p>
            <a:r>
              <a:rPr lang="en-GB" dirty="0"/>
              <a:t>The resolution is selected as 16 bit</a:t>
            </a:r>
          </a:p>
          <a:p>
            <a:r>
              <a:rPr lang="en-GB" dirty="0"/>
              <a:t>The size of the file produced is:</a:t>
            </a:r>
          </a:p>
          <a:p>
            <a:pPr lvl="1"/>
            <a:r>
              <a:rPr lang="en-GB" dirty="0"/>
              <a:t>(44,000 x 16) x 30 = 21,120,000 bits</a:t>
            </a:r>
          </a:p>
          <a:p>
            <a:pPr lvl="1"/>
            <a:r>
              <a:rPr lang="en-GB" dirty="0"/>
              <a:t>21,120,000 / 8 = </a:t>
            </a:r>
            <a:r>
              <a:rPr lang="en-GB" b="1" dirty="0"/>
              <a:t>2,640,000 bytes </a:t>
            </a:r>
            <a:r>
              <a:rPr lang="en-GB" dirty="0"/>
              <a:t>/ 1,000,000 = </a:t>
            </a:r>
            <a:r>
              <a:rPr lang="en-GB" b="1" dirty="0"/>
              <a:t>2.64MB</a:t>
            </a:r>
          </a:p>
          <a:p>
            <a:r>
              <a:rPr lang="en-GB" dirty="0"/>
              <a:t>For stereo sound, two channels are recorded for left and right, doubling the file size</a:t>
            </a:r>
          </a:p>
          <a:p>
            <a:endParaRPr lang="en-GB" dirty="0"/>
          </a:p>
        </p:txBody>
      </p:sp>
    </p:spTree>
    <p:extLst>
      <p:ext uri="{BB962C8B-B14F-4D97-AF65-F5344CB8AC3E}">
        <p14:creationId xmlns:p14="http://schemas.microsoft.com/office/powerpoint/2010/main" val="3797482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Sampling sound</a:t>
            </a:r>
          </a:p>
        </p:txBody>
      </p:sp>
      <p:sp>
        <p:nvSpPr>
          <p:cNvPr id="3" name="Text Placeholder 2"/>
          <p:cNvSpPr>
            <a:spLocks noGrp="1"/>
          </p:cNvSpPr>
          <p:nvPr>
            <p:ph type="body" sz="quarter" idx="14"/>
          </p:nvPr>
        </p:nvSpPr>
        <p:spPr/>
        <p:txBody>
          <a:bodyPr/>
          <a:lstStyle/>
          <a:p>
            <a:r>
              <a:rPr lang="en-GB" dirty="0"/>
              <a:t>Complete </a:t>
            </a:r>
            <a:r>
              <a:rPr lang="en-GB" b="1" dirty="0"/>
              <a:t>Task 2</a:t>
            </a:r>
            <a:r>
              <a:rPr lang="en-GB" dirty="0"/>
              <a:t> of </a:t>
            </a:r>
            <a:r>
              <a:rPr lang="en-GB" b="1" dirty="0"/>
              <a:t>Worksheet 5</a:t>
            </a:r>
          </a:p>
        </p:txBody>
      </p:sp>
      <p:pic>
        <p:nvPicPr>
          <p:cNvPr id="4" name="Picture 3"/>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94727" y="2617851"/>
            <a:ext cx="7275576" cy="3127248"/>
          </a:xfrm>
          <a:prstGeom prst="rect">
            <a:avLst/>
          </a:prstGeom>
        </p:spPr>
      </p:pic>
    </p:spTree>
    <p:extLst>
      <p:ext uri="{BB962C8B-B14F-4D97-AF65-F5344CB8AC3E}">
        <p14:creationId xmlns:p14="http://schemas.microsoft.com/office/powerpoint/2010/main" val="1149428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Real sound</a:t>
            </a:r>
          </a:p>
        </p:txBody>
      </p:sp>
      <p:sp>
        <p:nvSpPr>
          <p:cNvPr id="3" name="Text Placeholder 2"/>
          <p:cNvSpPr>
            <a:spLocks noGrp="1"/>
          </p:cNvSpPr>
          <p:nvPr>
            <p:ph type="body" sz="quarter" idx="14"/>
          </p:nvPr>
        </p:nvSpPr>
        <p:spPr>
          <a:xfrm>
            <a:off x="724280" y="1704179"/>
            <a:ext cx="3635382" cy="4239421"/>
          </a:xfrm>
        </p:spPr>
        <p:txBody>
          <a:bodyPr/>
          <a:lstStyle/>
          <a:p>
            <a:r>
              <a:rPr lang="en-US" dirty="0"/>
              <a:t>Sound in the real-world is made up of combinations of different frequencies</a:t>
            </a:r>
          </a:p>
          <a:p>
            <a:pPr lvl="1"/>
            <a:r>
              <a:rPr lang="en-US" dirty="0"/>
              <a:t>A sound wave is a combination of these different frequencies:</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97061" y="1729933"/>
            <a:ext cx="4039450" cy="4214611"/>
          </a:xfrm>
          <a:prstGeom prst="rect">
            <a:avLst/>
          </a:prstGeom>
        </p:spPr>
      </p:pic>
    </p:spTree>
    <p:extLst>
      <p:ext uri="{BB962C8B-B14F-4D97-AF65-F5344CB8AC3E}">
        <p14:creationId xmlns:p14="http://schemas.microsoft.com/office/powerpoint/2010/main" val="2875475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Sampling limitations</a:t>
            </a:r>
          </a:p>
        </p:txBody>
      </p:sp>
      <p:sp>
        <p:nvSpPr>
          <p:cNvPr id="3" name="Text Placeholder 2"/>
          <p:cNvSpPr>
            <a:spLocks noGrp="1"/>
          </p:cNvSpPr>
          <p:nvPr>
            <p:ph type="body" sz="quarter" idx="14"/>
          </p:nvPr>
        </p:nvSpPr>
        <p:spPr/>
        <p:txBody>
          <a:bodyPr/>
          <a:lstStyle/>
          <a:p>
            <a:r>
              <a:rPr lang="en-US" dirty="0"/>
              <a:t>There is a limit on the lowest sampling rate (</a:t>
            </a:r>
            <a:r>
              <a:rPr lang="en-GB" i="1" dirty="0"/>
              <a:t>f</a:t>
            </a:r>
            <a:r>
              <a:rPr lang="en-GB" baseline="-25000" dirty="0"/>
              <a:t>s</a:t>
            </a:r>
            <a:r>
              <a:rPr lang="en-US" dirty="0"/>
              <a:t>) that can be used for an accurate recording</a:t>
            </a:r>
          </a:p>
          <a:p>
            <a:pPr lvl="1"/>
            <a:r>
              <a:rPr lang="en-US" dirty="0"/>
              <a:t>Because sound is made up of many components each at different frequencies, samples must be twice the highest frequency in order to replicate the original sound wave</a:t>
            </a:r>
          </a:p>
          <a:p>
            <a:pPr lvl="1"/>
            <a:r>
              <a:rPr lang="en-US" dirty="0"/>
              <a:t>This concept is known as the </a:t>
            </a:r>
            <a:r>
              <a:rPr lang="en-US" dirty="0" err="1"/>
              <a:t>Nyquist</a:t>
            </a:r>
            <a:r>
              <a:rPr lang="en-US" dirty="0"/>
              <a:t> Theorem: </a:t>
            </a:r>
          </a:p>
        </p:txBody>
      </p:sp>
      <p:sp>
        <p:nvSpPr>
          <p:cNvPr id="4" name="Rectangle 3"/>
          <p:cNvSpPr/>
          <p:nvPr/>
        </p:nvSpPr>
        <p:spPr>
          <a:xfrm>
            <a:off x="1611526" y="4199110"/>
            <a:ext cx="6181500" cy="1862048"/>
          </a:xfrm>
          <a:prstGeom prst="rect">
            <a:avLst/>
          </a:prstGeom>
          <a:noFill/>
        </p:spPr>
        <p:txBody>
          <a:bodyPr wrap="none" lIns="91440" tIns="45720" rIns="91440" bIns="45720">
            <a:spAutoFit/>
          </a:bodyPr>
          <a:lstStyle/>
          <a:p>
            <a:pPr algn="ctr"/>
            <a:r>
              <a:rPr lang="en-GB" sz="11500" b="1" i="1" dirty="0">
                <a:solidFill>
                  <a:srgbClr val="EE3127"/>
                </a:solidFill>
                <a:latin typeface="Arial" panose="020B0604020202020204" pitchFamily="34" charset="0"/>
                <a:cs typeface="Arial" panose="020B0604020202020204" pitchFamily="34" charset="0"/>
              </a:rPr>
              <a:t>f</a:t>
            </a:r>
            <a:r>
              <a:rPr lang="en-GB" sz="11500" b="1" baseline="-25000" dirty="0">
                <a:solidFill>
                  <a:srgbClr val="EE3127"/>
                </a:solidFill>
                <a:latin typeface="Arial" panose="020B0604020202020204" pitchFamily="34" charset="0"/>
                <a:cs typeface="Arial" panose="020B0604020202020204" pitchFamily="34" charset="0"/>
              </a:rPr>
              <a:t>s</a:t>
            </a:r>
            <a:r>
              <a:rPr lang="en-US" sz="11500" b="1" cap="none" spc="0" dirty="0">
                <a:ln w="22225">
                  <a:noFill/>
                  <a:prstDash val="solid"/>
                </a:ln>
                <a:solidFill>
                  <a:srgbClr val="EE3127"/>
                </a:solidFill>
                <a:effectLst/>
                <a:latin typeface="Arial" panose="020B0604020202020204" pitchFamily="34" charset="0"/>
                <a:cs typeface="Arial" panose="020B0604020202020204" pitchFamily="34" charset="0"/>
              </a:rPr>
              <a:t> &gt; 2</a:t>
            </a:r>
            <a:r>
              <a:rPr lang="en-US" sz="11500" b="1" i="1" cap="none" spc="0" dirty="0">
                <a:ln w="22225">
                  <a:noFill/>
                  <a:prstDash val="solid"/>
                </a:ln>
                <a:solidFill>
                  <a:srgbClr val="EE3127"/>
                </a:solidFill>
                <a:effectLst/>
                <a:latin typeface="Arial" panose="020B0604020202020204" pitchFamily="34" charset="0"/>
                <a:cs typeface="Arial" panose="020B0604020202020204" pitchFamily="34" charset="0"/>
              </a:rPr>
              <a:t>f</a:t>
            </a:r>
            <a:r>
              <a:rPr lang="en-GB" sz="11500" b="1" baseline="-25000" dirty="0">
                <a:solidFill>
                  <a:srgbClr val="EE3127"/>
                </a:solidFill>
                <a:latin typeface="Arial" panose="020B0604020202020204" pitchFamily="34" charset="0"/>
                <a:cs typeface="Arial" panose="020B0604020202020204" pitchFamily="34" charset="0"/>
              </a:rPr>
              <a:t>max</a:t>
            </a:r>
            <a:endParaRPr lang="en-US" sz="11500" b="1" cap="none" spc="0" baseline="-25000" dirty="0">
              <a:ln w="22225">
                <a:noFill/>
                <a:prstDash val="solid"/>
              </a:ln>
              <a:solidFill>
                <a:srgbClr val="EE3127"/>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346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err="1"/>
              <a:t>Nyquist’s</a:t>
            </a:r>
            <a:r>
              <a:rPr lang="en-GB" dirty="0"/>
              <a:t> theorem</a:t>
            </a: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1672" y="1758284"/>
            <a:ext cx="7600657" cy="4271041"/>
          </a:xfrm>
          <a:prstGeom prst="rect">
            <a:avLst/>
          </a:prstGeom>
        </p:spPr>
      </p:pic>
    </p:spTree>
    <p:extLst>
      <p:ext uri="{BB962C8B-B14F-4D97-AF65-F5344CB8AC3E}">
        <p14:creationId xmlns:p14="http://schemas.microsoft.com/office/powerpoint/2010/main" val="3623775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dirty="0"/>
              <a:t>Objectives</a:t>
            </a:r>
          </a:p>
        </p:txBody>
      </p:sp>
      <p:sp>
        <p:nvSpPr>
          <p:cNvPr id="2" name="Text Placeholder 1"/>
          <p:cNvSpPr>
            <a:spLocks noGrp="1"/>
          </p:cNvSpPr>
          <p:nvPr>
            <p:ph type="body" sz="quarter" idx="14"/>
          </p:nvPr>
        </p:nvSpPr>
        <p:spPr/>
        <p:txBody>
          <a:bodyPr/>
          <a:lstStyle/>
          <a:p>
            <a:pPr lvl="0"/>
            <a:r>
              <a:rPr lang="en-GB" dirty="0"/>
              <a:t>Describe the digital representation of sound in terms of sampling rate and resolution</a:t>
            </a:r>
          </a:p>
          <a:p>
            <a:pPr lvl="0"/>
            <a:r>
              <a:rPr lang="en-GB" dirty="0"/>
              <a:t>Describe the principles of operation of an analogue to digital converter and a digital to analogue converter</a:t>
            </a:r>
          </a:p>
          <a:p>
            <a:pPr lvl="0"/>
            <a:r>
              <a:rPr lang="en-GB" dirty="0"/>
              <a:t>Understand and apply the </a:t>
            </a:r>
            <a:r>
              <a:rPr lang="en-GB" dirty="0" err="1"/>
              <a:t>Nyquist</a:t>
            </a:r>
            <a:r>
              <a:rPr lang="en-GB" dirty="0"/>
              <a:t> theorem</a:t>
            </a:r>
          </a:p>
          <a:p>
            <a:pPr lvl="0"/>
            <a:r>
              <a:rPr lang="en-GB" dirty="0"/>
              <a:t>Calculate sound sample sizes in bytes</a:t>
            </a:r>
          </a:p>
          <a:p>
            <a:pPr lvl="0"/>
            <a:r>
              <a:rPr lang="en-GB" dirty="0"/>
              <a:t>Describe the purpose and advantages of MIDI and the use of event messages</a:t>
            </a:r>
          </a:p>
        </p:txBody>
      </p:sp>
    </p:spTree>
    <p:extLst>
      <p:ext uri="{BB962C8B-B14F-4D97-AF65-F5344CB8AC3E}">
        <p14:creationId xmlns:p14="http://schemas.microsoft.com/office/powerpoint/2010/main" val="3831259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318503" y="2055252"/>
            <a:ext cx="4825497" cy="4802748"/>
          </a:xfrm>
          <a:prstGeom prst="rect">
            <a:avLst/>
          </a:prstGeom>
        </p:spPr>
      </p:pic>
      <p:sp>
        <p:nvSpPr>
          <p:cNvPr id="4" name="Text Placeholder 3"/>
          <p:cNvSpPr>
            <a:spLocks noGrp="1"/>
          </p:cNvSpPr>
          <p:nvPr>
            <p:ph type="body" sz="quarter" idx="13"/>
          </p:nvPr>
        </p:nvSpPr>
        <p:spPr/>
        <p:txBody>
          <a:bodyPr/>
          <a:lstStyle/>
          <a:p>
            <a:r>
              <a:rPr lang="en-GB" dirty="0"/>
              <a:t>The human ear</a:t>
            </a:r>
          </a:p>
        </p:txBody>
      </p:sp>
      <p:sp>
        <p:nvSpPr>
          <p:cNvPr id="5" name="Text Placeholder 4"/>
          <p:cNvSpPr>
            <a:spLocks noGrp="1"/>
          </p:cNvSpPr>
          <p:nvPr>
            <p:ph type="body" sz="quarter" idx="14"/>
          </p:nvPr>
        </p:nvSpPr>
        <p:spPr/>
        <p:txBody>
          <a:bodyPr/>
          <a:lstStyle/>
          <a:p>
            <a:r>
              <a:rPr lang="en-GB" dirty="0"/>
              <a:t>Humans can hear frequencies of between 20Hz and 22kHz</a:t>
            </a:r>
          </a:p>
          <a:p>
            <a:pPr lvl="1"/>
            <a:r>
              <a:rPr lang="en-GB" dirty="0"/>
              <a:t>This reduces as we age </a:t>
            </a:r>
          </a:p>
          <a:p>
            <a:pPr lvl="1"/>
            <a:r>
              <a:rPr lang="en-GB" dirty="0"/>
              <a:t>Listen to the samples and </a:t>
            </a:r>
            <a:br>
              <a:rPr lang="en-GB" dirty="0"/>
            </a:br>
            <a:r>
              <a:rPr lang="en-GB" dirty="0"/>
              <a:t>test your own hearing</a:t>
            </a:r>
          </a:p>
          <a:p>
            <a:pPr lvl="1"/>
            <a:r>
              <a:rPr lang="en-GB" dirty="0"/>
              <a:t>Why are CD’s sampled at 44.1kHz?</a:t>
            </a:r>
          </a:p>
        </p:txBody>
      </p:sp>
    </p:spTree>
    <p:extLst>
      <p:ext uri="{BB962C8B-B14F-4D97-AF65-F5344CB8AC3E}">
        <p14:creationId xmlns:p14="http://schemas.microsoft.com/office/powerpoint/2010/main" val="3077628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Activity</a:t>
            </a:r>
          </a:p>
        </p:txBody>
      </p:sp>
      <p:sp>
        <p:nvSpPr>
          <p:cNvPr id="3" name="Text Placeholder 2"/>
          <p:cNvSpPr>
            <a:spLocks noGrp="1"/>
          </p:cNvSpPr>
          <p:nvPr>
            <p:ph type="body" sz="quarter" idx="14"/>
          </p:nvPr>
        </p:nvSpPr>
        <p:spPr/>
        <p:txBody>
          <a:bodyPr/>
          <a:lstStyle/>
          <a:p>
            <a:r>
              <a:rPr lang="en-GB" dirty="0"/>
              <a:t>Complete </a:t>
            </a:r>
            <a:r>
              <a:rPr lang="en-GB" b="1" dirty="0"/>
              <a:t>Task 3</a:t>
            </a:r>
            <a:r>
              <a:rPr lang="en-GB" dirty="0"/>
              <a:t> on </a:t>
            </a:r>
            <a:r>
              <a:rPr lang="en-GB" b="1" dirty="0"/>
              <a:t>Worksheet 5</a:t>
            </a:r>
          </a:p>
        </p:txBody>
      </p:sp>
    </p:spTree>
    <p:extLst>
      <p:ext uri="{BB962C8B-B14F-4D97-AF65-F5344CB8AC3E}">
        <p14:creationId xmlns:p14="http://schemas.microsoft.com/office/powerpoint/2010/main" val="1550183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MIDI</a:t>
            </a:r>
          </a:p>
        </p:txBody>
      </p:sp>
      <p:sp>
        <p:nvSpPr>
          <p:cNvPr id="3" name="Text Placeholder 2"/>
          <p:cNvSpPr>
            <a:spLocks noGrp="1"/>
          </p:cNvSpPr>
          <p:nvPr>
            <p:ph type="body" sz="quarter" idx="14"/>
          </p:nvPr>
        </p:nvSpPr>
        <p:spPr>
          <a:xfrm>
            <a:off x="724280" y="1704179"/>
            <a:ext cx="3771520" cy="4001296"/>
          </a:xfrm>
        </p:spPr>
        <p:txBody>
          <a:bodyPr/>
          <a:lstStyle/>
          <a:p>
            <a:r>
              <a:rPr lang="en-GB" dirty="0"/>
              <a:t>The MIDI standard (</a:t>
            </a:r>
            <a:r>
              <a:rPr lang="en-GB" b="1" dirty="0"/>
              <a:t>M</a:t>
            </a:r>
            <a:r>
              <a:rPr lang="en-GB" dirty="0"/>
              <a:t>usical </a:t>
            </a:r>
            <a:r>
              <a:rPr lang="en-GB" b="1" dirty="0"/>
              <a:t>I</a:t>
            </a:r>
            <a:r>
              <a:rPr lang="en-GB" dirty="0"/>
              <a:t>nstrument </a:t>
            </a:r>
            <a:r>
              <a:rPr lang="en-GB" b="1" dirty="0"/>
              <a:t>D</a:t>
            </a:r>
            <a:r>
              <a:rPr lang="en-GB" dirty="0"/>
              <a:t>igital </a:t>
            </a:r>
            <a:r>
              <a:rPr lang="en-GB" b="1" dirty="0"/>
              <a:t>I</a:t>
            </a:r>
            <a:r>
              <a:rPr lang="en-GB" dirty="0"/>
              <a:t>nterface) creates sounds as requested either from an instrument of piece of software</a:t>
            </a:r>
          </a:p>
          <a:p>
            <a:pPr lvl="1"/>
            <a:r>
              <a:rPr lang="en-GB" dirty="0"/>
              <a:t>It is not a live recording, but a synthesised sound</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48994" y="1756372"/>
            <a:ext cx="4191756" cy="4246076"/>
          </a:xfrm>
          <a:prstGeom prst="rect">
            <a:avLst/>
          </a:prstGeom>
        </p:spPr>
      </p:pic>
    </p:spTree>
    <p:extLst>
      <p:ext uri="{BB962C8B-B14F-4D97-AF65-F5344CB8AC3E}">
        <p14:creationId xmlns:p14="http://schemas.microsoft.com/office/powerpoint/2010/main" val="246092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MIDI benefits</a:t>
            </a:r>
          </a:p>
        </p:txBody>
      </p:sp>
      <p:sp>
        <p:nvSpPr>
          <p:cNvPr id="3" name="Text Placeholder 2"/>
          <p:cNvSpPr>
            <a:spLocks noGrp="1"/>
          </p:cNvSpPr>
          <p:nvPr>
            <p:ph type="body" sz="quarter" idx="14"/>
          </p:nvPr>
        </p:nvSpPr>
        <p:spPr/>
        <p:txBody>
          <a:bodyPr/>
          <a:lstStyle/>
          <a:p>
            <a:r>
              <a:rPr lang="en-GB" dirty="0"/>
              <a:t>With this system the full sound signal does not need to be transmitted, only the instructions to play the sound need to be transmitted as ‘</a:t>
            </a:r>
            <a:r>
              <a:rPr lang="en-GB" b="1" dirty="0"/>
              <a:t>event messages</a:t>
            </a:r>
            <a:r>
              <a:rPr lang="en-GB" dirty="0"/>
              <a:t>’</a:t>
            </a:r>
          </a:p>
          <a:p>
            <a:pPr lvl="1"/>
            <a:r>
              <a:rPr lang="en-GB" dirty="0"/>
              <a:t>It is up to the instrument to create the sound, so the instrument can be changed using the same messages for a different sound</a:t>
            </a:r>
          </a:p>
          <a:p>
            <a:pPr lvl="1"/>
            <a:r>
              <a:rPr lang="en-GB" dirty="0"/>
              <a:t>MIDI messages are usually only 2 or 3 bytes long which significantly reduces the amount of data transferred </a:t>
            </a:r>
          </a:p>
          <a:p>
            <a:pPr lvl="1"/>
            <a:r>
              <a:rPr lang="en-GB" dirty="0"/>
              <a:t>As sounds are synthesised, they may be less realistic but since no data is lost about musical notes, the quality can </a:t>
            </a:r>
            <a:br>
              <a:rPr lang="en-GB" dirty="0"/>
            </a:br>
            <a:r>
              <a:rPr lang="en-GB" dirty="0"/>
              <a:t>be higher</a:t>
            </a:r>
          </a:p>
        </p:txBody>
      </p:sp>
    </p:spTree>
    <p:extLst>
      <p:ext uri="{BB962C8B-B14F-4D97-AF65-F5344CB8AC3E}">
        <p14:creationId xmlns:p14="http://schemas.microsoft.com/office/powerpoint/2010/main" val="263471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Event messages</a:t>
            </a:r>
          </a:p>
        </p:txBody>
      </p:sp>
      <p:sp>
        <p:nvSpPr>
          <p:cNvPr id="3" name="Text Placeholder 2"/>
          <p:cNvSpPr>
            <a:spLocks noGrp="1"/>
          </p:cNvSpPr>
          <p:nvPr>
            <p:ph type="body" sz="quarter" idx="14"/>
          </p:nvPr>
        </p:nvSpPr>
        <p:spPr/>
        <p:txBody>
          <a:bodyPr/>
          <a:lstStyle/>
          <a:p>
            <a:r>
              <a:rPr lang="en-GB" dirty="0"/>
              <a:t>A sound processor can be linked to several instruments or computers</a:t>
            </a:r>
          </a:p>
          <a:p>
            <a:r>
              <a:rPr lang="en-GB" dirty="0"/>
              <a:t>This can send a timed sequence of event messages to:</a:t>
            </a:r>
          </a:p>
          <a:p>
            <a:pPr lvl="1"/>
            <a:r>
              <a:rPr lang="en-GB" dirty="0"/>
              <a:t>Synchronise tempo</a:t>
            </a:r>
          </a:p>
          <a:p>
            <a:pPr lvl="1"/>
            <a:r>
              <a:rPr lang="en-GB" dirty="0"/>
              <a:t>Control pitch</a:t>
            </a:r>
          </a:p>
          <a:p>
            <a:pPr lvl="1"/>
            <a:r>
              <a:rPr lang="en-GB" dirty="0"/>
              <a:t>Change volume</a:t>
            </a:r>
          </a:p>
          <a:p>
            <a:pPr lvl="1"/>
            <a:r>
              <a:rPr lang="en-GB" dirty="0"/>
              <a:t>Introduce and silence other instruments in a digital orchestra</a:t>
            </a:r>
          </a:p>
        </p:txBody>
      </p:sp>
    </p:spTree>
    <p:extLst>
      <p:ext uri="{BB962C8B-B14F-4D97-AF65-F5344CB8AC3E}">
        <p14:creationId xmlns:p14="http://schemas.microsoft.com/office/powerpoint/2010/main" val="782557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Plenary</a:t>
            </a:r>
          </a:p>
        </p:txBody>
      </p:sp>
      <p:sp>
        <p:nvSpPr>
          <p:cNvPr id="3" name="Text Placeholder 2"/>
          <p:cNvSpPr>
            <a:spLocks noGrp="1"/>
          </p:cNvSpPr>
          <p:nvPr>
            <p:ph type="body" sz="quarter" idx="14"/>
          </p:nvPr>
        </p:nvSpPr>
        <p:spPr/>
        <p:txBody>
          <a:bodyPr/>
          <a:lstStyle/>
          <a:p>
            <a:r>
              <a:rPr lang="en-GB" dirty="0"/>
              <a:t>Real world analogue sound data can be digitised </a:t>
            </a:r>
          </a:p>
          <a:p>
            <a:r>
              <a:rPr lang="en-GB" dirty="0"/>
              <a:t>Sound sampled at a specified rate and resolution </a:t>
            </a:r>
          </a:p>
          <a:p>
            <a:r>
              <a:rPr lang="en-GB" dirty="0"/>
              <a:t>Signals can change due to interference but this can be detected</a:t>
            </a:r>
          </a:p>
          <a:p>
            <a:r>
              <a:rPr lang="en-GB" dirty="0"/>
              <a:t>MIDI is an alternative </a:t>
            </a:r>
            <a:r>
              <a:rPr lang="en-GB"/>
              <a:t>system for </a:t>
            </a:r>
            <a:r>
              <a:rPr lang="en-GB" dirty="0"/>
              <a:t>producing sound</a:t>
            </a:r>
          </a:p>
        </p:txBody>
      </p:sp>
    </p:spTree>
    <p:extLst>
      <p:ext uri="{BB962C8B-B14F-4D97-AF65-F5344CB8AC3E}">
        <p14:creationId xmlns:p14="http://schemas.microsoft.com/office/powerpoint/2010/main" val="2832820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619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Image representation</a:t>
            </a:r>
          </a:p>
        </p:txBody>
      </p:sp>
      <p:sp>
        <p:nvSpPr>
          <p:cNvPr id="5" name="Text Placeholder 4"/>
          <p:cNvSpPr>
            <a:spLocks noGrp="1"/>
          </p:cNvSpPr>
          <p:nvPr>
            <p:ph type="body" sz="quarter" idx="14"/>
          </p:nvPr>
        </p:nvSpPr>
        <p:spPr/>
        <p:txBody>
          <a:bodyPr/>
          <a:lstStyle/>
          <a:p>
            <a:r>
              <a:rPr lang="en-GB" dirty="0"/>
              <a:t>What are the steps involved in converting an analogue image into a digital photograph?</a:t>
            </a:r>
          </a:p>
          <a:p>
            <a:r>
              <a:rPr lang="en-GB" dirty="0"/>
              <a:t>What factors affect digital image quality?</a:t>
            </a:r>
          </a:p>
        </p:txBody>
      </p:sp>
    </p:spTree>
    <p:extLst>
      <p:ext uri="{BB962C8B-B14F-4D97-AF65-F5344CB8AC3E}">
        <p14:creationId xmlns:p14="http://schemas.microsoft.com/office/powerpoint/2010/main" val="4100758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Real-world data</a:t>
            </a:r>
          </a:p>
        </p:txBody>
      </p:sp>
      <p:sp>
        <p:nvSpPr>
          <p:cNvPr id="3" name="Text Placeholder 2"/>
          <p:cNvSpPr>
            <a:spLocks noGrp="1"/>
          </p:cNvSpPr>
          <p:nvPr>
            <p:ph type="body" sz="quarter" idx="14"/>
          </p:nvPr>
        </p:nvSpPr>
        <p:spPr>
          <a:xfrm>
            <a:off x="724279" y="1704179"/>
            <a:ext cx="3965415" cy="4620421"/>
          </a:xfrm>
        </p:spPr>
        <p:txBody>
          <a:bodyPr/>
          <a:lstStyle/>
          <a:p>
            <a:r>
              <a:rPr lang="en-GB" dirty="0"/>
              <a:t>Real-world data is usually analogue in nature with values that vary by any amount over time</a:t>
            </a:r>
          </a:p>
          <a:p>
            <a:pPr lvl="1"/>
            <a:r>
              <a:rPr lang="en-GB" dirty="0"/>
              <a:t>Sound is a result of changes in air pressure</a:t>
            </a:r>
          </a:p>
          <a:p>
            <a:pPr lvl="1"/>
            <a:r>
              <a:rPr lang="en-GB" dirty="0"/>
              <a:t>Pressure fluctuations cause our eardrums to vibrate</a:t>
            </a:r>
          </a:p>
          <a:p>
            <a:pPr lvl="1"/>
            <a:r>
              <a:rPr lang="en-GB" dirty="0"/>
              <a:t>Nerve signals are interpreted as sound</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77520" y="1937442"/>
            <a:ext cx="3763229" cy="3766996"/>
          </a:xfrm>
          <a:prstGeom prst="rect">
            <a:avLst/>
          </a:prstGeom>
        </p:spPr>
      </p:pic>
    </p:spTree>
    <p:extLst>
      <p:ext uri="{BB962C8B-B14F-4D97-AF65-F5344CB8AC3E}">
        <p14:creationId xmlns:p14="http://schemas.microsoft.com/office/powerpoint/2010/main" val="3323539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Analogue and digital signals</a:t>
            </a:r>
          </a:p>
        </p:txBody>
      </p:sp>
      <p:sp>
        <p:nvSpPr>
          <p:cNvPr id="3" name="Text Placeholder 2"/>
          <p:cNvSpPr>
            <a:spLocks noGrp="1"/>
          </p:cNvSpPr>
          <p:nvPr>
            <p:ph type="body" sz="quarter" idx="14"/>
          </p:nvPr>
        </p:nvSpPr>
        <p:spPr/>
        <p:txBody>
          <a:bodyPr/>
          <a:lstStyle/>
          <a:p>
            <a:r>
              <a:rPr lang="en-GB" dirty="0"/>
              <a:t>Analogue signals are continuous, whereas digital signals are discrete</a:t>
            </a:r>
          </a:p>
          <a:p>
            <a:endParaRPr lang="en-GB" dirty="0"/>
          </a:p>
          <a:p>
            <a:endParaRPr lang="en-GB" dirty="0"/>
          </a:p>
          <a:p>
            <a:endParaRPr lang="en-GB" dirty="0"/>
          </a:p>
          <a:p>
            <a:endParaRPr lang="en-GB" dirty="0"/>
          </a:p>
          <a:p>
            <a:r>
              <a:rPr lang="en-GB" dirty="0"/>
              <a:t>Signals can be converted from one form to another</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6899" y="2658972"/>
            <a:ext cx="7407353" cy="2054407"/>
          </a:xfrm>
          <a:prstGeom prst="rect">
            <a:avLst/>
          </a:prstGeom>
        </p:spPr>
      </p:pic>
    </p:spTree>
    <p:extLst>
      <p:ext uri="{BB962C8B-B14F-4D97-AF65-F5344CB8AC3E}">
        <p14:creationId xmlns:p14="http://schemas.microsoft.com/office/powerpoint/2010/main" val="3819866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1354592" y="2236206"/>
            <a:ext cx="6536601" cy="4001632"/>
          </a:xfrm>
          <a:prstGeom prst="rect">
            <a:avLst/>
          </a:prstGeom>
        </p:spPr>
      </p:pic>
      <p:sp>
        <p:nvSpPr>
          <p:cNvPr id="2" name="Text Placeholder 1"/>
          <p:cNvSpPr>
            <a:spLocks noGrp="1"/>
          </p:cNvSpPr>
          <p:nvPr>
            <p:ph type="body" sz="quarter" idx="13"/>
          </p:nvPr>
        </p:nvSpPr>
        <p:spPr/>
        <p:txBody>
          <a:bodyPr/>
          <a:lstStyle/>
          <a:p>
            <a:r>
              <a:rPr lang="en-GB" dirty="0"/>
              <a:t>Analogue to digital convertors</a:t>
            </a:r>
          </a:p>
        </p:txBody>
      </p:sp>
      <p:sp>
        <p:nvSpPr>
          <p:cNvPr id="3" name="Text Placeholder 2"/>
          <p:cNvSpPr>
            <a:spLocks noGrp="1"/>
          </p:cNvSpPr>
          <p:nvPr>
            <p:ph type="body" sz="quarter" idx="14"/>
          </p:nvPr>
        </p:nvSpPr>
        <p:spPr/>
        <p:txBody>
          <a:bodyPr/>
          <a:lstStyle/>
          <a:p>
            <a:r>
              <a:rPr lang="en-GB" dirty="0"/>
              <a:t>Examples of ADCs and DACs are:</a:t>
            </a:r>
          </a:p>
          <a:p>
            <a:pPr lvl="1"/>
            <a:r>
              <a:rPr lang="en-GB" dirty="0"/>
              <a:t>Microphones</a:t>
            </a:r>
          </a:p>
          <a:p>
            <a:pPr lvl="1"/>
            <a:r>
              <a:rPr lang="en-GB" dirty="0"/>
              <a:t>Speakers</a:t>
            </a:r>
          </a:p>
          <a:p>
            <a:endParaRPr lang="en-GB" dirty="0"/>
          </a:p>
        </p:txBody>
      </p:sp>
    </p:spTree>
    <p:extLst>
      <p:ext uri="{BB962C8B-B14F-4D97-AF65-F5344CB8AC3E}">
        <p14:creationId xmlns:p14="http://schemas.microsoft.com/office/powerpoint/2010/main" val="2342790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Analogue to digital conversion</a:t>
            </a:r>
          </a:p>
        </p:txBody>
      </p:sp>
      <p:sp>
        <p:nvSpPr>
          <p:cNvPr id="3" name="Text Placeholder 2"/>
          <p:cNvSpPr>
            <a:spLocks noGrp="1"/>
          </p:cNvSpPr>
          <p:nvPr>
            <p:ph type="body" sz="quarter" idx="14"/>
          </p:nvPr>
        </p:nvSpPr>
        <p:spPr>
          <a:xfrm>
            <a:off x="724280" y="1704179"/>
            <a:ext cx="7797230" cy="4401346"/>
          </a:xfrm>
        </p:spPr>
        <p:txBody>
          <a:bodyPr/>
          <a:lstStyle/>
          <a:p>
            <a:r>
              <a:rPr lang="en-GB" dirty="0"/>
              <a:t>Analogue sound samples are recorded via an amplifier</a:t>
            </a:r>
          </a:p>
          <a:p>
            <a:pPr marL="0" indent="0">
              <a:buNone/>
            </a:pPr>
            <a:endParaRPr lang="en-GB" dirty="0"/>
          </a:p>
          <a:p>
            <a:pPr marL="0" indent="0">
              <a:buNone/>
            </a:pPr>
            <a:endParaRPr lang="en-GB" dirty="0"/>
          </a:p>
          <a:p>
            <a:r>
              <a:rPr lang="en-GB" dirty="0"/>
              <a:t>Each sample is quantised to measure its wave height and translate this into an integer value</a:t>
            </a:r>
          </a:p>
          <a:p>
            <a:r>
              <a:rPr lang="en-GB" dirty="0"/>
              <a:t>The integer value is then converted and stored digitally as a binary value</a:t>
            </a:r>
          </a:p>
          <a:p>
            <a:r>
              <a:rPr lang="en-GB" dirty="0"/>
              <a:t>To output a sound, the reverse happens</a:t>
            </a:r>
          </a:p>
          <a:p>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4280" y="2660252"/>
            <a:ext cx="7816470" cy="818963"/>
          </a:xfrm>
          <a:prstGeom prst="rect">
            <a:avLst/>
          </a:prstGeom>
        </p:spPr>
      </p:pic>
    </p:spTree>
    <p:extLst>
      <p:ext uri="{BB962C8B-B14F-4D97-AF65-F5344CB8AC3E}">
        <p14:creationId xmlns:p14="http://schemas.microsoft.com/office/powerpoint/2010/main" val="2094523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Analogue and digital signals</a:t>
            </a:r>
          </a:p>
        </p:txBody>
      </p:sp>
      <p:sp>
        <p:nvSpPr>
          <p:cNvPr id="3" name="Text Placeholder 2"/>
          <p:cNvSpPr>
            <a:spLocks noGrp="1"/>
          </p:cNvSpPr>
          <p:nvPr>
            <p:ph type="body" sz="quarter" idx="14"/>
          </p:nvPr>
        </p:nvSpPr>
        <p:spPr/>
        <p:txBody>
          <a:bodyPr/>
          <a:lstStyle/>
          <a:p>
            <a:r>
              <a:rPr lang="en-GB" dirty="0"/>
              <a:t>Complete </a:t>
            </a:r>
            <a:r>
              <a:rPr lang="en-GB" b="1" dirty="0"/>
              <a:t>Task 1</a:t>
            </a:r>
            <a:r>
              <a:rPr lang="en-GB" dirty="0"/>
              <a:t> on </a:t>
            </a:r>
            <a:r>
              <a:rPr lang="en-GB" b="1" dirty="0"/>
              <a:t>Worksheet 5</a:t>
            </a:r>
          </a:p>
        </p:txBody>
      </p:sp>
    </p:spTree>
    <p:extLst>
      <p:ext uri="{BB962C8B-B14F-4D97-AF65-F5344CB8AC3E}">
        <p14:creationId xmlns:p14="http://schemas.microsoft.com/office/powerpoint/2010/main" val="2651823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Sampling</a:t>
            </a:r>
          </a:p>
        </p:txBody>
      </p:sp>
      <p:sp>
        <p:nvSpPr>
          <p:cNvPr id="3" name="Text Placeholder 2"/>
          <p:cNvSpPr>
            <a:spLocks noGrp="1"/>
          </p:cNvSpPr>
          <p:nvPr>
            <p:ph type="body" sz="quarter" idx="14"/>
          </p:nvPr>
        </p:nvSpPr>
        <p:spPr/>
        <p:txBody>
          <a:bodyPr/>
          <a:lstStyle/>
          <a:p>
            <a:r>
              <a:rPr lang="en-US" dirty="0"/>
              <a:t>An analogue signal is measured at regular periods </a:t>
            </a:r>
          </a:p>
          <a:p>
            <a:pPr lvl="1"/>
            <a:r>
              <a:rPr lang="en-US" dirty="0"/>
              <a:t>The amplitude (or voltage of the analogue signal at that point in time) is referred to as the sample resolution</a:t>
            </a:r>
          </a:p>
          <a:p>
            <a:pPr lvl="1"/>
            <a:r>
              <a:rPr lang="en-US" dirty="0"/>
              <a:t>This is referred to as the sampling rate and is measured in Hertz (The number of samples taken in </a:t>
            </a:r>
            <a:r>
              <a:rPr lang="en-US"/>
              <a:t>one second)</a:t>
            </a:r>
            <a:endParaRPr lang="en-US" dirty="0"/>
          </a:p>
        </p:txBody>
      </p:sp>
      <p:pic>
        <p:nvPicPr>
          <p:cNvPr id="2052" name="Picture 4" descr="C:\Users\Rob\AppData\Roaming\PixelMetrics\CaptureWiz\Temp\46.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25700" y="3696430"/>
            <a:ext cx="3991001" cy="2727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957901"/>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d93bdf083064016ccaced2640c281ace">
  <xsd:schema xmlns:xsd="http://www.w3.org/2001/XMLSchema" xmlns:xs="http://www.w3.org/2001/XMLSchema" xmlns:p="http://schemas.microsoft.com/office/2006/metadata/properties" xmlns:ns2="506ac514-9468-4ce6-abae-8e7a4c758df2" targetNamespace="http://schemas.microsoft.com/office/2006/metadata/properties" ma:root="true" ma:fieldsID="5dd0e47642190387558f27f090119171"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C5E1E27-00CA-4F13-A963-D3BA42CFA857}"/>
</file>

<file path=customXml/itemProps2.xml><?xml version="1.0" encoding="utf-8"?>
<ds:datastoreItem xmlns:ds="http://schemas.openxmlformats.org/officeDocument/2006/customXml" ds:itemID="{E61CACF0-927A-4881-B788-720335A4EC58}"/>
</file>

<file path=customXml/itemProps3.xml><?xml version="1.0" encoding="utf-8"?>
<ds:datastoreItem xmlns:ds="http://schemas.openxmlformats.org/officeDocument/2006/customXml" ds:itemID="{F4C3A5AD-DAA6-4EB1-B8BD-3ACE0DBA7D8C}"/>
</file>

<file path=docProps/app.xml><?xml version="1.0" encoding="utf-8"?>
<Properties xmlns="http://schemas.openxmlformats.org/officeDocument/2006/extended-properties" xmlns:vt="http://schemas.openxmlformats.org/officeDocument/2006/docPropsVTypes">
  <Template>Unit 3</Template>
  <TotalTime>5128</TotalTime>
  <Words>911</Words>
  <Application>Microsoft Office PowerPoint</Application>
  <PresentationFormat>On-screen Show (4:3)</PresentationFormat>
  <Paragraphs>121</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Museo 700</vt:lpstr>
      <vt:lpstr>Calibri</vt:lpstr>
      <vt:lpstr>Museo 900</vt:lpstr>
      <vt:lpstr>Museo900-Regular</vt:lpstr>
      <vt:lpstr>Arial</vt:lpstr>
      <vt:lpstr>Museo 100</vt:lpstr>
      <vt:lpstr>Museo 500</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Robert Heathcote</cp:lastModifiedBy>
  <cp:revision>291</cp:revision>
  <dcterms:created xsi:type="dcterms:W3CDTF">2015-03-13T10:25:06Z</dcterms:created>
  <dcterms:modified xsi:type="dcterms:W3CDTF">2018-02-26T12:07:11Z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