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25.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7"/>
  </p:notesMasterIdLst>
  <p:sldIdLst>
    <p:sldId id="260" r:id="rId2"/>
    <p:sldId id="262" r:id="rId3"/>
    <p:sldId id="306" r:id="rId4"/>
    <p:sldId id="383" r:id="rId5"/>
    <p:sldId id="384" r:id="rId6"/>
    <p:sldId id="395" r:id="rId7"/>
    <p:sldId id="397" r:id="rId8"/>
    <p:sldId id="398" r:id="rId9"/>
    <p:sldId id="385" r:id="rId10"/>
    <p:sldId id="386" r:id="rId11"/>
    <p:sldId id="387" r:id="rId12"/>
    <p:sldId id="399" r:id="rId13"/>
    <p:sldId id="388" r:id="rId14"/>
    <p:sldId id="394" r:id="rId15"/>
    <p:sldId id="389" r:id="rId16"/>
    <p:sldId id="390" r:id="rId17"/>
    <p:sldId id="400" r:id="rId18"/>
    <p:sldId id="401" r:id="rId19"/>
    <p:sldId id="391" r:id="rId20"/>
    <p:sldId id="392" r:id="rId21"/>
    <p:sldId id="402" r:id="rId22"/>
    <p:sldId id="396" r:id="rId23"/>
    <p:sldId id="393" r:id="rId24"/>
    <p:sldId id="353" r:id="rId25"/>
    <p:sldId id="403" r:id="rId26"/>
  </p:sldIdLst>
  <p:sldSz cx="9144000" cy="6858000" type="screen4x3"/>
  <p:notesSz cx="6858000" cy="9144000"/>
  <p:embeddedFontLst>
    <p:embeddedFont>
      <p:font typeface="Museo 100" panose="02000000000000000000" pitchFamily="2" charset="0"/>
      <p:regular r:id="rId28"/>
    </p:embeddedFont>
    <p:embeddedFont>
      <p:font typeface="Museo 900" panose="02000000000000000000" pitchFamily="2" charset="0"/>
      <p:bold r:id="rId29"/>
    </p:embeddedFont>
    <p:embeddedFont>
      <p:font typeface="Museo 500" panose="02000000000000000000" pitchFamily="2" charset="0"/>
      <p:regular r:id="rId30"/>
    </p:embeddedFont>
    <p:embeddedFont>
      <p:font typeface="Museo900-Regular" panose="02000000000000000000" pitchFamily="2" charset="0"/>
      <p:bold r:id="rId31"/>
    </p:embeddedFont>
    <p:embeddedFont>
      <p:font typeface="Museo 700" panose="02000000000000000000" pitchFamily="2" charset="0"/>
      <p:bold r:id="rId32"/>
    </p:embeddedFont>
    <p:embeddedFont>
      <p:font typeface="Calibri" panose="020F0502020204030204" pitchFamily="34" charset="0"/>
      <p:regular r:id="rId33"/>
      <p:bold r:id="rId34"/>
      <p:italic r:id="rId35"/>
      <p:boldItalic r:id="rId3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E3127"/>
    <a:srgbClr val="66CCFF"/>
    <a:srgbClr val="FEE344"/>
    <a:srgbClr val="A41E21"/>
    <a:srgbClr val="238296"/>
    <a:srgbClr val="5C89A4"/>
    <a:srgbClr val="D1919B"/>
    <a:srgbClr val="C396A3"/>
    <a:srgbClr val="98A63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00" autoAdjust="0"/>
    <p:restoredTop sz="94660"/>
  </p:normalViewPr>
  <p:slideViewPr>
    <p:cSldViewPr snapToGrid="0" snapToObjects="1" showGuides="1">
      <p:cViewPr varScale="1">
        <p:scale>
          <a:sx n="104" d="100"/>
          <a:sy n="104" d="100"/>
        </p:scale>
        <p:origin x="1722" y="114"/>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24/02/2017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7" name="Picture 16" descr="Unit 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A41E21"/>
                </a:solidFill>
                <a:latin typeface="Arial"/>
                <a:cs typeface="Arial"/>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Click to edit Master text styles</a:t>
            </a:r>
          </a:p>
          <a:p>
            <a:pPr lvl="1"/>
            <a:r>
              <a:rPr lang="en-US"/>
              <a:t>Second level</a:t>
            </a:r>
          </a:p>
        </p:txBody>
      </p:sp>
      <p:pic>
        <p:nvPicPr>
          <p:cNvPr id="8" name="Picture 7" descr="Logo.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A41E21"/>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A41E21"/>
                </a:solidFill>
                <a:latin typeface="Arial"/>
                <a:cs typeface="Arial"/>
              </a:rPr>
              <a:t>6</a:t>
            </a:r>
          </a:p>
        </p:txBody>
      </p: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A41E21"/>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256129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EE3127"/>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264508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8" name="Picture 37" descr="Unit 3.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660400"/>
          </a:xfrm>
          <a:prstGeom prst="rect">
            <a:avLst/>
          </a:prstGeom>
        </p:spPr>
      </p:pic>
      <p:pic>
        <p:nvPicPr>
          <p:cNvPr id="6" name="Picture 5" descr="Untitled-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A41E21"/>
                </a:solidFill>
                <a:latin typeface="Arial"/>
                <a:cs typeface="Arial"/>
              </a:defRPr>
            </a:lvl2pPr>
            <a:lvl3pPr marL="723900" indent="-279400">
              <a:lnSpc>
                <a:spcPct val="100000"/>
              </a:lnSpc>
              <a:buFont typeface="Arial"/>
              <a:buChar char="•"/>
              <a:defRPr lang="en-US" sz="2000" kern="1200" baseline="0" dirty="0" smtClean="0">
                <a:solidFill>
                  <a:srgbClr val="EE3127"/>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0" dirty="0">
                <a:solidFill>
                  <a:srgbClr val="FFFFFF"/>
                </a:solidFill>
                <a:latin typeface="Arial"/>
                <a:cs typeface="Arial"/>
              </a:rPr>
              <a:t>Data compression and encryption algorithms</a:t>
            </a:r>
          </a:p>
          <a:p>
            <a:pPr>
              <a:spcBef>
                <a:spcPts val="288"/>
              </a:spcBef>
            </a:pPr>
            <a:r>
              <a:rPr lang="en-US" sz="1200" b="1" dirty="0">
                <a:solidFill>
                  <a:srgbClr val="FFFFFF"/>
                </a:solidFill>
                <a:latin typeface="Arial"/>
                <a:cs typeface="Arial"/>
              </a:rPr>
              <a:t>Data representation</a:t>
            </a:r>
          </a:p>
        </p:txBody>
      </p:sp>
      <p:pic>
        <p:nvPicPr>
          <p:cNvPr id="37" name="Picture 36" descr="Logo Unit 3.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4" name="Picture 53" descr="Logo Unit 3.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pic>
        <p:nvPicPr>
          <p:cNvPr id="55" name="Picture 54" descr="Unit 3.jpg"/>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5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5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A41E21"/>
                </a:solidFill>
                <a:latin typeface="Arial"/>
                <a:cs typeface="Arial"/>
              </a:defRPr>
            </a:lvl2pPr>
            <a:lvl3pPr marL="723900" indent="-279400">
              <a:lnSpc>
                <a:spcPct val="100000"/>
              </a:lnSpc>
              <a:buFont typeface="Arial"/>
              <a:buChar char="•"/>
              <a:defRPr lang="en-US" sz="2000" kern="1200" baseline="0" dirty="0" smtClean="0">
                <a:solidFill>
                  <a:srgbClr val="EE3127"/>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58" name="TextBox 57"/>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0" dirty="0">
                <a:solidFill>
                  <a:srgbClr val="FFFFFF"/>
                </a:solidFill>
                <a:latin typeface="Arial"/>
                <a:cs typeface="Arial"/>
              </a:rPr>
              <a:t>Data compression and encryption algorithms</a:t>
            </a:r>
          </a:p>
          <a:p>
            <a:pPr>
              <a:spcBef>
                <a:spcPts val="288"/>
              </a:spcBef>
            </a:pPr>
            <a:r>
              <a:rPr lang="en-US" sz="1200" b="1" dirty="0">
                <a:solidFill>
                  <a:srgbClr val="FFFFFF"/>
                </a:solidFill>
                <a:latin typeface="Arial"/>
                <a:cs typeface="Arial"/>
              </a:rPr>
              <a:t>Data representation</a:t>
            </a:r>
          </a:p>
        </p:txBody>
      </p:sp>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pic>
        <p:nvPicPr>
          <p:cNvPr id="46" name="Picture 45" descr="Unit 3.jpg"/>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47"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4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A41E21"/>
                </a:solidFill>
                <a:latin typeface="Arial"/>
                <a:cs typeface="Arial"/>
              </a:defRPr>
            </a:lvl2pPr>
            <a:lvl3pPr marL="723900" indent="-279400">
              <a:lnSpc>
                <a:spcPct val="100000"/>
              </a:lnSpc>
              <a:buFont typeface="Arial"/>
              <a:buChar char="•"/>
              <a:defRPr lang="en-US" sz="2000" kern="1200" baseline="0" dirty="0" smtClean="0">
                <a:solidFill>
                  <a:srgbClr val="EE3127"/>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49" name="TextBox 48"/>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0" dirty="0">
                <a:solidFill>
                  <a:srgbClr val="FFFFFF"/>
                </a:solidFill>
                <a:latin typeface="Arial"/>
                <a:cs typeface="Arial"/>
              </a:rPr>
              <a:t>Data compression and encryption algorithms</a:t>
            </a:r>
          </a:p>
          <a:p>
            <a:pPr>
              <a:spcBef>
                <a:spcPts val="288"/>
              </a:spcBef>
            </a:pPr>
            <a:r>
              <a:rPr lang="en-US" sz="1200" b="1" dirty="0">
                <a:solidFill>
                  <a:srgbClr val="FFFFFF"/>
                </a:solidFill>
                <a:latin typeface="Arial"/>
                <a:cs typeface="Arial"/>
              </a:rPr>
              <a:t>Data representation</a:t>
            </a:r>
          </a:p>
        </p:txBody>
      </p:sp>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40" name="Picture 39" descr="Unit 3.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41"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42"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A41E21"/>
                </a:solidFill>
                <a:latin typeface="Arial"/>
                <a:cs typeface="Arial"/>
              </a:defRPr>
            </a:lvl2pPr>
            <a:lvl3pPr marL="723900" indent="-279400">
              <a:lnSpc>
                <a:spcPct val="100000"/>
              </a:lnSpc>
              <a:buFont typeface="Arial"/>
              <a:buChar char="•"/>
              <a:defRPr lang="en-US" sz="2000" kern="1200" baseline="0" dirty="0" smtClean="0">
                <a:solidFill>
                  <a:srgbClr val="EE3127"/>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43" name="TextBox 4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0" dirty="0">
                <a:solidFill>
                  <a:srgbClr val="FFFFFF"/>
                </a:solidFill>
                <a:latin typeface="Arial"/>
                <a:cs typeface="Arial"/>
              </a:rPr>
              <a:t>Data compression and encryption algorithms</a:t>
            </a:r>
          </a:p>
          <a:p>
            <a:pPr>
              <a:spcBef>
                <a:spcPts val="288"/>
              </a:spcBef>
            </a:pPr>
            <a:r>
              <a:rPr lang="en-US" sz="1200" b="1" dirty="0">
                <a:solidFill>
                  <a:srgbClr val="FFFFFF"/>
                </a:solidFill>
                <a:latin typeface="Arial"/>
                <a:cs typeface="Arial"/>
              </a:rPr>
              <a:t>Data representation</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54" name="Picture 53" descr="Logo Unit 3.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pic>
        <p:nvPicPr>
          <p:cNvPr id="55" name="Picture 54" descr="Unit 3.jpg"/>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58" name="TextBox 57"/>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0" dirty="0">
                <a:solidFill>
                  <a:srgbClr val="FFFFFF"/>
                </a:solidFill>
                <a:latin typeface="Arial"/>
                <a:cs typeface="Arial"/>
              </a:rPr>
              <a:t>Data compression and encryption algorithms</a:t>
            </a:r>
          </a:p>
          <a:p>
            <a:pPr>
              <a:spcBef>
                <a:spcPts val="288"/>
              </a:spcBef>
            </a:pPr>
            <a:r>
              <a:rPr lang="en-US" sz="1200" b="1" dirty="0">
                <a:solidFill>
                  <a:srgbClr val="FFFFFF"/>
                </a:solidFill>
                <a:latin typeface="Arial"/>
                <a:cs typeface="Arial"/>
              </a:rPr>
              <a:t>Data representation</a:t>
            </a:r>
          </a:p>
        </p:txBody>
      </p:sp>
      <p:sp>
        <p:nvSpPr>
          <p:cNvPr id="7" name="Rectangle 6"/>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Tree>
    <p:extLst>
      <p:ext uri="{BB962C8B-B14F-4D97-AF65-F5344CB8AC3E}">
        <p14:creationId xmlns:p14="http://schemas.microsoft.com/office/powerpoint/2010/main" val="4276691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55"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AS Level</a:t>
            </a:r>
          </a:p>
          <a:p>
            <a:pPr lvl="3"/>
            <a:r>
              <a:rPr lang="en-US" sz="2500" dirty="0">
                <a:solidFill>
                  <a:schemeClr val="bg1"/>
                </a:solidFill>
                <a:latin typeface="Museo 100" panose="02000000000000000000" pitchFamily="50" charset="0"/>
              </a:rPr>
              <a:t>Computer Science</a:t>
            </a:r>
          </a:p>
          <a:p>
            <a:pPr lvl="3">
              <a:lnSpc>
                <a:spcPts val="3000"/>
              </a:lnSpc>
            </a:pPr>
            <a:r>
              <a:rPr lang="en-US" sz="2500" dirty="0">
                <a:latin typeface="Museo 100" panose="02000000000000000000" pitchFamily="50" charset="0"/>
              </a:rPr>
              <a:t>Paper 2</a:t>
            </a: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GB" dirty="0">
                <a:latin typeface="Museo 900" panose="02000000000000000000" pitchFamily="50" charset="0"/>
              </a:rPr>
              <a:t>Data compression and encryption algorithms</a:t>
            </a:r>
          </a:p>
          <a:p>
            <a:pPr lvl="1"/>
            <a:endParaRPr lang="en-US" sz="2000" dirty="0">
              <a:latin typeface="Museo 100" panose="02000000000000000000" pitchFamily="50" charset="0"/>
            </a:endParaRPr>
          </a:p>
          <a:p>
            <a:pPr lvl="1"/>
            <a:r>
              <a:rPr lang="en-US" sz="2000" dirty="0">
                <a:latin typeface="Museo 100" panose="02000000000000000000" pitchFamily="50" charset="0"/>
              </a:rPr>
              <a:t>Data representation</a:t>
            </a:r>
          </a:p>
        </p:txBody>
      </p:sp>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RLE of sound</a:t>
            </a:r>
          </a:p>
        </p:txBody>
      </p:sp>
      <p:sp>
        <p:nvSpPr>
          <p:cNvPr id="3" name="Text Placeholder 2"/>
          <p:cNvSpPr>
            <a:spLocks noGrp="1"/>
          </p:cNvSpPr>
          <p:nvPr>
            <p:ph type="body" sz="quarter" idx="14"/>
          </p:nvPr>
        </p:nvSpPr>
        <p:spPr/>
        <p:txBody>
          <a:bodyPr/>
          <a:lstStyle/>
          <a:p>
            <a:r>
              <a:rPr lang="en-US" dirty="0"/>
              <a:t>A sound recording could have </a:t>
            </a:r>
            <a:r>
              <a:rPr lang="en-GB" dirty="0"/>
              <a:t>many thousands of samples taken every second (typically 44,000)</a:t>
            </a:r>
          </a:p>
          <a:p>
            <a:pPr lvl="1"/>
            <a:r>
              <a:rPr lang="en-GB" dirty="0"/>
              <a:t>The same sound or note played for a fraction of a second could result in hundreds of identical samples</a:t>
            </a:r>
          </a:p>
          <a:p>
            <a:pPr lvl="1"/>
            <a:r>
              <a:rPr lang="en-GB" dirty="0"/>
              <a:t>RLE records one example of the sample and how many times it consecutively repeats</a:t>
            </a:r>
          </a:p>
          <a:p>
            <a:r>
              <a:rPr lang="en-GB" dirty="0"/>
              <a:t>For example, notes in music could be reduced:</a:t>
            </a:r>
          </a:p>
        </p:txBody>
      </p:sp>
      <p:grpSp>
        <p:nvGrpSpPr>
          <p:cNvPr id="26" name="Group 25"/>
          <p:cNvGrpSpPr/>
          <p:nvPr/>
        </p:nvGrpSpPr>
        <p:grpSpPr>
          <a:xfrm>
            <a:off x="1029810" y="4799076"/>
            <a:ext cx="4603702" cy="1321825"/>
            <a:chOff x="1027561" y="5360780"/>
            <a:chExt cx="4603702" cy="1321825"/>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4999" r="25000"/>
            <a:stretch/>
          </p:blipFill>
          <p:spPr>
            <a:xfrm>
              <a:off x="1874066" y="5541479"/>
              <a:ext cx="289711" cy="579422"/>
            </a:xfrm>
            <a:prstGeom prst="rect">
              <a:avLst/>
            </a:prstGeom>
          </p:spPr>
        </p:pic>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24999" r="25000"/>
            <a:stretch/>
          </p:blipFill>
          <p:spPr>
            <a:xfrm>
              <a:off x="2163777" y="5541479"/>
              <a:ext cx="289711" cy="579422"/>
            </a:xfrm>
            <a:prstGeom prst="rect">
              <a:avLst/>
            </a:prstGeom>
          </p:spPr>
        </p:pic>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24999" r="25000"/>
            <a:stretch/>
          </p:blipFill>
          <p:spPr>
            <a:xfrm>
              <a:off x="2435379" y="5541479"/>
              <a:ext cx="289711" cy="579422"/>
            </a:xfrm>
            <a:prstGeom prst="rect">
              <a:avLst/>
            </a:prstGeom>
          </p:spPr>
        </p:pic>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24999" r="25000"/>
            <a:stretch/>
          </p:blipFill>
          <p:spPr>
            <a:xfrm>
              <a:off x="2706979" y="5840242"/>
              <a:ext cx="289711" cy="579422"/>
            </a:xfrm>
            <a:prstGeom prst="rect">
              <a:avLst/>
            </a:prstGeom>
          </p:spPr>
        </p:pic>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24999" r="25000"/>
            <a:stretch/>
          </p:blipFill>
          <p:spPr>
            <a:xfrm>
              <a:off x="2969528" y="5740654"/>
              <a:ext cx="289711" cy="579422"/>
            </a:xfrm>
            <a:prstGeom prst="rect">
              <a:avLst/>
            </a:prstGeom>
          </p:spPr>
        </p:pic>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24999" r="25000"/>
            <a:stretch/>
          </p:blipFill>
          <p:spPr>
            <a:xfrm>
              <a:off x="3213966" y="5741027"/>
              <a:ext cx="289711" cy="579422"/>
            </a:xfrm>
            <a:prstGeom prst="rect">
              <a:avLst/>
            </a:prstGeom>
          </p:spPr>
        </p:pic>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l="24999" r="25000"/>
            <a:stretch/>
          </p:blipFill>
          <p:spPr>
            <a:xfrm>
              <a:off x="3503677" y="5840610"/>
              <a:ext cx="289711" cy="579422"/>
            </a:xfrm>
            <a:prstGeom prst="rect">
              <a:avLst/>
            </a:prstGeom>
          </p:spPr>
        </p:pic>
        <p:pic>
          <p:nvPicPr>
            <p:cNvPr id="13" name="Picture 12"/>
            <p:cNvPicPr>
              <a:picLocks noChangeAspect="1"/>
            </p:cNvPicPr>
            <p:nvPr/>
          </p:nvPicPr>
          <p:blipFill rotWithShape="1">
            <a:blip r:embed="rId2">
              <a:extLst>
                <a:ext uri="{28A0092B-C50C-407E-A947-70E740481C1C}">
                  <a14:useLocalDpi xmlns:a14="http://schemas.microsoft.com/office/drawing/2010/main" val="0"/>
                </a:ext>
              </a:extLst>
            </a:blip>
            <a:srcRect l="24999" r="25000"/>
            <a:stretch/>
          </p:blipFill>
          <p:spPr>
            <a:xfrm>
              <a:off x="3793388" y="5360780"/>
              <a:ext cx="289711" cy="579422"/>
            </a:xfrm>
            <a:prstGeom prst="rect">
              <a:avLst/>
            </a:prstGeom>
          </p:spPr>
        </p:pic>
        <p:pic>
          <p:nvPicPr>
            <p:cNvPr id="14" name="Picture 13"/>
            <p:cNvPicPr>
              <a:picLocks noChangeAspect="1"/>
            </p:cNvPicPr>
            <p:nvPr/>
          </p:nvPicPr>
          <p:blipFill rotWithShape="1">
            <a:blip r:embed="rId2">
              <a:extLst>
                <a:ext uri="{28A0092B-C50C-407E-A947-70E740481C1C}">
                  <a14:useLocalDpi xmlns:a14="http://schemas.microsoft.com/office/drawing/2010/main" val="0"/>
                </a:ext>
              </a:extLst>
            </a:blip>
            <a:srcRect l="24999" r="25000"/>
            <a:stretch/>
          </p:blipFill>
          <p:spPr>
            <a:xfrm>
              <a:off x="4064978" y="5360780"/>
              <a:ext cx="289711" cy="579422"/>
            </a:xfrm>
            <a:prstGeom prst="rect">
              <a:avLst/>
            </a:prstGeom>
          </p:spPr>
        </p:pic>
        <p:pic>
          <p:nvPicPr>
            <p:cNvPr id="15" name="Picture 14"/>
            <p:cNvPicPr>
              <a:picLocks noChangeAspect="1"/>
            </p:cNvPicPr>
            <p:nvPr/>
          </p:nvPicPr>
          <p:blipFill rotWithShape="1">
            <a:blip r:embed="rId2">
              <a:extLst>
                <a:ext uri="{28A0092B-C50C-407E-A947-70E740481C1C}">
                  <a14:useLocalDpi xmlns:a14="http://schemas.microsoft.com/office/drawing/2010/main" val="0"/>
                </a:ext>
              </a:extLst>
            </a:blip>
            <a:srcRect l="24999" r="25000"/>
            <a:stretch/>
          </p:blipFill>
          <p:spPr>
            <a:xfrm>
              <a:off x="4354689" y="5450933"/>
              <a:ext cx="289711" cy="579422"/>
            </a:xfrm>
            <a:prstGeom prst="rect">
              <a:avLst/>
            </a:prstGeom>
          </p:spPr>
        </p:pic>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l="24999" r="25000"/>
            <a:stretch/>
          </p:blipFill>
          <p:spPr>
            <a:xfrm>
              <a:off x="4626296" y="5450933"/>
              <a:ext cx="289711" cy="579422"/>
            </a:xfrm>
            <a:prstGeom prst="rect">
              <a:avLst/>
            </a:prstGeom>
          </p:spPr>
        </p:pic>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l="24999" r="25000"/>
            <a:stretch/>
          </p:blipFill>
          <p:spPr>
            <a:xfrm>
              <a:off x="4888821" y="5549773"/>
              <a:ext cx="289711" cy="579422"/>
            </a:xfrm>
            <a:prstGeom prst="rect">
              <a:avLst/>
            </a:prstGeom>
          </p:spPr>
        </p:pic>
        <p:grpSp>
          <p:nvGrpSpPr>
            <p:cNvPr id="25" name="Group 24"/>
            <p:cNvGrpSpPr/>
            <p:nvPr/>
          </p:nvGrpSpPr>
          <p:grpSpPr>
            <a:xfrm>
              <a:off x="1027561" y="5433948"/>
              <a:ext cx="4603702" cy="1248657"/>
              <a:chOff x="1036617" y="5560695"/>
              <a:chExt cx="4603702" cy="1248657"/>
            </a:xfrm>
          </p:grpSpPr>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291" y="5560695"/>
                <a:ext cx="475280" cy="1248657"/>
              </a:xfrm>
              <a:prstGeom prst="rect">
                <a:avLst/>
              </a:prstGeom>
            </p:spPr>
          </p:pic>
          <p:grpSp>
            <p:nvGrpSpPr>
              <p:cNvPr id="23" name="Group 22"/>
              <p:cNvGrpSpPr/>
              <p:nvPr/>
            </p:nvGrpSpPr>
            <p:grpSpPr>
              <a:xfrm>
                <a:off x="1036617" y="5741027"/>
                <a:ext cx="4603702" cy="768415"/>
                <a:chOff x="1869526" y="5741027"/>
                <a:chExt cx="4137433" cy="768415"/>
              </a:xfrm>
            </p:grpSpPr>
            <p:cxnSp>
              <p:nvCxnSpPr>
                <p:cNvPr id="6" name="Straight Connector 5"/>
                <p:cNvCxnSpPr/>
                <p:nvPr/>
              </p:nvCxnSpPr>
              <p:spPr>
                <a:xfrm>
                  <a:off x="1869526" y="5930020"/>
                  <a:ext cx="413743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1869526" y="5741027"/>
                  <a:ext cx="413743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1869526" y="6120895"/>
                  <a:ext cx="413743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1869526" y="6320449"/>
                  <a:ext cx="413743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1869526" y="6509442"/>
                  <a:ext cx="413743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grpSp>
      </p:grpSp>
      <p:cxnSp>
        <p:nvCxnSpPr>
          <p:cNvPr id="27" name="Straight Arrow Connector 26"/>
          <p:cNvCxnSpPr/>
          <p:nvPr/>
        </p:nvCxnSpPr>
        <p:spPr>
          <a:xfrm>
            <a:off x="5767057" y="5441491"/>
            <a:ext cx="660903" cy="0"/>
          </a:xfrm>
          <a:prstGeom prst="straightConnector1">
            <a:avLst/>
          </a:prstGeom>
          <a:ln w="762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graphicFrame>
        <p:nvGraphicFramePr>
          <p:cNvPr id="28" name="Table 27"/>
          <p:cNvGraphicFramePr>
            <a:graphicFrameLocks noGrp="1"/>
          </p:cNvGraphicFramePr>
          <p:nvPr>
            <p:extLst>
              <p:ext uri="{D42A27DB-BD31-4B8C-83A1-F6EECF244321}">
                <p14:modId xmlns:p14="http://schemas.microsoft.com/office/powerpoint/2010/main" val="2236409662"/>
              </p:ext>
            </p:extLst>
          </p:nvPr>
        </p:nvGraphicFramePr>
        <p:xfrm>
          <a:off x="6427960" y="5216651"/>
          <a:ext cx="2016000" cy="504000"/>
        </p:xfrm>
        <a:graphic>
          <a:graphicData uri="http://schemas.openxmlformats.org/drawingml/2006/table">
            <a:tbl>
              <a:tblPr firstRow="1" bandRow="1">
                <a:tableStyleId>{2D5ABB26-0587-4C30-8999-92F81FD0307C}</a:tableStyleId>
              </a:tblPr>
              <a:tblGrid>
                <a:gridCol w="252000">
                  <a:extLst>
                    <a:ext uri="{9D8B030D-6E8A-4147-A177-3AD203B41FA5}">
                      <a16:colId xmlns:a16="http://schemas.microsoft.com/office/drawing/2014/main" val="20000"/>
                    </a:ext>
                  </a:extLst>
                </a:gridCol>
                <a:gridCol w="252000">
                  <a:extLst>
                    <a:ext uri="{9D8B030D-6E8A-4147-A177-3AD203B41FA5}">
                      <a16:colId xmlns:a16="http://schemas.microsoft.com/office/drawing/2014/main" val="20001"/>
                    </a:ext>
                  </a:extLst>
                </a:gridCol>
                <a:gridCol w="252000">
                  <a:extLst>
                    <a:ext uri="{9D8B030D-6E8A-4147-A177-3AD203B41FA5}">
                      <a16:colId xmlns:a16="http://schemas.microsoft.com/office/drawing/2014/main" val="20002"/>
                    </a:ext>
                  </a:extLst>
                </a:gridCol>
                <a:gridCol w="252000">
                  <a:extLst>
                    <a:ext uri="{9D8B030D-6E8A-4147-A177-3AD203B41FA5}">
                      <a16:colId xmlns:a16="http://schemas.microsoft.com/office/drawing/2014/main" val="20003"/>
                    </a:ext>
                  </a:extLst>
                </a:gridCol>
                <a:gridCol w="252000">
                  <a:extLst>
                    <a:ext uri="{9D8B030D-6E8A-4147-A177-3AD203B41FA5}">
                      <a16:colId xmlns:a16="http://schemas.microsoft.com/office/drawing/2014/main" val="20004"/>
                    </a:ext>
                  </a:extLst>
                </a:gridCol>
                <a:gridCol w="252000">
                  <a:extLst>
                    <a:ext uri="{9D8B030D-6E8A-4147-A177-3AD203B41FA5}">
                      <a16:colId xmlns:a16="http://schemas.microsoft.com/office/drawing/2014/main" val="20005"/>
                    </a:ext>
                  </a:extLst>
                </a:gridCol>
                <a:gridCol w="252000">
                  <a:extLst>
                    <a:ext uri="{9D8B030D-6E8A-4147-A177-3AD203B41FA5}">
                      <a16:colId xmlns:a16="http://schemas.microsoft.com/office/drawing/2014/main" val="20006"/>
                    </a:ext>
                  </a:extLst>
                </a:gridCol>
                <a:gridCol w="252000">
                  <a:extLst>
                    <a:ext uri="{9D8B030D-6E8A-4147-A177-3AD203B41FA5}">
                      <a16:colId xmlns:a16="http://schemas.microsoft.com/office/drawing/2014/main" val="20007"/>
                    </a:ext>
                  </a:extLst>
                </a:gridCol>
              </a:tblGrid>
              <a:tr h="252000">
                <a:tc>
                  <a:txBody>
                    <a:bodyPr/>
                    <a:lstStyle/>
                    <a:p>
                      <a:pPr algn="ctr"/>
                      <a:r>
                        <a:rPr lang="en-GB" sz="1400" dirty="0">
                          <a:latin typeface="Arial" panose="020B0604020202020204" pitchFamily="34" charset="0"/>
                          <a:cs typeface="Arial" panose="020B0604020202020204" pitchFamily="34" charset="0"/>
                        </a:rPr>
                        <a:t>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latin typeface="Arial" panose="020B0604020202020204" pitchFamily="34" charset="0"/>
                          <a:cs typeface="Arial" panose="020B0604020202020204" pitchFamily="34" charset="0"/>
                        </a:rPr>
                        <a:t>B</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latin typeface="Arial" panose="020B0604020202020204" pitchFamily="34" charset="0"/>
                          <a:cs typeface="Arial" panose="020B0604020202020204" pitchFamily="34" charset="0"/>
                        </a:rPr>
                        <a:t>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latin typeface="Arial" panose="020B0604020202020204" pitchFamily="34" charset="0"/>
                          <a:cs typeface="Arial" panose="020B0604020202020204" pitchFamily="34" charset="0"/>
                        </a:rPr>
                        <a:t>F</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latin typeface="Arial" panose="020B0604020202020204" pitchFamily="34" charset="0"/>
                          <a:cs typeface="Arial" panose="020B0604020202020204" pitchFamily="34" charset="0"/>
                        </a:rPr>
                        <a:t>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latin typeface="Arial" panose="020B0604020202020204" pitchFamily="34" charset="0"/>
                          <a:cs typeface="Arial" panose="020B0604020202020204" pitchFamily="34" charset="0"/>
                        </a:rPr>
                        <a:t>G</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latin typeface="Arial" panose="020B0604020202020204" pitchFamily="34" charset="0"/>
                          <a:cs typeface="Arial" panose="020B0604020202020204" pitchFamily="34" charset="0"/>
                        </a:rPr>
                        <a:t>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latin typeface="Arial" panose="020B0604020202020204" pitchFamily="34" charset="0"/>
                          <a:cs typeface="Arial" panose="020B0604020202020204" pitchFamily="34" charset="0"/>
                        </a:rPr>
                        <a:t>F</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52000">
                <a:tc>
                  <a:txBody>
                    <a:bodyPr/>
                    <a:lstStyle/>
                    <a:p>
                      <a:pPr algn="ctr"/>
                      <a:r>
                        <a:rPr lang="en-GB" sz="1400" dirty="0">
                          <a:latin typeface="Arial" panose="020B0604020202020204" pitchFamily="34" charset="0"/>
                          <a:cs typeface="Arial" panose="020B0604020202020204" pitchFamily="34" charset="0"/>
                        </a:rPr>
                        <a:t>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latin typeface="Arial" panose="020B0604020202020204" pitchFamily="34" charset="0"/>
                          <a:cs typeface="Arial" panose="020B0604020202020204" pitchFamily="34" charset="0"/>
                        </a:rPr>
                        <a:t>D</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latin typeface="Arial" panose="020B0604020202020204" pitchFamily="34" charset="0"/>
                          <a:cs typeface="Arial" panose="020B0604020202020204" pitchFamily="34" charset="0"/>
                        </a:rPr>
                        <a:t>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latin typeface="Arial" panose="020B0604020202020204" pitchFamily="34" charset="0"/>
                          <a:cs typeface="Arial" panose="020B0604020202020204" pitchFamily="34" charset="0"/>
                        </a:rPr>
                        <a:t>C</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latin typeface="Arial" panose="020B0604020202020204" pitchFamily="34" charset="0"/>
                          <a:cs typeface="Arial" panose="020B0604020202020204" pitchFamily="34" charset="0"/>
                        </a:rPr>
                        <a:t>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latin typeface="Arial" panose="020B0604020202020204" pitchFamily="34" charset="0"/>
                          <a:cs typeface="Arial" panose="020B0604020202020204" pitchFamily="34" charset="0"/>
                        </a:rPr>
                        <a:t>B</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400" dirty="0">
                        <a:latin typeface="Arial" panose="020B060402020202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400" dirty="0">
                        <a:latin typeface="Arial" panose="020B060402020202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29" name="TextBox 28"/>
          <p:cNvSpPr txBox="1"/>
          <p:nvPr/>
        </p:nvSpPr>
        <p:spPr>
          <a:xfrm>
            <a:off x="1521479" y="5670139"/>
            <a:ext cx="304892" cy="307777"/>
          </a:xfrm>
          <a:prstGeom prst="rect">
            <a:avLst/>
          </a:prstGeom>
          <a:noFill/>
        </p:spPr>
        <p:txBody>
          <a:bodyPr wrap="none" rtlCol="0">
            <a:spAutoFit/>
          </a:bodyPr>
          <a:lstStyle/>
          <a:p>
            <a:r>
              <a:rPr lang="en-GB" sz="1400" b="1" dirty="0">
                <a:solidFill>
                  <a:srgbClr val="FF0000"/>
                </a:solidFill>
                <a:latin typeface="Arial" panose="020B0604020202020204" pitchFamily="34" charset="0"/>
                <a:cs typeface="Arial" panose="020B0604020202020204" pitchFamily="34" charset="0"/>
              </a:rPr>
              <a:t>E</a:t>
            </a:r>
          </a:p>
        </p:txBody>
      </p:sp>
      <p:sp>
        <p:nvSpPr>
          <p:cNvPr id="30" name="TextBox 29"/>
          <p:cNvSpPr txBox="1"/>
          <p:nvPr/>
        </p:nvSpPr>
        <p:spPr>
          <a:xfrm>
            <a:off x="1512426" y="5486759"/>
            <a:ext cx="324128" cy="307777"/>
          </a:xfrm>
          <a:prstGeom prst="rect">
            <a:avLst/>
          </a:prstGeom>
          <a:noFill/>
        </p:spPr>
        <p:txBody>
          <a:bodyPr wrap="none" rtlCol="0">
            <a:spAutoFit/>
          </a:bodyPr>
          <a:lstStyle/>
          <a:p>
            <a:r>
              <a:rPr lang="en-GB" sz="1400" b="1" dirty="0">
                <a:solidFill>
                  <a:srgbClr val="FF0000"/>
                </a:solidFill>
                <a:latin typeface="Arial" panose="020B0604020202020204" pitchFamily="34" charset="0"/>
                <a:cs typeface="Arial" panose="020B0604020202020204" pitchFamily="34" charset="0"/>
              </a:rPr>
              <a:t>G</a:t>
            </a:r>
          </a:p>
        </p:txBody>
      </p:sp>
      <p:sp>
        <p:nvSpPr>
          <p:cNvPr id="31" name="TextBox 30"/>
          <p:cNvSpPr txBox="1"/>
          <p:nvPr/>
        </p:nvSpPr>
        <p:spPr>
          <a:xfrm>
            <a:off x="1521479" y="5287602"/>
            <a:ext cx="314510" cy="307777"/>
          </a:xfrm>
          <a:prstGeom prst="rect">
            <a:avLst/>
          </a:prstGeom>
          <a:noFill/>
        </p:spPr>
        <p:txBody>
          <a:bodyPr wrap="none" rtlCol="0">
            <a:spAutoFit/>
          </a:bodyPr>
          <a:lstStyle/>
          <a:p>
            <a:r>
              <a:rPr lang="en-GB" sz="1400" b="1" dirty="0">
                <a:solidFill>
                  <a:srgbClr val="FF0000"/>
                </a:solidFill>
                <a:latin typeface="Arial" panose="020B0604020202020204" pitchFamily="34" charset="0"/>
                <a:cs typeface="Arial" panose="020B0604020202020204" pitchFamily="34" charset="0"/>
              </a:rPr>
              <a:t>B</a:t>
            </a:r>
          </a:p>
        </p:txBody>
      </p:sp>
      <p:sp>
        <p:nvSpPr>
          <p:cNvPr id="32" name="TextBox 31"/>
          <p:cNvSpPr txBox="1"/>
          <p:nvPr/>
        </p:nvSpPr>
        <p:spPr>
          <a:xfrm>
            <a:off x="1521479" y="5097313"/>
            <a:ext cx="314510" cy="307777"/>
          </a:xfrm>
          <a:prstGeom prst="rect">
            <a:avLst/>
          </a:prstGeom>
          <a:noFill/>
        </p:spPr>
        <p:txBody>
          <a:bodyPr wrap="none" rtlCol="0">
            <a:spAutoFit/>
          </a:bodyPr>
          <a:lstStyle/>
          <a:p>
            <a:r>
              <a:rPr lang="en-GB" sz="1400" b="1" dirty="0">
                <a:solidFill>
                  <a:srgbClr val="FF0000"/>
                </a:solidFill>
                <a:latin typeface="Arial" panose="020B0604020202020204" pitchFamily="34" charset="0"/>
                <a:cs typeface="Arial" panose="020B0604020202020204" pitchFamily="34" charset="0"/>
              </a:rPr>
              <a:t>D</a:t>
            </a:r>
          </a:p>
        </p:txBody>
      </p:sp>
      <p:sp>
        <p:nvSpPr>
          <p:cNvPr id="33" name="TextBox 32"/>
          <p:cNvSpPr txBox="1"/>
          <p:nvPr/>
        </p:nvSpPr>
        <p:spPr>
          <a:xfrm>
            <a:off x="1521479" y="4897760"/>
            <a:ext cx="304892" cy="307777"/>
          </a:xfrm>
          <a:prstGeom prst="rect">
            <a:avLst/>
          </a:prstGeom>
          <a:noFill/>
        </p:spPr>
        <p:txBody>
          <a:bodyPr wrap="none" rtlCol="0">
            <a:spAutoFit/>
          </a:bodyPr>
          <a:lstStyle/>
          <a:p>
            <a:r>
              <a:rPr lang="en-GB" sz="1400" b="1" dirty="0">
                <a:solidFill>
                  <a:srgbClr val="FF0000"/>
                </a:solidFill>
                <a:latin typeface="Arial" panose="020B0604020202020204" pitchFamily="34" charset="0"/>
                <a:cs typeface="Arial" panose="020B0604020202020204" pitchFamily="34" charset="0"/>
              </a:rPr>
              <a:t>F</a:t>
            </a:r>
          </a:p>
        </p:txBody>
      </p:sp>
    </p:spTree>
    <p:extLst>
      <p:ext uri="{BB962C8B-B14F-4D97-AF65-F5344CB8AC3E}">
        <p14:creationId xmlns:p14="http://schemas.microsoft.com/office/powerpoint/2010/main" val="3671906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Dictionary compression</a:t>
            </a:r>
          </a:p>
        </p:txBody>
      </p:sp>
      <p:sp>
        <p:nvSpPr>
          <p:cNvPr id="3" name="Text Placeholder 2"/>
          <p:cNvSpPr>
            <a:spLocks noGrp="1"/>
          </p:cNvSpPr>
          <p:nvPr>
            <p:ph type="body" sz="quarter" idx="14"/>
          </p:nvPr>
        </p:nvSpPr>
        <p:spPr>
          <a:xfrm>
            <a:off x="724280" y="1704179"/>
            <a:ext cx="7797230" cy="2659591"/>
          </a:xfrm>
        </p:spPr>
        <p:txBody>
          <a:bodyPr/>
          <a:lstStyle/>
          <a:p>
            <a:r>
              <a:rPr lang="en-GB" dirty="0"/>
              <a:t>Spots regularly occurring data and stores it separately in a dictionary  </a:t>
            </a:r>
          </a:p>
          <a:p>
            <a:pPr lvl="1"/>
            <a:r>
              <a:rPr lang="en-GB" dirty="0"/>
              <a:t>The reference to the entry in the dictionary is stored in the main file thereby reducing the original data stored</a:t>
            </a:r>
          </a:p>
          <a:p>
            <a:pPr lvl="1"/>
            <a:r>
              <a:rPr lang="en-GB" dirty="0"/>
              <a:t>Even though the dictionary produces additional overheads the space saving negates this problem</a:t>
            </a:r>
          </a:p>
        </p:txBody>
      </p:sp>
    </p:spTree>
    <p:extLst>
      <p:ext uri="{BB962C8B-B14F-4D97-AF65-F5344CB8AC3E}">
        <p14:creationId xmlns:p14="http://schemas.microsoft.com/office/powerpoint/2010/main" val="2821276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Forming a dictionary</a:t>
            </a:r>
          </a:p>
        </p:txBody>
      </p:sp>
      <p:sp>
        <p:nvSpPr>
          <p:cNvPr id="3" name="Text Placeholder 2"/>
          <p:cNvSpPr>
            <a:spLocks noGrp="1"/>
          </p:cNvSpPr>
          <p:nvPr>
            <p:ph type="body" sz="quarter" idx="14"/>
          </p:nvPr>
        </p:nvSpPr>
        <p:spPr/>
        <p:txBody>
          <a:bodyPr/>
          <a:lstStyle/>
          <a:p>
            <a:pPr marL="271463" lvl="1" indent="-271463">
              <a:spcAft>
                <a:spcPts val="1400"/>
              </a:spcAft>
            </a:pPr>
            <a:r>
              <a:rPr lang="en-GB" sz="2500" dirty="0">
                <a:solidFill>
                  <a:schemeClr val="tx1"/>
                </a:solidFill>
              </a:rPr>
              <a:t>Compress the phrase “</a:t>
            </a:r>
            <a:r>
              <a:rPr lang="en-GB" sz="2500" i="1" dirty="0">
                <a:solidFill>
                  <a:srgbClr val="EE3127"/>
                </a:solidFill>
              </a:rPr>
              <a:t>no pain no gain </a:t>
            </a:r>
            <a:r>
              <a:rPr lang="en-GB" sz="2500" dirty="0">
                <a:solidFill>
                  <a:schemeClr val="tx1"/>
                </a:solidFill>
              </a:rPr>
              <a:t>” [15 bytes]</a:t>
            </a:r>
          </a:p>
          <a:p>
            <a:pPr lvl="1"/>
            <a:r>
              <a:rPr lang="en-GB" dirty="0"/>
              <a:t>Split the phrase up into repeated words or characters</a:t>
            </a:r>
          </a:p>
          <a:p>
            <a:pPr marL="271463" lvl="1" indent="-271463">
              <a:spcAft>
                <a:spcPts val="1400"/>
              </a:spcAft>
            </a:pPr>
            <a:endParaRPr lang="en-GB" sz="2500" dirty="0">
              <a:solidFill>
                <a:schemeClr val="tx1"/>
              </a:solidFill>
            </a:endParaRPr>
          </a:p>
          <a:p>
            <a:pPr marL="271463" lvl="1" indent="-271463">
              <a:spcAft>
                <a:spcPts val="1400"/>
              </a:spcAft>
            </a:pPr>
            <a:endParaRPr lang="en-GB" sz="2500" dirty="0">
              <a:solidFill>
                <a:schemeClr val="tx1"/>
              </a:solidFill>
            </a:endParaRPr>
          </a:p>
          <a:p>
            <a:pPr marL="0" lvl="1" indent="0">
              <a:spcAft>
                <a:spcPts val="1400"/>
              </a:spcAft>
              <a:buNone/>
            </a:pPr>
            <a:br>
              <a:rPr lang="en-GB" sz="2500" dirty="0">
                <a:solidFill>
                  <a:schemeClr val="tx1"/>
                </a:solidFill>
              </a:rPr>
            </a:br>
            <a:endParaRPr lang="en-GB" sz="2500" dirty="0">
              <a:solidFill>
                <a:schemeClr val="tx1"/>
              </a:solidFill>
            </a:endParaRPr>
          </a:p>
          <a:p>
            <a:pPr marL="271463" lvl="1" indent="-271463">
              <a:spcAft>
                <a:spcPts val="1400"/>
              </a:spcAft>
            </a:pPr>
            <a:r>
              <a:rPr lang="en-GB" sz="2500" dirty="0">
                <a:solidFill>
                  <a:schemeClr val="tx1"/>
                </a:solidFill>
              </a:rPr>
              <a:t>Using the simple dictionary example above: </a:t>
            </a:r>
          </a:p>
          <a:p>
            <a:pPr marL="0" lvl="1" indent="0" algn="ctr">
              <a:spcAft>
                <a:spcPts val="1400"/>
              </a:spcAft>
              <a:buNone/>
            </a:pPr>
            <a:r>
              <a:rPr lang="en-GB" sz="2500" dirty="0">
                <a:solidFill>
                  <a:srgbClr val="EE3127"/>
                </a:solidFill>
              </a:rPr>
              <a:t>“</a:t>
            </a:r>
            <a:r>
              <a:rPr lang="en-GB" sz="2500" i="1" dirty="0">
                <a:solidFill>
                  <a:srgbClr val="EE3127"/>
                </a:solidFill>
              </a:rPr>
              <a:t>no pain no gain </a:t>
            </a:r>
            <a:r>
              <a:rPr lang="en-GB" sz="2500" dirty="0">
                <a:solidFill>
                  <a:srgbClr val="EE3127"/>
                </a:solidFill>
              </a:rPr>
              <a:t>” </a:t>
            </a:r>
            <a:r>
              <a:rPr lang="en-GB" sz="2500" dirty="0">
                <a:solidFill>
                  <a:schemeClr val="tx1"/>
                </a:solidFill>
              </a:rPr>
              <a:t>=</a:t>
            </a:r>
            <a:r>
              <a:rPr lang="en-GB" sz="2500" dirty="0">
                <a:solidFill>
                  <a:srgbClr val="EE3127"/>
                </a:solidFill>
              </a:rPr>
              <a:t> 0001 1000 1110 </a:t>
            </a:r>
            <a:r>
              <a:rPr lang="en-GB" sz="2500" dirty="0">
                <a:solidFill>
                  <a:schemeClr val="tx1"/>
                </a:solidFill>
              </a:rPr>
              <a:t>=</a:t>
            </a:r>
            <a:r>
              <a:rPr lang="en-GB" sz="2500" dirty="0">
                <a:solidFill>
                  <a:srgbClr val="EE3127"/>
                </a:solidFill>
              </a:rPr>
              <a:t> </a:t>
            </a:r>
            <a:r>
              <a:rPr lang="en-GB" sz="2500" dirty="0">
                <a:solidFill>
                  <a:schemeClr val="tx1"/>
                </a:solidFill>
              </a:rPr>
              <a:t>[12 bits]</a:t>
            </a:r>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187507829"/>
              </p:ext>
            </p:extLst>
          </p:nvPr>
        </p:nvGraphicFramePr>
        <p:xfrm>
          <a:off x="2782428" y="2757784"/>
          <a:ext cx="3420000" cy="1828800"/>
        </p:xfrm>
        <a:graphic>
          <a:graphicData uri="http://schemas.openxmlformats.org/drawingml/2006/table">
            <a:tbl>
              <a:tblPr firstRow="1" bandRow="1">
                <a:tableStyleId>{2D5ABB26-0587-4C30-8999-92F81FD0307C}</a:tableStyleId>
              </a:tblPr>
              <a:tblGrid>
                <a:gridCol w="1140000">
                  <a:extLst>
                    <a:ext uri="{9D8B030D-6E8A-4147-A177-3AD203B41FA5}">
                      <a16:colId xmlns:a16="http://schemas.microsoft.com/office/drawing/2014/main" val="20000"/>
                    </a:ext>
                  </a:extLst>
                </a:gridCol>
                <a:gridCol w="1140000">
                  <a:extLst>
                    <a:ext uri="{9D8B030D-6E8A-4147-A177-3AD203B41FA5}">
                      <a16:colId xmlns:a16="http://schemas.microsoft.com/office/drawing/2014/main" val="20001"/>
                    </a:ext>
                  </a:extLst>
                </a:gridCol>
                <a:gridCol w="1140000">
                  <a:extLst>
                    <a:ext uri="{9D8B030D-6E8A-4147-A177-3AD203B41FA5}">
                      <a16:colId xmlns:a16="http://schemas.microsoft.com/office/drawing/2014/main" val="20002"/>
                    </a:ext>
                  </a:extLst>
                </a:gridCol>
              </a:tblGrid>
              <a:tr h="360000">
                <a:tc>
                  <a:txBody>
                    <a:bodyPr/>
                    <a:lstStyle/>
                    <a:p>
                      <a:pPr algn="ctr"/>
                      <a:r>
                        <a:rPr lang="en-GB" b="1" dirty="0">
                          <a:solidFill>
                            <a:schemeClr val="bg1"/>
                          </a:solidFill>
                          <a:latin typeface="Arial" panose="020B0604020202020204" pitchFamily="34" charset="0"/>
                          <a:cs typeface="Arial" panose="020B0604020202020204" pitchFamily="34" charset="0"/>
                        </a:rPr>
                        <a:t>Number</a:t>
                      </a:r>
                    </a:p>
                  </a:txBody>
                  <a:tcPr>
                    <a:lnL w="12700" cap="flat" cmpd="sng" algn="ctr">
                      <a:solidFill>
                        <a:schemeClr val="bg1"/>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E3127"/>
                      </a:solidFill>
                      <a:prstDash val="solid"/>
                      <a:round/>
                      <a:headEnd type="none" w="med" len="med"/>
                      <a:tailEnd type="none" w="med" len="med"/>
                    </a:lnB>
                    <a:solidFill>
                      <a:srgbClr val="EE3127"/>
                    </a:solidFill>
                  </a:tcPr>
                </a:tc>
                <a:tc>
                  <a:txBody>
                    <a:bodyPr/>
                    <a:lstStyle/>
                    <a:p>
                      <a:pPr algn="ctr"/>
                      <a:r>
                        <a:rPr lang="en-GB" b="1" dirty="0">
                          <a:solidFill>
                            <a:schemeClr val="bg1"/>
                          </a:solidFill>
                          <a:latin typeface="Arial" panose="020B0604020202020204" pitchFamily="34" charset="0"/>
                          <a:cs typeface="Arial" panose="020B0604020202020204" pitchFamily="34" charset="0"/>
                        </a:rPr>
                        <a:t>Entry</a:t>
                      </a:r>
                    </a:p>
                  </a:txBody>
                  <a:tcP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E3127"/>
                      </a:solidFill>
                      <a:prstDash val="solid"/>
                      <a:round/>
                      <a:headEnd type="none" w="med" len="med"/>
                      <a:tailEnd type="none" w="med" len="med"/>
                    </a:lnB>
                    <a:solidFill>
                      <a:srgbClr val="EE3127"/>
                    </a:solidFill>
                  </a:tcPr>
                </a:tc>
                <a:tc>
                  <a:txBody>
                    <a:bodyPr/>
                    <a:lstStyle/>
                    <a:p>
                      <a:pPr algn="ctr"/>
                      <a:r>
                        <a:rPr lang="en-GB" b="1" dirty="0">
                          <a:solidFill>
                            <a:schemeClr val="bg1"/>
                          </a:solidFill>
                          <a:latin typeface="Arial" panose="020B0604020202020204" pitchFamily="34" charset="0"/>
                          <a:cs typeface="Arial" panose="020B0604020202020204" pitchFamily="34" charset="0"/>
                        </a:rPr>
                        <a:t>Binary</a:t>
                      </a:r>
                    </a:p>
                  </a:txBody>
                  <a:tcPr>
                    <a:lnL w="12700" cap="flat" cmpd="sng" algn="ctr">
                      <a:solidFill>
                        <a:srgbClr val="EE3127"/>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E3127"/>
                      </a:solidFill>
                      <a:prstDash val="solid"/>
                      <a:round/>
                      <a:headEnd type="none" w="med" len="med"/>
                      <a:tailEnd type="none" w="med" len="med"/>
                    </a:lnB>
                    <a:solidFill>
                      <a:srgbClr val="EE3127"/>
                    </a:solidFill>
                  </a:tcPr>
                </a:tc>
                <a:extLst>
                  <a:ext uri="{0D108BD9-81ED-4DB2-BD59-A6C34878D82A}">
                    <a16:rowId xmlns:a16="http://schemas.microsoft.com/office/drawing/2014/main" val="10000"/>
                  </a:ext>
                </a:extLst>
              </a:tr>
              <a:tr h="360000">
                <a:tc>
                  <a:txBody>
                    <a:bodyPr/>
                    <a:lstStyle/>
                    <a:p>
                      <a:pPr algn="ctr"/>
                      <a:r>
                        <a:rPr lang="en-GB" dirty="0">
                          <a:latin typeface="Arial" panose="020B0604020202020204" pitchFamily="34" charset="0"/>
                          <a:cs typeface="Arial" panose="020B0604020202020204" pitchFamily="34" charset="0"/>
                        </a:rPr>
                        <a:t>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no_</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tcPr>
                </a:tc>
                <a:extLst>
                  <a:ext uri="{0D108BD9-81ED-4DB2-BD59-A6C34878D82A}">
                    <a16:rowId xmlns:a16="http://schemas.microsoft.com/office/drawing/2014/main" val="10001"/>
                  </a:ext>
                </a:extLst>
              </a:tr>
              <a:tr h="360000">
                <a:tc>
                  <a:txBody>
                    <a:bodyPr/>
                    <a:lstStyle/>
                    <a:p>
                      <a:pPr algn="ctr"/>
                      <a:r>
                        <a:rPr lang="en-GB" dirty="0">
                          <a:latin typeface="Arial" panose="020B0604020202020204" pitchFamily="34" charset="0"/>
                          <a:cs typeface="Arial" panose="020B0604020202020204" pitchFamily="34" charset="0"/>
                        </a:rPr>
                        <a:t>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01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tcPr>
                </a:tc>
                <a:extLst>
                  <a:ext uri="{0D108BD9-81ED-4DB2-BD59-A6C34878D82A}">
                    <a16:rowId xmlns:a16="http://schemas.microsoft.com/office/drawing/2014/main" val="10002"/>
                  </a:ext>
                </a:extLst>
              </a:tr>
              <a:tr h="360000">
                <a:tc>
                  <a:txBody>
                    <a:bodyPr/>
                    <a:lstStyle/>
                    <a:p>
                      <a:pPr algn="ctr"/>
                      <a:r>
                        <a:rPr lang="en-GB" dirty="0">
                          <a:latin typeface="Arial" panose="020B0604020202020204" pitchFamily="34" charset="0"/>
                          <a:cs typeface="Arial" panose="020B0604020202020204" pitchFamily="34" charset="0"/>
                        </a:rPr>
                        <a:t>3</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ain_</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10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tcPr>
                </a:tc>
                <a:extLst>
                  <a:ext uri="{0D108BD9-81ED-4DB2-BD59-A6C34878D82A}">
                    <a16:rowId xmlns:a16="http://schemas.microsoft.com/office/drawing/2014/main" val="10003"/>
                  </a:ext>
                </a:extLst>
              </a:tr>
              <a:tr h="360000">
                <a:tc>
                  <a:txBody>
                    <a:bodyPr/>
                    <a:lstStyle/>
                    <a:p>
                      <a:pPr algn="ctr"/>
                      <a:r>
                        <a:rPr lang="en-GB" dirty="0">
                          <a:latin typeface="Arial" panose="020B0604020202020204" pitchFamily="34" charset="0"/>
                          <a:cs typeface="Arial" panose="020B0604020202020204" pitchFamily="34" charset="0"/>
                        </a:rPr>
                        <a:t>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11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94012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Compressing larger volumes</a:t>
            </a:r>
          </a:p>
        </p:txBody>
      </p:sp>
      <p:sp>
        <p:nvSpPr>
          <p:cNvPr id="3" name="Text Placeholder 2"/>
          <p:cNvSpPr>
            <a:spLocks noGrp="1"/>
          </p:cNvSpPr>
          <p:nvPr>
            <p:ph type="body" sz="quarter" idx="14"/>
          </p:nvPr>
        </p:nvSpPr>
        <p:spPr/>
        <p:txBody>
          <a:bodyPr/>
          <a:lstStyle/>
          <a:p>
            <a:r>
              <a:rPr lang="en-GB" dirty="0"/>
              <a:t>In a text document each letter could be stored as an ASCII code of 8 bits</a:t>
            </a:r>
          </a:p>
          <a:p>
            <a:r>
              <a:rPr lang="en-GB" dirty="0"/>
              <a:t>In this document the word ‘</a:t>
            </a:r>
            <a:r>
              <a:rPr lang="en-GB" i="1" dirty="0"/>
              <a:t>because</a:t>
            </a:r>
            <a:r>
              <a:rPr lang="en-GB" dirty="0"/>
              <a:t>’ requires 56 bits of data (7 letters x 8 bits)</a:t>
            </a:r>
          </a:p>
          <a:p>
            <a:r>
              <a:rPr lang="en-GB" dirty="0"/>
              <a:t>Instead, the word could be added to a dictionary and assigned the binary code 01 which is a reduction of 54 bits for each occurrence</a:t>
            </a:r>
          </a:p>
          <a:p>
            <a:r>
              <a:rPr lang="en-GB" dirty="0"/>
              <a:t>A saving for 50 occurrences of the word:</a:t>
            </a:r>
          </a:p>
          <a:p>
            <a:pPr lvl="1"/>
            <a:r>
              <a:rPr lang="en-GB" dirty="0"/>
              <a:t>50 x 54 bits saving = 2,700 bits saved, or 338 bytes</a:t>
            </a:r>
          </a:p>
        </p:txBody>
      </p:sp>
    </p:spTree>
    <p:extLst>
      <p:ext uri="{BB962C8B-B14F-4D97-AF65-F5344CB8AC3E}">
        <p14:creationId xmlns:p14="http://schemas.microsoft.com/office/powerpoint/2010/main" val="3924609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Compression activities</a:t>
            </a:r>
          </a:p>
        </p:txBody>
      </p:sp>
      <p:sp>
        <p:nvSpPr>
          <p:cNvPr id="3" name="Text Placeholder 2"/>
          <p:cNvSpPr>
            <a:spLocks noGrp="1"/>
          </p:cNvSpPr>
          <p:nvPr>
            <p:ph type="body" sz="quarter" idx="14"/>
          </p:nvPr>
        </p:nvSpPr>
        <p:spPr/>
        <p:txBody>
          <a:bodyPr/>
          <a:lstStyle/>
          <a:p>
            <a:r>
              <a:rPr lang="en-GB" dirty="0"/>
              <a:t>Complete </a:t>
            </a:r>
            <a:r>
              <a:rPr lang="en-GB" b="1" dirty="0"/>
              <a:t>Tasks 1</a:t>
            </a:r>
            <a:r>
              <a:rPr lang="en-GB" dirty="0"/>
              <a:t>, </a:t>
            </a:r>
            <a:r>
              <a:rPr lang="en-GB" b="1" dirty="0"/>
              <a:t>2</a:t>
            </a:r>
            <a:r>
              <a:rPr lang="en-GB" dirty="0"/>
              <a:t> and </a:t>
            </a:r>
            <a:r>
              <a:rPr lang="en-GB" b="1" dirty="0"/>
              <a:t>3</a:t>
            </a:r>
            <a:r>
              <a:rPr lang="en-GB" dirty="0"/>
              <a:t> of </a:t>
            </a:r>
            <a:r>
              <a:rPr lang="en-GB" b="1" dirty="0"/>
              <a:t>Worksheet 6</a:t>
            </a:r>
          </a:p>
        </p:txBody>
      </p:sp>
    </p:spTree>
    <p:extLst>
      <p:ext uri="{BB962C8B-B14F-4D97-AF65-F5344CB8AC3E}">
        <p14:creationId xmlns:p14="http://schemas.microsoft.com/office/powerpoint/2010/main" val="2100212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Encryption</a:t>
            </a:r>
          </a:p>
        </p:txBody>
      </p:sp>
      <p:sp>
        <p:nvSpPr>
          <p:cNvPr id="3" name="Text Placeholder 2"/>
          <p:cNvSpPr>
            <a:spLocks noGrp="1"/>
          </p:cNvSpPr>
          <p:nvPr>
            <p:ph type="body" sz="quarter" idx="14"/>
          </p:nvPr>
        </p:nvSpPr>
        <p:spPr/>
        <p:txBody>
          <a:bodyPr/>
          <a:lstStyle/>
          <a:p>
            <a:r>
              <a:rPr lang="en-GB" dirty="0"/>
              <a:t>A way of making sure data cannot be understood if you don’t possess the means to decrypt it</a:t>
            </a:r>
          </a:p>
          <a:p>
            <a:pPr lvl="1"/>
            <a:r>
              <a:rPr lang="en-GB" dirty="0"/>
              <a:t>Plaintext of a message sent is encrypted using a cipher algorithm and key into equivalent ciphertext</a:t>
            </a:r>
          </a:p>
          <a:p>
            <a:pPr lvl="1"/>
            <a:r>
              <a:rPr lang="en-GB" dirty="0"/>
              <a:t>When received, the ciphertext is decrypted back to plaintext using the same or different key</a:t>
            </a:r>
          </a:p>
          <a:p>
            <a:pPr lvl="1"/>
            <a:r>
              <a:rPr lang="en-GB" dirty="0"/>
              <a:t>Two methods at the opposite end of the security spectrum are the Caesar cipher and the Vernam cipher</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3866" y="5048514"/>
            <a:ext cx="7223006" cy="977119"/>
          </a:xfrm>
          <a:prstGeom prst="rect">
            <a:avLst/>
          </a:prstGeom>
        </p:spPr>
      </p:pic>
    </p:spTree>
    <p:extLst>
      <p:ext uri="{BB962C8B-B14F-4D97-AF65-F5344CB8AC3E}">
        <p14:creationId xmlns:p14="http://schemas.microsoft.com/office/powerpoint/2010/main" val="418603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Caesar cipher</a:t>
            </a:r>
          </a:p>
        </p:txBody>
      </p:sp>
      <p:sp>
        <p:nvSpPr>
          <p:cNvPr id="3" name="Text Placeholder 2"/>
          <p:cNvSpPr>
            <a:spLocks noGrp="1"/>
          </p:cNvSpPr>
          <p:nvPr>
            <p:ph type="body" sz="quarter" idx="14"/>
          </p:nvPr>
        </p:nvSpPr>
        <p:spPr/>
        <p:txBody>
          <a:bodyPr/>
          <a:lstStyle/>
          <a:p>
            <a:r>
              <a:rPr lang="en-US" dirty="0"/>
              <a:t>The Caesar cipher is most basic type of encryption and the most insecure</a:t>
            </a:r>
          </a:p>
          <a:p>
            <a:r>
              <a:rPr lang="en-GB" dirty="0"/>
              <a:t>Letters of the alphabet are shifted by a consistent amount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0291" y="3574570"/>
            <a:ext cx="6363418" cy="2605971"/>
          </a:xfrm>
          <a:prstGeom prst="rect">
            <a:avLst/>
          </a:prstGeom>
        </p:spPr>
      </p:pic>
    </p:spTree>
    <p:extLst>
      <p:ext uri="{BB962C8B-B14F-4D97-AF65-F5344CB8AC3E}">
        <p14:creationId xmlns:p14="http://schemas.microsoft.com/office/powerpoint/2010/main" val="1778109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Brute force attack</a:t>
            </a:r>
          </a:p>
        </p:txBody>
      </p:sp>
      <p:sp>
        <p:nvSpPr>
          <p:cNvPr id="3" name="Text Placeholder 2"/>
          <p:cNvSpPr>
            <a:spLocks noGrp="1"/>
          </p:cNvSpPr>
          <p:nvPr>
            <p:ph type="body" sz="quarter" idx="14"/>
          </p:nvPr>
        </p:nvSpPr>
        <p:spPr/>
        <p:txBody>
          <a:bodyPr/>
          <a:lstStyle/>
          <a:p>
            <a:r>
              <a:rPr lang="en-GB" dirty="0"/>
              <a:t>A brute force attack attempts to apply every possible key to decrypt ciphertext until one works</a:t>
            </a:r>
          </a:p>
          <a:p>
            <a:r>
              <a:rPr lang="en-GB" dirty="0"/>
              <a:t>How many attempts might this take with the Caesar cipher?</a:t>
            </a:r>
          </a:p>
          <a:p>
            <a:pPr lvl="1"/>
            <a:r>
              <a:rPr lang="en-GB" dirty="0"/>
              <a:t>Spaces are often removed to mask word lengths</a:t>
            </a:r>
          </a:p>
          <a:p>
            <a:pPr lvl="1"/>
            <a:r>
              <a:rPr lang="en-GB" dirty="0"/>
              <a:t>Use the brute force method to decrypt the following: (Or, you could start by assuming vowels have the most occurrences)</a:t>
            </a:r>
          </a:p>
          <a:p>
            <a:pPr marL="0" indent="0" algn="ctr">
              <a:buNone/>
            </a:pPr>
            <a:r>
              <a:rPr lang="en-GB" sz="5400" b="1" dirty="0">
                <a:solidFill>
                  <a:srgbClr val="EE3127"/>
                </a:solidFill>
                <a:latin typeface="Courier New" panose="02070309020205020404" pitchFamily="49" charset="0"/>
                <a:cs typeface="Courier New" panose="02070309020205020404" pitchFamily="49" charset="0"/>
              </a:rPr>
              <a:t>GAGDC NNQPV CTIGV </a:t>
            </a:r>
          </a:p>
        </p:txBody>
      </p:sp>
    </p:spTree>
    <p:extLst>
      <p:ext uri="{BB962C8B-B14F-4D97-AF65-F5344CB8AC3E}">
        <p14:creationId xmlns:p14="http://schemas.microsoft.com/office/powerpoint/2010/main" val="8768544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Frequency analysis</a:t>
            </a:r>
          </a:p>
        </p:txBody>
      </p:sp>
      <p:sp>
        <p:nvSpPr>
          <p:cNvPr id="3" name="Text Placeholder 2"/>
          <p:cNvSpPr>
            <a:spLocks noGrp="1"/>
          </p:cNvSpPr>
          <p:nvPr>
            <p:ph type="body" sz="quarter" idx="14"/>
          </p:nvPr>
        </p:nvSpPr>
        <p:spPr/>
        <p:txBody>
          <a:bodyPr/>
          <a:lstStyle/>
          <a:p>
            <a:r>
              <a:rPr lang="en-GB" dirty="0"/>
              <a:t>Letters are not used equally often</a:t>
            </a:r>
          </a:p>
          <a:p>
            <a:r>
              <a:rPr lang="en-GB" dirty="0"/>
              <a:t>In English, </a:t>
            </a:r>
            <a:r>
              <a:rPr lang="en-GB" b="1" dirty="0">
                <a:solidFill>
                  <a:srgbClr val="EE3127"/>
                </a:solidFill>
              </a:rPr>
              <a:t>E</a:t>
            </a:r>
            <a:r>
              <a:rPr lang="en-GB" dirty="0"/>
              <a:t> is by far the most common letter, followed by </a:t>
            </a:r>
            <a:r>
              <a:rPr lang="en-GB" b="1" dirty="0">
                <a:solidFill>
                  <a:srgbClr val="EE3127"/>
                </a:solidFill>
              </a:rPr>
              <a:t>T</a:t>
            </a:r>
            <a:r>
              <a:rPr lang="en-GB" dirty="0"/>
              <a:t>, </a:t>
            </a:r>
            <a:r>
              <a:rPr lang="en-GB" b="1" dirty="0">
                <a:solidFill>
                  <a:srgbClr val="EE3127"/>
                </a:solidFill>
              </a:rPr>
              <a:t>A</a:t>
            </a:r>
            <a:r>
              <a:rPr lang="en-GB" dirty="0"/>
              <a:t>, </a:t>
            </a:r>
            <a:r>
              <a:rPr lang="en-GB" b="1" dirty="0">
                <a:solidFill>
                  <a:srgbClr val="EE3127"/>
                </a:solidFill>
              </a:rPr>
              <a:t>O</a:t>
            </a:r>
            <a:r>
              <a:rPr lang="en-GB" dirty="0"/>
              <a:t>, </a:t>
            </a:r>
            <a:r>
              <a:rPr lang="en-GB" b="1" dirty="0">
                <a:solidFill>
                  <a:srgbClr val="EE3127"/>
                </a:solidFill>
              </a:rPr>
              <a:t>I</a:t>
            </a:r>
            <a:r>
              <a:rPr lang="en-GB" dirty="0"/>
              <a:t>, </a:t>
            </a:r>
            <a:r>
              <a:rPr lang="en-GB" b="1" dirty="0">
                <a:solidFill>
                  <a:srgbClr val="EE3127"/>
                </a:solidFill>
              </a:rPr>
              <a:t>N</a:t>
            </a:r>
            <a:r>
              <a:rPr lang="en-GB" dirty="0"/>
              <a:t>, </a:t>
            </a:r>
            <a:r>
              <a:rPr lang="en-GB" b="1" dirty="0">
                <a:solidFill>
                  <a:srgbClr val="EE3127"/>
                </a:solidFill>
              </a:rPr>
              <a:t>S</a:t>
            </a:r>
            <a:r>
              <a:rPr lang="en-GB" dirty="0"/>
              <a:t>, </a:t>
            </a:r>
            <a:r>
              <a:rPr lang="en-GB" b="1" dirty="0">
                <a:solidFill>
                  <a:srgbClr val="EE3127"/>
                </a:solidFill>
              </a:rPr>
              <a:t>R</a:t>
            </a:r>
            <a:r>
              <a:rPr lang="en-GB" dirty="0"/>
              <a:t>, then</a:t>
            </a:r>
            <a:r>
              <a:rPr lang="en-GB" b="1" dirty="0">
                <a:solidFill>
                  <a:srgbClr val="FF95F2"/>
                </a:solidFill>
              </a:rPr>
              <a:t> </a:t>
            </a:r>
            <a:r>
              <a:rPr lang="en-GB" b="1" dirty="0">
                <a:solidFill>
                  <a:srgbClr val="EE3127"/>
                </a:solidFill>
              </a:rPr>
              <a:t>H</a:t>
            </a:r>
          </a:p>
          <a:p>
            <a:r>
              <a:rPr lang="en-GB" dirty="0"/>
              <a:t>Other letters like </a:t>
            </a:r>
            <a:r>
              <a:rPr lang="en-GB" b="1" dirty="0">
                <a:solidFill>
                  <a:srgbClr val="EE3127"/>
                </a:solidFill>
              </a:rPr>
              <a:t>Z</a:t>
            </a:r>
            <a:r>
              <a:rPr lang="en-GB" dirty="0"/>
              <a:t>, </a:t>
            </a:r>
            <a:r>
              <a:rPr lang="en-GB" b="1" dirty="0">
                <a:solidFill>
                  <a:srgbClr val="EE3127"/>
                </a:solidFill>
              </a:rPr>
              <a:t>J</a:t>
            </a:r>
            <a:r>
              <a:rPr lang="en-GB" dirty="0"/>
              <a:t>, </a:t>
            </a:r>
            <a:r>
              <a:rPr lang="en-GB" b="1" dirty="0">
                <a:solidFill>
                  <a:srgbClr val="EE3127"/>
                </a:solidFill>
              </a:rPr>
              <a:t>K</a:t>
            </a:r>
            <a:r>
              <a:rPr lang="en-GB" dirty="0"/>
              <a:t>, </a:t>
            </a:r>
            <a:r>
              <a:rPr lang="en-GB" b="1" dirty="0">
                <a:solidFill>
                  <a:srgbClr val="EE3127"/>
                </a:solidFill>
              </a:rPr>
              <a:t>Q</a:t>
            </a:r>
            <a:r>
              <a:rPr lang="en-GB" dirty="0"/>
              <a:t>, </a:t>
            </a:r>
            <a:r>
              <a:rPr lang="en-GB" b="1" dirty="0">
                <a:solidFill>
                  <a:srgbClr val="EE3127"/>
                </a:solidFill>
              </a:rPr>
              <a:t>X</a:t>
            </a:r>
            <a:r>
              <a:rPr lang="en-GB" dirty="0"/>
              <a:t> are fairly rare</a:t>
            </a:r>
          </a:p>
          <a:p>
            <a:r>
              <a:rPr lang="en-GB" dirty="0"/>
              <a:t>In Czech, the letter </a:t>
            </a:r>
            <a:r>
              <a:rPr lang="en-GB" b="1" dirty="0">
                <a:solidFill>
                  <a:srgbClr val="EE3127"/>
                </a:solidFill>
              </a:rPr>
              <a:t>Z</a:t>
            </a:r>
            <a:r>
              <a:rPr lang="en-GB" dirty="0"/>
              <a:t> is only worth 4 points in Scrabble! It’s worth 10 in the English version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1046" y="4734962"/>
            <a:ext cx="5489244" cy="1663241"/>
          </a:xfrm>
          <a:prstGeom prst="rect">
            <a:avLst/>
          </a:prstGeom>
        </p:spPr>
      </p:pic>
    </p:spTree>
    <p:extLst>
      <p:ext uri="{BB962C8B-B14F-4D97-AF65-F5344CB8AC3E}">
        <p14:creationId xmlns:p14="http://schemas.microsoft.com/office/powerpoint/2010/main" val="1953793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err="1"/>
              <a:t>Vernam</a:t>
            </a:r>
            <a:r>
              <a:rPr lang="en-US" dirty="0"/>
              <a:t> cipher</a:t>
            </a:r>
          </a:p>
        </p:txBody>
      </p:sp>
      <p:sp>
        <p:nvSpPr>
          <p:cNvPr id="3" name="Text Placeholder 2"/>
          <p:cNvSpPr>
            <a:spLocks noGrp="1"/>
          </p:cNvSpPr>
          <p:nvPr>
            <p:ph type="body" sz="quarter" idx="14"/>
          </p:nvPr>
        </p:nvSpPr>
        <p:spPr/>
        <p:txBody>
          <a:bodyPr/>
          <a:lstStyle/>
          <a:p>
            <a:r>
              <a:rPr lang="en-GB" dirty="0"/>
              <a:t>The encryption key, also known as the </a:t>
            </a:r>
            <a:r>
              <a:rPr lang="en-GB" b="1" dirty="0">
                <a:solidFill>
                  <a:srgbClr val="EE3127"/>
                </a:solidFill>
              </a:rPr>
              <a:t>one-time pad</a:t>
            </a:r>
            <a:r>
              <a:rPr lang="en-GB" dirty="0"/>
              <a:t>, is the only cipher proven to be unbreakable</a:t>
            </a:r>
          </a:p>
          <a:p>
            <a:r>
              <a:rPr lang="en-GB" dirty="0"/>
              <a:t>The key must be: </a:t>
            </a:r>
          </a:p>
          <a:p>
            <a:pPr lvl="1"/>
            <a:r>
              <a:rPr lang="en-GB" dirty="0"/>
              <a:t>a truly random sequence greater or equal in length than the plaintext and only ever used once</a:t>
            </a:r>
          </a:p>
          <a:p>
            <a:pPr lvl="1"/>
            <a:r>
              <a:rPr lang="en-GB" dirty="0"/>
              <a:t>Shared with the recipient by hand, independently of the message and destroyed immediately after use</a:t>
            </a:r>
          </a:p>
        </p:txBody>
      </p:sp>
      <p:sp>
        <p:nvSpPr>
          <p:cNvPr id="5" name="TextBox 4"/>
          <p:cNvSpPr txBox="1"/>
          <p:nvPr/>
        </p:nvSpPr>
        <p:spPr>
          <a:xfrm>
            <a:off x="2534970" y="4784338"/>
            <a:ext cx="4227970" cy="1477328"/>
          </a:xfrm>
          <a:prstGeom prst="rect">
            <a:avLst/>
          </a:prstGeom>
          <a:solidFill>
            <a:schemeClr val="bg1"/>
          </a:solidFill>
          <a:ln>
            <a:noFill/>
          </a:ln>
          <a:effectLst>
            <a:outerShdw blurRad="63500" sx="102000" sy="102000" algn="ctr" rotWithShape="0">
              <a:prstClr val="black">
                <a:alpha val="40000"/>
              </a:prstClr>
            </a:outerShdw>
          </a:effectLst>
        </p:spPr>
        <p:txBody>
          <a:bodyPr wrap="square" rtlCol="0">
            <a:spAutoFit/>
          </a:bodyPr>
          <a:lstStyle/>
          <a:p>
            <a:r>
              <a:rPr lang="en-GB" dirty="0" err="1">
                <a:latin typeface="Courier New" panose="02070309020205020404" pitchFamily="49" charset="0"/>
                <a:cs typeface="Courier New" panose="02070309020205020404" pitchFamily="49" charset="0"/>
              </a:rPr>
              <a:t>kluyH</a:t>
            </a:r>
            <a:r>
              <a:rPr lang="en-GB" dirty="0">
                <a:latin typeface="Courier New" panose="02070309020205020404" pitchFamily="49" charset="0"/>
                <a:cs typeface="Courier New" panose="02070309020205020404" pitchFamily="49" charset="0"/>
              </a:rPr>
              <a:t> 7nhgb i6uJY </a:t>
            </a:r>
            <a:r>
              <a:rPr lang="en-GB" dirty="0" err="1">
                <a:latin typeface="Courier New" panose="02070309020205020404" pitchFamily="49" charset="0"/>
                <a:cs typeface="Courier New" panose="02070309020205020404" pitchFamily="49" charset="0"/>
              </a:rPr>
              <a:t>G^mhG</a:t>
            </a:r>
            <a:r>
              <a:rPr lang="en-GB" dirty="0">
                <a:latin typeface="Courier New" panose="02070309020205020404" pitchFamily="49" charset="0"/>
                <a:cs typeface="Courier New" panose="02070309020205020404" pitchFamily="49" charset="0"/>
              </a:rPr>
              <a:t> VTk7u N7hjh </a:t>
            </a:r>
            <a:r>
              <a:rPr lang="en-GB" dirty="0" err="1">
                <a:latin typeface="Courier New" panose="02070309020205020404" pitchFamily="49" charset="0"/>
                <a:cs typeface="Courier New" panose="02070309020205020404" pitchFamily="49" charset="0"/>
              </a:rPr>
              <a:t>GNUTf</a:t>
            </a:r>
            <a:r>
              <a:rPr lang="en-GB" dirty="0">
                <a:latin typeface="Courier New" panose="02070309020205020404" pitchFamily="49" charset="0"/>
                <a:cs typeface="Courier New" panose="02070309020205020404" pitchFamily="49" charset="0"/>
              </a:rPr>
              <a:t> ku&amp;57 </a:t>
            </a:r>
            <a:r>
              <a:rPr lang="en-GB" dirty="0" err="1">
                <a:latin typeface="Courier New" panose="02070309020205020404" pitchFamily="49" charset="0"/>
                <a:cs typeface="Courier New" panose="02070309020205020404" pitchFamily="49" charset="0"/>
              </a:rPr>
              <a:t>HVj,n</a:t>
            </a:r>
            <a:r>
              <a:rPr lang="en-GB" dirty="0">
                <a:latin typeface="Courier New" panose="02070309020205020404" pitchFamily="49" charset="0"/>
                <a:cs typeface="Courier New" panose="02070309020205020404" pitchFamily="49" charset="0"/>
              </a:rPr>
              <a:t> k7t,j HgnU7 </a:t>
            </a:r>
            <a:r>
              <a:rPr lang="en-GB" dirty="0" err="1">
                <a:latin typeface="Courier New" panose="02070309020205020404" pitchFamily="49" charset="0"/>
                <a:cs typeface="Courier New" panose="02070309020205020404" pitchFamily="49" charset="0"/>
              </a:rPr>
              <a:t>tnk</a:t>
            </a:r>
            <a:r>
              <a:rPr lang="en-GB" dirty="0">
                <a:latin typeface="Courier New" panose="02070309020205020404" pitchFamily="49" charset="0"/>
                <a:cs typeface="Courier New" panose="02070309020205020404" pitchFamily="49" charset="0"/>
              </a:rPr>
              <a:t>(j yG76t t;o.0 9[</a:t>
            </a:r>
            <a:r>
              <a:rPr lang="en-GB" dirty="0" err="1">
                <a:latin typeface="Courier New" panose="02070309020205020404" pitchFamily="49" charset="0"/>
                <a:cs typeface="Courier New" panose="02070309020205020404" pitchFamily="49" charset="0"/>
              </a:rPr>
              <a:t>p.g</a:t>
            </a:r>
            <a:br>
              <a:rPr lang="en-GB" b="1" dirty="0">
                <a:latin typeface="Courier New" panose="02070309020205020404" pitchFamily="49" charset="0"/>
                <a:cs typeface="Courier New" panose="02070309020205020404" pitchFamily="49" charset="0"/>
              </a:rPr>
            </a:br>
            <a:br>
              <a:rPr lang="en-GB" b="1" dirty="0">
                <a:latin typeface="Courier New" panose="02070309020205020404" pitchFamily="49" charset="0"/>
                <a:cs typeface="Courier New" panose="02070309020205020404" pitchFamily="49" charset="0"/>
              </a:rPr>
            </a:br>
            <a:r>
              <a:rPr lang="en-GB" b="1" dirty="0">
                <a:latin typeface="Courier New" panose="02070309020205020404" pitchFamily="49" charset="0"/>
                <a:cs typeface="Courier New" panose="02070309020205020404" pitchFamily="49" charset="0"/>
              </a:rPr>
              <a:t>DESTROY IMMEDIATELY AFTER USE</a:t>
            </a:r>
          </a:p>
        </p:txBody>
      </p:sp>
    </p:spTree>
    <p:extLst>
      <p:ext uri="{BB962C8B-B14F-4D97-AF65-F5344CB8AC3E}">
        <p14:creationId xmlns:p14="http://schemas.microsoft.com/office/powerpoint/2010/main" val="1154684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GB" dirty="0"/>
              <a:t>Objectives</a:t>
            </a:r>
          </a:p>
        </p:txBody>
      </p:sp>
      <p:sp>
        <p:nvSpPr>
          <p:cNvPr id="2" name="Text Placeholder 1"/>
          <p:cNvSpPr>
            <a:spLocks noGrp="1"/>
          </p:cNvSpPr>
          <p:nvPr>
            <p:ph type="body" sz="quarter" idx="14"/>
          </p:nvPr>
        </p:nvSpPr>
        <p:spPr/>
        <p:txBody>
          <a:bodyPr/>
          <a:lstStyle/>
          <a:p>
            <a:pPr lvl="0"/>
            <a:r>
              <a:rPr lang="en-GB" dirty="0"/>
              <a:t>Understand how and why image, sound and text data are compressed</a:t>
            </a:r>
          </a:p>
          <a:p>
            <a:pPr lvl="0"/>
            <a:r>
              <a:rPr lang="en-GB" dirty="0"/>
              <a:t>Contrast </a:t>
            </a:r>
            <a:r>
              <a:rPr lang="en-GB" dirty="0" err="1"/>
              <a:t>lossy</a:t>
            </a:r>
            <a:r>
              <a:rPr lang="en-GB" dirty="0"/>
              <a:t> and lossless methods of compression in terms of size and accuracy of data</a:t>
            </a:r>
          </a:p>
          <a:p>
            <a:pPr lvl="0"/>
            <a:r>
              <a:rPr lang="en-GB" dirty="0"/>
              <a:t>Use and compare the Caesar and Vernam encryption </a:t>
            </a:r>
            <a:r>
              <a:rPr lang="en-GB"/>
              <a:t>techniques for </a:t>
            </a:r>
            <a:r>
              <a:rPr lang="en-GB" dirty="0"/>
              <a:t>encrypting messages</a:t>
            </a:r>
          </a:p>
        </p:txBody>
      </p:sp>
    </p:spTree>
    <p:extLst>
      <p:ext uri="{BB962C8B-B14F-4D97-AF65-F5344CB8AC3E}">
        <p14:creationId xmlns:p14="http://schemas.microsoft.com/office/powerpoint/2010/main" val="3831259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Decoding</a:t>
            </a:r>
          </a:p>
        </p:txBody>
      </p:sp>
      <p:sp>
        <p:nvSpPr>
          <p:cNvPr id="3" name="Text Placeholder 2"/>
          <p:cNvSpPr>
            <a:spLocks noGrp="1"/>
          </p:cNvSpPr>
          <p:nvPr>
            <p:ph type="body" sz="quarter" idx="14"/>
          </p:nvPr>
        </p:nvSpPr>
        <p:spPr/>
        <p:txBody>
          <a:bodyPr/>
          <a:lstStyle/>
          <a:p>
            <a:r>
              <a:rPr lang="en-GB" dirty="0"/>
              <a:t>Encryption and decryption of the message is performed bit by bit using an exclusive or (XOR) operation with the shared key</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708487033"/>
              </p:ext>
            </p:extLst>
          </p:nvPr>
        </p:nvGraphicFramePr>
        <p:xfrm>
          <a:off x="1089434" y="3153373"/>
          <a:ext cx="6912000" cy="2880000"/>
        </p:xfrm>
        <a:graphic>
          <a:graphicData uri="http://schemas.openxmlformats.org/drawingml/2006/table">
            <a:tbl>
              <a:tblPr firstRow="1" bandRow="1">
                <a:tableStyleId>{2D5ABB26-0587-4C30-8999-92F81FD0307C}</a:tableStyleId>
              </a:tblPr>
              <a:tblGrid>
                <a:gridCol w="576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576000">
                  <a:extLst>
                    <a:ext uri="{9D8B030D-6E8A-4147-A177-3AD203B41FA5}">
                      <a16:colId xmlns:a16="http://schemas.microsoft.com/office/drawing/2014/main" val="20002"/>
                    </a:ext>
                  </a:extLst>
                </a:gridCol>
                <a:gridCol w="576000">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gridCol w="576000">
                  <a:extLst>
                    <a:ext uri="{9D8B030D-6E8A-4147-A177-3AD203B41FA5}">
                      <a16:colId xmlns:a16="http://schemas.microsoft.com/office/drawing/2014/main" val="20005"/>
                    </a:ext>
                  </a:extLst>
                </a:gridCol>
                <a:gridCol w="576000">
                  <a:extLst>
                    <a:ext uri="{9D8B030D-6E8A-4147-A177-3AD203B41FA5}">
                      <a16:colId xmlns:a16="http://schemas.microsoft.com/office/drawing/2014/main" val="20006"/>
                    </a:ext>
                  </a:extLst>
                </a:gridCol>
                <a:gridCol w="576000">
                  <a:extLst>
                    <a:ext uri="{9D8B030D-6E8A-4147-A177-3AD203B41FA5}">
                      <a16:colId xmlns:a16="http://schemas.microsoft.com/office/drawing/2014/main" val="20007"/>
                    </a:ext>
                  </a:extLst>
                </a:gridCol>
                <a:gridCol w="576000">
                  <a:extLst>
                    <a:ext uri="{9D8B030D-6E8A-4147-A177-3AD203B41FA5}">
                      <a16:colId xmlns:a16="http://schemas.microsoft.com/office/drawing/2014/main" val="20008"/>
                    </a:ext>
                  </a:extLst>
                </a:gridCol>
                <a:gridCol w="576000">
                  <a:extLst>
                    <a:ext uri="{9D8B030D-6E8A-4147-A177-3AD203B41FA5}">
                      <a16:colId xmlns:a16="http://schemas.microsoft.com/office/drawing/2014/main" val="20009"/>
                    </a:ext>
                  </a:extLst>
                </a:gridCol>
                <a:gridCol w="576000">
                  <a:extLst>
                    <a:ext uri="{9D8B030D-6E8A-4147-A177-3AD203B41FA5}">
                      <a16:colId xmlns:a16="http://schemas.microsoft.com/office/drawing/2014/main" val="20010"/>
                    </a:ext>
                  </a:extLst>
                </a:gridCol>
                <a:gridCol w="576000">
                  <a:extLst>
                    <a:ext uri="{9D8B030D-6E8A-4147-A177-3AD203B41FA5}">
                      <a16:colId xmlns:a16="http://schemas.microsoft.com/office/drawing/2014/main" val="20011"/>
                    </a:ext>
                  </a:extLst>
                </a:gridCol>
              </a:tblGrid>
              <a:tr h="576000">
                <a:tc>
                  <a:txBody>
                    <a:bodyPr/>
                    <a:lstStyle/>
                    <a:p>
                      <a:pPr algn="ctr"/>
                      <a:r>
                        <a:rPr lang="en-GB" sz="3200" b="1" dirty="0">
                          <a:latin typeface="Arial" panose="020B0604020202020204" pitchFamily="34" charset="0"/>
                          <a:cs typeface="Arial" panose="020B0604020202020204" pitchFamily="34" charset="0"/>
                        </a:rPr>
                        <a:t>L</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3200" dirty="0">
                          <a:latin typeface="Arial" panose="020B0604020202020204" pitchFamily="34" charset="0"/>
                          <a:cs typeface="Arial" panose="020B0604020202020204" pitchFamily="34" charset="0"/>
                        </a:rPr>
                        <a:t>=</a:t>
                      </a:r>
                    </a:p>
                  </a:txBody>
                  <a:tcPr marL="36000" marR="36000" marT="36000" marB="36000" anchor="ctr">
                    <a:lnL w="12700" cap="flat" cmpd="sng" algn="ctr">
                      <a:noFill/>
                      <a:prstDash val="solid"/>
                      <a:round/>
                      <a:headEnd type="none" w="med" len="med"/>
                      <a:tailEnd type="none" w="med" len="med"/>
                    </a:lnL>
                    <a:lnR w="12700" cap="flat" cmpd="sng" algn="ctr">
                      <a:solidFill>
                        <a:srgbClr val="EE3127"/>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3200" dirty="0">
                          <a:latin typeface="Arial" panose="020B0604020202020204" pitchFamily="34" charset="0"/>
                          <a:cs typeface="Arial" panose="020B0604020202020204" pitchFamily="34" charset="0"/>
                        </a:rPr>
                        <a:t>0</a:t>
                      </a:r>
                    </a:p>
                  </a:txBody>
                  <a:tcPr marL="36000" marR="36000" marT="36000" marB="36000"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tcPr>
                </a:tc>
                <a:tc>
                  <a:txBody>
                    <a:bodyPr/>
                    <a:lstStyle/>
                    <a:p>
                      <a:pPr algn="ctr"/>
                      <a:r>
                        <a:rPr lang="en-GB" sz="3200" dirty="0">
                          <a:latin typeface="Arial" panose="020B0604020202020204" pitchFamily="34" charset="0"/>
                          <a:cs typeface="Arial" panose="020B0604020202020204" pitchFamily="34" charset="0"/>
                        </a:rPr>
                        <a:t>1</a:t>
                      </a:r>
                    </a:p>
                  </a:txBody>
                  <a:tcPr marL="36000" marR="36000" marT="36000" marB="36000"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tcPr>
                </a:tc>
                <a:tc>
                  <a:txBody>
                    <a:bodyPr/>
                    <a:lstStyle/>
                    <a:p>
                      <a:pPr algn="ctr"/>
                      <a:r>
                        <a:rPr lang="en-GB" sz="3200" dirty="0">
                          <a:latin typeface="Arial" panose="020B0604020202020204" pitchFamily="34" charset="0"/>
                          <a:cs typeface="Arial" panose="020B0604020202020204" pitchFamily="34" charset="0"/>
                        </a:rPr>
                        <a:t>0</a:t>
                      </a:r>
                    </a:p>
                  </a:txBody>
                  <a:tcPr marL="36000" marR="36000" marT="36000" marB="36000"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tcPr>
                </a:tc>
                <a:tc>
                  <a:txBody>
                    <a:bodyPr/>
                    <a:lstStyle/>
                    <a:p>
                      <a:pPr algn="ctr"/>
                      <a:r>
                        <a:rPr lang="en-GB" sz="3200" dirty="0">
                          <a:latin typeface="Arial" panose="020B0604020202020204" pitchFamily="34" charset="0"/>
                          <a:cs typeface="Arial" panose="020B0604020202020204" pitchFamily="34" charset="0"/>
                        </a:rPr>
                        <a:t>0</a:t>
                      </a:r>
                    </a:p>
                  </a:txBody>
                  <a:tcPr marL="36000" marR="36000" marT="36000" marB="36000"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tcPr>
                </a:tc>
                <a:tc>
                  <a:txBody>
                    <a:bodyPr/>
                    <a:lstStyle/>
                    <a:p>
                      <a:pPr algn="ctr"/>
                      <a:r>
                        <a:rPr lang="en-GB" sz="3200" dirty="0">
                          <a:latin typeface="Arial" panose="020B0604020202020204" pitchFamily="34" charset="0"/>
                          <a:cs typeface="Arial" panose="020B0604020202020204" pitchFamily="34" charset="0"/>
                        </a:rPr>
                        <a:t>1</a:t>
                      </a:r>
                    </a:p>
                  </a:txBody>
                  <a:tcPr marL="36000" marR="36000" marT="36000" marB="36000"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tcPr>
                </a:tc>
                <a:tc>
                  <a:txBody>
                    <a:bodyPr/>
                    <a:lstStyle/>
                    <a:p>
                      <a:pPr algn="ctr"/>
                      <a:r>
                        <a:rPr lang="en-GB" sz="3200" dirty="0">
                          <a:latin typeface="Arial" panose="020B0604020202020204" pitchFamily="34" charset="0"/>
                          <a:cs typeface="Arial" panose="020B0604020202020204" pitchFamily="34" charset="0"/>
                        </a:rPr>
                        <a:t>1</a:t>
                      </a:r>
                    </a:p>
                  </a:txBody>
                  <a:tcPr marL="36000" marR="36000" marT="36000" marB="36000"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tcPr>
                </a:tc>
                <a:tc>
                  <a:txBody>
                    <a:bodyPr/>
                    <a:lstStyle/>
                    <a:p>
                      <a:pPr algn="ctr"/>
                      <a:r>
                        <a:rPr lang="en-GB" sz="3200" dirty="0">
                          <a:latin typeface="Arial" panose="020B0604020202020204" pitchFamily="34" charset="0"/>
                          <a:cs typeface="Arial" panose="020B0604020202020204" pitchFamily="34" charset="0"/>
                        </a:rPr>
                        <a:t>0</a:t>
                      </a:r>
                    </a:p>
                  </a:txBody>
                  <a:tcPr marL="36000" marR="36000" marT="36000" marB="36000"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tcPr>
                </a:tc>
                <a:tc>
                  <a:txBody>
                    <a:bodyPr/>
                    <a:lstStyle/>
                    <a:p>
                      <a:pPr algn="ctr"/>
                      <a:r>
                        <a:rPr lang="en-GB" sz="3200" dirty="0">
                          <a:latin typeface="Arial" panose="020B0604020202020204" pitchFamily="34" charset="0"/>
                          <a:cs typeface="Arial" panose="020B0604020202020204" pitchFamily="34" charset="0"/>
                        </a:rPr>
                        <a:t>0</a:t>
                      </a:r>
                    </a:p>
                  </a:txBody>
                  <a:tcPr marL="36000" marR="36000" marT="36000" marB="36000"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tcPr>
                </a:tc>
                <a:tc>
                  <a:txBody>
                    <a:bodyPr/>
                    <a:lstStyle/>
                    <a:p>
                      <a:pPr algn="ctr"/>
                      <a:endParaRPr lang="en-GB" sz="3200" dirty="0">
                        <a:latin typeface="Arial" panose="020B0604020202020204" pitchFamily="34" charset="0"/>
                        <a:cs typeface="Arial" panose="020B0604020202020204" pitchFamily="34" charset="0"/>
                      </a:endParaRPr>
                    </a:p>
                  </a:txBody>
                  <a:tcPr marL="36000" marR="36000" marT="36000" marB="36000" anchor="ctr">
                    <a:lnL w="12700" cap="flat" cmpd="sng" algn="ctr">
                      <a:solidFill>
                        <a:srgbClr val="EE3127"/>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GB" sz="3200" dirty="0">
                        <a:latin typeface="Arial" panose="020B0604020202020204" pitchFamily="34" charset="0"/>
                        <a:cs typeface="Arial" panose="020B0604020202020204" pitchFamily="3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r h="576000">
                <a:tc gridSpan="12">
                  <a:txBody>
                    <a:bodyPr/>
                    <a:lstStyle/>
                    <a:p>
                      <a:pPr algn="ctr"/>
                      <a:r>
                        <a:rPr lang="en-GB" sz="3200" dirty="0">
                          <a:latin typeface="Arial" panose="020B0604020202020204" pitchFamily="34" charset="0"/>
                          <a:cs typeface="Arial" panose="020B0604020202020204" pitchFamily="34" charset="0"/>
                        </a:rPr>
                        <a:t>XOR</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a:endParaRPr lang="en-GB" sz="3200" dirty="0">
                        <a:latin typeface="Arial" panose="020B0604020202020204" pitchFamily="34" charset="0"/>
                        <a:cs typeface="Arial" panose="020B0604020202020204" pitchFamily="34" charset="0"/>
                      </a:endParaRPr>
                    </a:p>
                  </a:txBody>
                  <a:tcPr marL="36000" marR="36000" marT="36000" marB="36000"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tcPr>
                </a:tc>
                <a:tc hMerge="1">
                  <a:txBody>
                    <a:bodyPr/>
                    <a:lstStyle/>
                    <a:p>
                      <a:pPr algn="ctr"/>
                      <a:endParaRPr lang="en-GB" sz="3200" dirty="0">
                        <a:latin typeface="Arial" panose="020B0604020202020204" pitchFamily="34" charset="0"/>
                        <a:cs typeface="Arial" panose="020B0604020202020204" pitchFamily="34" charset="0"/>
                      </a:endParaRPr>
                    </a:p>
                  </a:txBody>
                  <a:tcPr marL="36000" marR="36000" marT="36000" marB="36000"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tcPr>
                </a:tc>
                <a:tc hMerge="1">
                  <a:txBody>
                    <a:bodyPr/>
                    <a:lstStyle/>
                    <a:p>
                      <a:pPr algn="ctr"/>
                      <a:endParaRPr lang="en-GB" sz="3200" dirty="0">
                        <a:latin typeface="Arial" panose="020B0604020202020204" pitchFamily="34" charset="0"/>
                        <a:cs typeface="Arial" panose="020B0604020202020204" pitchFamily="34" charset="0"/>
                      </a:endParaRPr>
                    </a:p>
                  </a:txBody>
                  <a:tcPr marL="36000" marR="36000" marT="36000" marB="36000"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tcPr>
                </a:tc>
                <a:tc hMerge="1">
                  <a:txBody>
                    <a:bodyPr/>
                    <a:lstStyle/>
                    <a:p>
                      <a:pPr algn="ctr"/>
                      <a:endParaRPr lang="en-GB" sz="3200" dirty="0">
                        <a:latin typeface="Arial" panose="020B0604020202020204" pitchFamily="34" charset="0"/>
                        <a:cs typeface="Arial" panose="020B0604020202020204" pitchFamily="34" charset="0"/>
                      </a:endParaRPr>
                    </a:p>
                  </a:txBody>
                  <a:tcPr marL="36000" marR="36000" marT="36000" marB="36000"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tcPr>
                </a:tc>
                <a:tc hMerge="1">
                  <a:txBody>
                    <a:bodyPr/>
                    <a:lstStyle/>
                    <a:p>
                      <a:pPr algn="ctr"/>
                      <a:endParaRPr lang="en-GB" sz="3200" dirty="0">
                        <a:latin typeface="Arial" panose="020B0604020202020204" pitchFamily="34" charset="0"/>
                        <a:cs typeface="Arial" panose="020B0604020202020204" pitchFamily="34" charset="0"/>
                      </a:endParaRPr>
                    </a:p>
                  </a:txBody>
                  <a:tcPr marL="36000" marR="36000" marT="36000" marB="36000"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tcPr>
                </a:tc>
                <a:tc hMerge="1">
                  <a:txBody>
                    <a:bodyPr/>
                    <a:lstStyle/>
                    <a:p>
                      <a:pPr algn="ctr"/>
                      <a:endParaRPr lang="en-GB" sz="3200" dirty="0">
                        <a:latin typeface="Arial" panose="020B0604020202020204" pitchFamily="34" charset="0"/>
                        <a:cs typeface="Arial" panose="020B0604020202020204" pitchFamily="34" charset="0"/>
                      </a:endParaRPr>
                    </a:p>
                  </a:txBody>
                  <a:tcPr marL="36000" marR="36000" marT="36000" marB="36000"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tcPr>
                </a:tc>
                <a:tc hMerge="1">
                  <a:txBody>
                    <a:bodyPr/>
                    <a:lstStyle/>
                    <a:p>
                      <a:pPr algn="ctr"/>
                      <a:endParaRPr lang="en-GB" sz="3200" dirty="0">
                        <a:latin typeface="Arial" panose="020B0604020202020204" pitchFamily="34" charset="0"/>
                        <a:cs typeface="Arial" panose="020B0604020202020204" pitchFamily="34" charset="0"/>
                      </a:endParaRPr>
                    </a:p>
                  </a:txBody>
                  <a:tcPr marL="36000" marR="36000" marT="36000" marB="36000"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tcPr>
                </a:tc>
                <a:tc hMerge="1">
                  <a:txBody>
                    <a:bodyPr/>
                    <a:lstStyle/>
                    <a:p>
                      <a:pPr algn="ctr"/>
                      <a:endParaRPr lang="en-GB" sz="3200" dirty="0">
                        <a:latin typeface="Arial" panose="020B0604020202020204" pitchFamily="34" charset="0"/>
                        <a:cs typeface="Arial" panose="020B0604020202020204" pitchFamily="34" charset="0"/>
                      </a:endParaRPr>
                    </a:p>
                  </a:txBody>
                  <a:tcPr marL="36000" marR="36000" marT="36000" marB="36000"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tcPr>
                </a:tc>
                <a:tc hMerge="1">
                  <a:txBody>
                    <a:bodyPr/>
                    <a:lstStyle/>
                    <a:p>
                      <a:pPr algn="ctr"/>
                      <a:endParaRPr lang="en-GB" sz="3200" dirty="0">
                        <a:latin typeface="Arial" panose="020B0604020202020204" pitchFamily="34" charset="0"/>
                        <a:cs typeface="Arial" panose="020B0604020202020204" pitchFamily="34" charset="0"/>
                      </a:endParaRPr>
                    </a:p>
                  </a:txBody>
                  <a:tcPr marL="36000" marR="36000" marT="36000" marB="36000"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tcPr>
                </a:tc>
                <a:tc hMerge="1">
                  <a:txBody>
                    <a:bodyPr/>
                    <a:lstStyle/>
                    <a:p>
                      <a:pPr algn="ctr"/>
                      <a:endParaRPr lang="en-GB" sz="3200" dirty="0">
                        <a:latin typeface="Arial" panose="020B0604020202020204" pitchFamily="34" charset="0"/>
                        <a:cs typeface="Arial" panose="020B0604020202020204" pitchFamily="34" charset="0"/>
                      </a:endParaRPr>
                    </a:p>
                  </a:txBody>
                  <a:tcPr marL="36000" marR="36000" marT="36000" marB="36000"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tcPr>
                </a:tc>
                <a:tc hMerge="1">
                  <a:txBody>
                    <a:bodyPr/>
                    <a:lstStyle/>
                    <a:p>
                      <a:pPr algn="ctr"/>
                      <a:endParaRPr lang="en-GB" sz="3200" dirty="0">
                        <a:latin typeface="Arial" panose="020B0604020202020204" pitchFamily="34" charset="0"/>
                        <a:cs typeface="Arial" panose="020B0604020202020204" pitchFamily="34" charset="0"/>
                      </a:endParaRPr>
                    </a:p>
                  </a:txBody>
                  <a:tcPr marL="36000" marR="36000" marT="36000" marB="36000"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tcPr>
                </a:tc>
                <a:extLst>
                  <a:ext uri="{0D108BD9-81ED-4DB2-BD59-A6C34878D82A}">
                    <a16:rowId xmlns:a16="http://schemas.microsoft.com/office/drawing/2014/main" val="10001"/>
                  </a:ext>
                </a:extLst>
              </a:tr>
              <a:tr h="576000">
                <a:tc>
                  <a:txBody>
                    <a:bodyPr/>
                    <a:lstStyle/>
                    <a:p>
                      <a:pPr algn="ctr"/>
                      <a:r>
                        <a:rPr lang="en-GB" sz="3200" b="1" dirty="0">
                          <a:latin typeface="Arial" panose="020B0604020202020204" pitchFamily="34" charset="0"/>
                          <a:cs typeface="Arial" panose="020B0604020202020204" pitchFamily="34" charset="0"/>
                        </a:rPr>
                        <a:t>c</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3200" dirty="0">
                          <a:latin typeface="Arial" panose="020B0604020202020204" pitchFamily="34" charset="0"/>
                          <a:cs typeface="Arial" panose="020B0604020202020204" pitchFamily="34" charset="0"/>
                        </a:rPr>
                        <a:t>=</a:t>
                      </a:r>
                    </a:p>
                  </a:txBody>
                  <a:tcPr marL="36000" marR="36000" marT="36000" marB="36000" anchor="ctr">
                    <a:lnL w="12700" cap="flat" cmpd="sng" algn="ctr">
                      <a:noFill/>
                      <a:prstDash val="solid"/>
                      <a:round/>
                      <a:headEnd type="none" w="med" len="med"/>
                      <a:tailEnd type="none" w="med" len="med"/>
                    </a:lnL>
                    <a:lnR w="12700" cap="flat" cmpd="sng" algn="ctr">
                      <a:solidFill>
                        <a:srgbClr val="EE3127"/>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3200" dirty="0">
                          <a:latin typeface="Arial" panose="020B0604020202020204" pitchFamily="34" charset="0"/>
                          <a:cs typeface="Arial" panose="020B0604020202020204" pitchFamily="34" charset="0"/>
                        </a:rPr>
                        <a:t>0</a:t>
                      </a:r>
                    </a:p>
                  </a:txBody>
                  <a:tcPr marL="36000" marR="36000" marT="36000" marB="36000"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tcPr>
                </a:tc>
                <a:tc>
                  <a:txBody>
                    <a:bodyPr/>
                    <a:lstStyle/>
                    <a:p>
                      <a:pPr algn="ctr"/>
                      <a:r>
                        <a:rPr lang="en-GB" sz="3200" dirty="0">
                          <a:latin typeface="Arial" panose="020B0604020202020204" pitchFamily="34" charset="0"/>
                          <a:cs typeface="Arial" panose="020B0604020202020204" pitchFamily="34" charset="0"/>
                        </a:rPr>
                        <a:t>1</a:t>
                      </a:r>
                    </a:p>
                  </a:txBody>
                  <a:tcPr marL="36000" marR="36000" marT="36000" marB="36000"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tcPr>
                </a:tc>
                <a:tc>
                  <a:txBody>
                    <a:bodyPr/>
                    <a:lstStyle/>
                    <a:p>
                      <a:pPr algn="ctr"/>
                      <a:r>
                        <a:rPr lang="en-GB" sz="3200" dirty="0">
                          <a:latin typeface="Arial" panose="020B0604020202020204" pitchFamily="34" charset="0"/>
                          <a:cs typeface="Arial" panose="020B0604020202020204" pitchFamily="34" charset="0"/>
                        </a:rPr>
                        <a:t>1</a:t>
                      </a:r>
                    </a:p>
                  </a:txBody>
                  <a:tcPr marL="36000" marR="36000" marT="36000" marB="36000"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tcPr>
                </a:tc>
                <a:tc>
                  <a:txBody>
                    <a:bodyPr/>
                    <a:lstStyle/>
                    <a:p>
                      <a:pPr algn="ctr"/>
                      <a:r>
                        <a:rPr lang="en-GB" sz="3200" dirty="0">
                          <a:latin typeface="Arial" panose="020B0604020202020204" pitchFamily="34" charset="0"/>
                          <a:cs typeface="Arial" panose="020B0604020202020204" pitchFamily="34" charset="0"/>
                        </a:rPr>
                        <a:t>0</a:t>
                      </a:r>
                    </a:p>
                  </a:txBody>
                  <a:tcPr marL="36000" marR="36000" marT="36000" marB="36000"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tcPr>
                </a:tc>
                <a:tc>
                  <a:txBody>
                    <a:bodyPr/>
                    <a:lstStyle/>
                    <a:p>
                      <a:pPr algn="ctr"/>
                      <a:r>
                        <a:rPr lang="en-GB" sz="3200" dirty="0">
                          <a:latin typeface="Arial" panose="020B0604020202020204" pitchFamily="34" charset="0"/>
                          <a:cs typeface="Arial" panose="020B0604020202020204" pitchFamily="34" charset="0"/>
                        </a:rPr>
                        <a:t>0</a:t>
                      </a:r>
                    </a:p>
                  </a:txBody>
                  <a:tcPr marL="36000" marR="36000" marT="36000" marB="36000"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tcPr>
                </a:tc>
                <a:tc>
                  <a:txBody>
                    <a:bodyPr/>
                    <a:lstStyle/>
                    <a:p>
                      <a:pPr algn="ctr"/>
                      <a:r>
                        <a:rPr lang="en-GB" sz="3200" dirty="0">
                          <a:latin typeface="Arial" panose="020B0604020202020204" pitchFamily="34" charset="0"/>
                          <a:cs typeface="Arial" panose="020B0604020202020204" pitchFamily="34" charset="0"/>
                        </a:rPr>
                        <a:t>0</a:t>
                      </a:r>
                    </a:p>
                  </a:txBody>
                  <a:tcPr marL="36000" marR="36000" marT="36000" marB="36000"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tcPr>
                </a:tc>
                <a:tc>
                  <a:txBody>
                    <a:bodyPr/>
                    <a:lstStyle/>
                    <a:p>
                      <a:pPr algn="ctr"/>
                      <a:r>
                        <a:rPr lang="en-GB" sz="3200" dirty="0">
                          <a:latin typeface="Arial" panose="020B0604020202020204" pitchFamily="34" charset="0"/>
                          <a:cs typeface="Arial" panose="020B0604020202020204" pitchFamily="34" charset="0"/>
                        </a:rPr>
                        <a:t>1</a:t>
                      </a:r>
                    </a:p>
                  </a:txBody>
                  <a:tcPr marL="36000" marR="36000" marT="36000" marB="36000"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tcPr>
                </a:tc>
                <a:tc>
                  <a:txBody>
                    <a:bodyPr/>
                    <a:lstStyle/>
                    <a:p>
                      <a:pPr algn="ctr"/>
                      <a:r>
                        <a:rPr lang="en-GB" sz="3200" dirty="0">
                          <a:latin typeface="Arial" panose="020B0604020202020204" pitchFamily="34" charset="0"/>
                          <a:cs typeface="Arial" panose="020B0604020202020204" pitchFamily="34" charset="0"/>
                        </a:rPr>
                        <a:t>1</a:t>
                      </a:r>
                    </a:p>
                  </a:txBody>
                  <a:tcPr marL="36000" marR="36000" marT="36000" marB="36000"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tcPr>
                </a:tc>
                <a:tc>
                  <a:txBody>
                    <a:bodyPr/>
                    <a:lstStyle/>
                    <a:p>
                      <a:pPr algn="ctr"/>
                      <a:endParaRPr lang="en-GB" sz="3200" dirty="0">
                        <a:latin typeface="Arial" panose="020B0604020202020204" pitchFamily="34" charset="0"/>
                        <a:cs typeface="Arial" panose="020B0604020202020204" pitchFamily="34" charset="0"/>
                      </a:endParaRPr>
                    </a:p>
                  </a:txBody>
                  <a:tcPr marL="36000" marR="36000" marT="36000" marB="36000" anchor="ctr">
                    <a:lnL w="12700" cap="flat" cmpd="sng" algn="ctr">
                      <a:solidFill>
                        <a:srgbClr val="EE3127"/>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GB" sz="3200" dirty="0">
                        <a:latin typeface="Arial" panose="020B0604020202020204" pitchFamily="34" charset="0"/>
                        <a:cs typeface="Arial" panose="020B0604020202020204" pitchFamily="3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576000">
                <a:tc gridSpan="12">
                  <a:txBody>
                    <a:bodyPr/>
                    <a:lstStyle/>
                    <a:p>
                      <a:pPr algn="ctr"/>
                      <a:endParaRPr lang="en-GB" sz="3200" dirty="0">
                        <a:latin typeface="Arial" panose="020B0604020202020204" pitchFamily="34" charset="0"/>
                        <a:cs typeface="Arial" panose="020B0604020202020204" pitchFamily="3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a:endParaRPr lang="en-GB" sz="3200" dirty="0">
                        <a:latin typeface="Arial" panose="020B0604020202020204" pitchFamily="34" charset="0"/>
                        <a:cs typeface="Arial" panose="020B0604020202020204" pitchFamily="34" charset="0"/>
                      </a:endParaRPr>
                    </a:p>
                  </a:txBody>
                  <a:tcPr marL="36000" marR="36000" marT="36000" marB="36000"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tcPr>
                </a:tc>
                <a:tc hMerge="1">
                  <a:txBody>
                    <a:bodyPr/>
                    <a:lstStyle/>
                    <a:p>
                      <a:pPr algn="ctr"/>
                      <a:endParaRPr lang="en-GB" sz="3200" dirty="0">
                        <a:latin typeface="Arial" panose="020B0604020202020204" pitchFamily="34" charset="0"/>
                        <a:cs typeface="Arial" panose="020B0604020202020204" pitchFamily="34" charset="0"/>
                      </a:endParaRPr>
                    </a:p>
                  </a:txBody>
                  <a:tcPr marL="36000" marR="36000" marT="36000" marB="36000"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tcPr>
                </a:tc>
                <a:tc hMerge="1">
                  <a:txBody>
                    <a:bodyPr/>
                    <a:lstStyle/>
                    <a:p>
                      <a:pPr algn="ctr"/>
                      <a:endParaRPr lang="en-GB" sz="3200" dirty="0">
                        <a:latin typeface="Arial" panose="020B0604020202020204" pitchFamily="34" charset="0"/>
                        <a:cs typeface="Arial" panose="020B0604020202020204" pitchFamily="34" charset="0"/>
                      </a:endParaRPr>
                    </a:p>
                  </a:txBody>
                  <a:tcPr marL="36000" marR="36000" marT="36000" marB="36000"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tcPr>
                </a:tc>
                <a:tc hMerge="1">
                  <a:txBody>
                    <a:bodyPr/>
                    <a:lstStyle/>
                    <a:p>
                      <a:pPr algn="ctr"/>
                      <a:endParaRPr lang="en-GB" sz="3200" dirty="0">
                        <a:latin typeface="Arial" panose="020B0604020202020204" pitchFamily="34" charset="0"/>
                        <a:cs typeface="Arial" panose="020B0604020202020204" pitchFamily="34" charset="0"/>
                      </a:endParaRPr>
                    </a:p>
                  </a:txBody>
                  <a:tcPr marL="36000" marR="36000" marT="36000" marB="36000"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tcPr>
                </a:tc>
                <a:tc hMerge="1">
                  <a:txBody>
                    <a:bodyPr/>
                    <a:lstStyle/>
                    <a:p>
                      <a:pPr algn="ctr"/>
                      <a:endParaRPr lang="en-GB" sz="3200" dirty="0">
                        <a:latin typeface="Arial" panose="020B0604020202020204" pitchFamily="34" charset="0"/>
                        <a:cs typeface="Arial" panose="020B0604020202020204" pitchFamily="34" charset="0"/>
                      </a:endParaRPr>
                    </a:p>
                  </a:txBody>
                  <a:tcPr marL="36000" marR="36000" marT="36000" marB="36000"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tcPr>
                </a:tc>
                <a:tc hMerge="1">
                  <a:txBody>
                    <a:bodyPr/>
                    <a:lstStyle/>
                    <a:p>
                      <a:pPr algn="ctr"/>
                      <a:endParaRPr lang="en-GB" sz="3200" dirty="0">
                        <a:latin typeface="Arial" panose="020B0604020202020204" pitchFamily="34" charset="0"/>
                        <a:cs typeface="Arial" panose="020B0604020202020204" pitchFamily="34" charset="0"/>
                      </a:endParaRPr>
                    </a:p>
                  </a:txBody>
                  <a:tcPr marL="36000" marR="36000" marT="36000" marB="36000"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tcPr>
                </a:tc>
                <a:tc hMerge="1">
                  <a:txBody>
                    <a:bodyPr/>
                    <a:lstStyle/>
                    <a:p>
                      <a:pPr algn="ctr"/>
                      <a:endParaRPr lang="en-GB" sz="3200" dirty="0">
                        <a:latin typeface="Arial" panose="020B0604020202020204" pitchFamily="34" charset="0"/>
                        <a:cs typeface="Arial" panose="020B0604020202020204" pitchFamily="34" charset="0"/>
                      </a:endParaRPr>
                    </a:p>
                  </a:txBody>
                  <a:tcPr marL="36000" marR="36000" marT="36000" marB="36000"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tcPr>
                </a:tc>
                <a:tc hMerge="1">
                  <a:txBody>
                    <a:bodyPr/>
                    <a:lstStyle/>
                    <a:p>
                      <a:pPr algn="ctr"/>
                      <a:endParaRPr lang="en-GB" sz="3200" dirty="0">
                        <a:latin typeface="Arial" panose="020B0604020202020204" pitchFamily="34" charset="0"/>
                        <a:cs typeface="Arial" panose="020B0604020202020204" pitchFamily="34" charset="0"/>
                      </a:endParaRPr>
                    </a:p>
                  </a:txBody>
                  <a:tcPr marL="36000" marR="36000" marT="36000" marB="36000"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tcPr>
                </a:tc>
                <a:tc hMerge="1">
                  <a:txBody>
                    <a:bodyPr/>
                    <a:lstStyle/>
                    <a:p>
                      <a:pPr algn="ctr"/>
                      <a:endParaRPr lang="en-GB" sz="3200" dirty="0">
                        <a:latin typeface="Arial" panose="020B0604020202020204" pitchFamily="34" charset="0"/>
                        <a:cs typeface="Arial" panose="020B0604020202020204" pitchFamily="34" charset="0"/>
                      </a:endParaRPr>
                    </a:p>
                  </a:txBody>
                  <a:tcPr marL="36000" marR="36000" marT="36000" marB="36000"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tcPr>
                </a:tc>
                <a:tc hMerge="1">
                  <a:txBody>
                    <a:bodyPr/>
                    <a:lstStyle/>
                    <a:p>
                      <a:pPr algn="ctr"/>
                      <a:endParaRPr lang="en-GB" sz="3200" dirty="0">
                        <a:latin typeface="Arial" panose="020B0604020202020204" pitchFamily="34" charset="0"/>
                        <a:cs typeface="Arial" panose="020B0604020202020204" pitchFamily="34" charset="0"/>
                      </a:endParaRPr>
                    </a:p>
                  </a:txBody>
                  <a:tcPr marL="36000" marR="36000" marT="36000" marB="36000"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tcPr>
                </a:tc>
                <a:tc hMerge="1">
                  <a:txBody>
                    <a:bodyPr/>
                    <a:lstStyle/>
                    <a:p>
                      <a:pPr algn="ctr"/>
                      <a:endParaRPr lang="en-GB" sz="3200" dirty="0">
                        <a:latin typeface="Arial" panose="020B0604020202020204" pitchFamily="34" charset="0"/>
                        <a:cs typeface="Arial" panose="020B0604020202020204" pitchFamily="34" charset="0"/>
                      </a:endParaRPr>
                    </a:p>
                  </a:txBody>
                  <a:tcPr marL="36000" marR="36000" marT="36000" marB="36000" anchor="ctr">
                    <a:lnL w="12700" cap="flat" cmpd="sng" algn="ctr">
                      <a:solidFill>
                        <a:srgbClr val="EE3127"/>
                      </a:solidFill>
                      <a:prstDash val="solid"/>
                      <a:round/>
                      <a:headEnd type="none" w="med" len="med"/>
                      <a:tailEnd type="none" w="med" len="med"/>
                    </a:lnL>
                    <a:lnR w="12700" cap="flat" cmpd="sng" algn="ctr">
                      <a:solidFill>
                        <a:srgbClr val="EE3127"/>
                      </a:solidFill>
                      <a:prstDash val="solid"/>
                      <a:round/>
                      <a:headEnd type="none" w="med" len="med"/>
                      <a:tailEnd type="none" w="med" len="med"/>
                    </a:lnR>
                    <a:lnT w="12700" cap="flat" cmpd="sng" algn="ctr">
                      <a:solidFill>
                        <a:srgbClr val="EE3127"/>
                      </a:solidFill>
                      <a:prstDash val="solid"/>
                      <a:round/>
                      <a:headEnd type="none" w="med" len="med"/>
                      <a:tailEnd type="none" w="med" len="med"/>
                    </a:lnT>
                    <a:lnB w="12700" cap="flat" cmpd="sng" algn="ctr">
                      <a:solidFill>
                        <a:srgbClr val="EE3127"/>
                      </a:solidFill>
                      <a:prstDash val="solid"/>
                      <a:round/>
                      <a:headEnd type="none" w="med" len="med"/>
                      <a:tailEnd type="none" w="med" len="med"/>
                    </a:lnB>
                  </a:tcPr>
                </a:tc>
                <a:extLst>
                  <a:ext uri="{0D108BD9-81ED-4DB2-BD59-A6C34878D82A}">
                    <a16:rowId xmlns:a16="http://schemas.microsoft.com/office/drawing/2014/main" val="10003"/>
                  </a:ext>
                </a:extLst>
              </a:tr>
              <a:tr h="576000">
                <a:tc>
                  <a:txBody>
                    <a:bodyPr/>
                    <a:lstStyle/>
                    <a:p>
                      <a:pPr algn="ctr"/>
                      <a:endParaRPr lang="en-GB" sz="3200" dirty="0">
                        <a:latin typeface="Arial" panose="020B0604020202020204" pitchFamily="34" charset="0"/>
                        <a:cs typeface="Arial" panose="020B0604020202020204" pitchFamily="3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GB" sz="3200" dirty="0">
                        <a:latin typeface="Arial" panose="020B0604020202020204" pitchFamily="34" charset="0"/>
                        <a:cs typeface="Arial" panose="020B0604020202020204" pitchFamily="34" charset="0"/>
                      </a:endParaRPr>
                    </a:p>
                  </a:txBody>
                  <a:tcPr marL="36000" marR="36000" marT="36000" marB="36000" anchor="ctr">
                    <a:lnL w="12700" cap="flat" cmpd="sng" algn="ctr">
                      <a:noFill/>
                      <a:prstDash val="solid"/>
                      <a:round/>
                      <a:headEnd type="none" w="med" len="med"/>
                      <a:tailEnd type="none" w="med" len="med"/>
                    </a:lnL>
                    <a:lnR w="28575" cap="flat" cmpd="sng" algn="ctr">
                      <a:solidFill>
                        <a:srgbClr val="A41E2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3200" b="1" dirty="0">
                          <a:solidFill>
                            <a:schemeClr val="bg1"/>
                          </a:solidFill>
                          <a:latin typeface="Arial" panose="020B0604020202020204" pitchFamily="34" charset="0"/>
                          <a:cs typeface="Arial" panose="020B0604020202020204" pitchFamily="34" charset="0"/>
                        </a:rPr>
                        <a:t>0</a:t>
                      </a:r>
                    </a:p>
                  </a:txBody>
                  <a:tcPr marL="36000" marR="36000" marT="36000" marB="36000" anchor="ctr">
                    <a:lnL w="28575" cap="flat" cmpd="sng" algn="ctr">
                      <a:solidFill>
                        <a:srgbClr val="A41E21"/>
                      </a:solidFill>
                      <a:prstDash val="solid"/>
                      <a:round/>
                      <a:headEnd type="none" w="med" len="med"/>
                      <a:tailEnd type="none" w="med" len="med"/>
                    </a:lnL>
                    <a:lnR w="28575" cap="flat" cmpd="sng" algn="ctr">
                      <a:solidFill>
                        <a:srgbClr val="A41E21"/>
                      </a:solidFill>
                      <a:prstDash val="solid"/>
                      <a:round/>
                      <a:headEnd type="none" w="med" len="med"/>
                      <a:tailEnd type="none" w="med" len="med"/>
                    </a:lnR>
                    <a:lnT w="28575" cap="flat" cmpd="sng" algn="ctr">
                      <a:solidFill>
                        <a:srgbClr val="A41E21"/>
                      </a:solidFill>
                      <a:prstDash val="solid"/>
                      <a:round/>
                      <a:headEnd type="none" w="med" len="med"/>
                      <a:tailEnd type="none" w="med" len="med"/>
                    </a:lnT>
                    <a:lnB w="28575" cap="flat" cmpd="sng" algn="ctr">
                      <a:solidFill>
                        <a:srgbClr val="A41E21"/>
                      </a:solidFill>
                      <a:prstDash val="solid"/>
                      <a:round/>
                      <a:headEnd type="none" w="med" len="med"/>
                      <a:tailEnd type="none" w="med" len="med"/>
                    </a:lnB>
                    <a:solidFill>
                      <a:srgbClr val="EE3127"/>
                    </a:solidFill>
                  </a:tcPr>
                </a:tc>
                <a:tc>
                  <a:txBody>
                    <a:bodyPr/>
                    <a:lstStyle/>
                    <a:p>
                      <a:pPr algn="ctr"/>
                      <a:r>
                        <a:rPr lang="en-GB" sz="3200" b="1" dirty="0">
                          <a:solidFill>
                            <a:schemeClr val="bg1"/>
                          </a:solidFill>
                          <a:latin typeface="Arial" panose="020B0604020202020204" pitchFamily="34" charset="0"/>
                          <a:cs typeface="Arial" panose="020B0604020202020204" pitchFamily="34" charset="0"/>
                        </a:rPr>
                        <a:t>0</a:t>
                      </a:r>
                    </a:p>
                  </a:txBody>
                  <a:tcPr marL="36000" marR="36000" marT="36000" marB="36000" anchor="ctr">
                    <a:lnL w="28575" cap="flat" cmpd="sng" algn="ctr">
                      <a:solidFill>
                        <a:srgbClr val="A41E21"/>
                      </a:solidFill>
                      <a:prstDash val="solid"/>
                      <a:round/>
                      <a:headEnd type="none" w="med" len="med"/>
                      <a:tailEnd type="none" w="med" len="med"/>
                    </a:lnL>
                    <a:lnR w="28575" cap="flat" cmpd="sng" algn="ctr">
                      <a:solidFill>
                        <a:srgbClr val="A41E21"/>
                      </a:solidFill>
                      <a:prstDash val="solid"/>
                      <a:round/>
                      <a:headEnd type="none" w="med" len="med"/>
                      <a:tailEnd type="none" w="med" len="med"/>
                    </a:lnR>
                    <a:lnT w="28575" cap="flat" cmpd="sng" algn="ctr">
                      <a:solidFill>
                        <a:srgbClr val="A41E21"/>
                      </a:solidFill>
                      <a:prstDash val="solid"/>
                      <a:round/>
                      <a:headEnd type="none" w="med" len="med"/>
                      <a:tailEnd type="none" w="med" len="med"/>
                    </a:lnT>
                    <a:lnB w="28575" cap="flat" cmpd="sng" algn="ctr">
                      <a:solidFill>
                        <a:srgbClr val="A41E21"/>
                      </a:solidFill>
                      <a:prstDash val="solid"/>
                      <a:round/>
                      <a:headEnd type="none" w="med" len="med"/>
                      <a:tailEnd type="none" w="med" len="med"/>
                    </a:lnB>
                    <a:solidFill>
                      <a:srgbClr val="EE3127"/>
                    </a:solidFill>
                  </a:tcPr>
                </a:tc>
                <a:tc>
                  <a:txBody>
                    <a:bodyPr/>
                    <a:lstStyle/>
                    <a:p>
                      <a:pPr algn="ctr"/>
                      <a:r>
                        <a:rPr lang="en-GB" sz="3200" b="1" dirty="0">
                          <a:solidFill>
                            <a:schemeClr val="bg1"/>
                          </a:solidFill>
                          <a:latin typeface="Arial" panose="020B0604020202020204" pitchFamily="34" charset="0"/>
                          <a:cs typeface="Arial" panose="020B0604020202020204" pitchFamily="34" charset="0"/>
                        </a:rPr>
                        <a:t>1</a:t>
                      </a:r>
                    </a:p>
                  </a:txBody>
                  <a:tcPr marL="36000" marR="36000" marT="36000" marB="36000" anchor="ctr">
                    <a:lnL w="28575" cap="flat" cmpd="sng" algn="ctr">
                      <a:solidFill>
                        <a:srgbClr val="A41E21"/>
                      </a:solidFill>
                      <a:prstDash val="solid"/>
                      <a:round/>
                      <a:headEnd type="none" w="med" len="med"/>
                      <a:tailEnd type="none" w="med" len="med"/>
                    </a:lnL>
                    <a:lnR w="28575" cap="flat" cmpd="sng" algn="ctr">
                      <a:solidFill>
                        <a:srgbClr val="A41E21"/>
                      </a:solidFill>
                      <a:prstDash val="solid"/>
                      <a:round/>
                      <a:headEnd type="none" w="med" len="med"/>
                      <a:tailEnd type="none" w="med" len="med"/>
                    </a:lnR>
                    <a:lnT w="28575" cap="flat" cmpd="sng" algn="ctr">
                      <a:solidFill>
                        <a:srgbClr val="A41E21"/>
                      </a:solidFill>
                      <a:prstDash val="solid"/>
                      <a:round/>
                      <a:headEnd type="none" w="med" len="med"/>
                      <a:tailEnd type="none" w="med" len="med"/>
                    </a:lnT>
                    <a:lnB w="28575" cap="flat" cmpd="sng" algn="ctr">
                      <a:solidFill>
                        <a:srgbClr val="A41E21"/>
                      </a:solidFill>
                      <a:prstDash val="solid"/>
                      <a:round/>
                      <a:headEnd type="none" w="med" len="med"/>
                      <a:tailEnd type="none" w="med" len="med"/>
                    </a:lnB>
                    <a:solidFill>
                      <a:srgbClr val="EE3127"/>
                    </a:solidFill>
                  </a:tcPr>
                </a:tc>
                <a:tc>
                  <a:txBody>
                    <a:bodyPr/>
                    <a:lstStyle/>
                    <a:p>
                      <a:pPr algn="ctr"/>
                      <a:r>
                        <a:rPr lang="en-GB" sz="3200" b="1" dirty="0">
                          <a:solidFill>
                            <a:schemeClr val="bg1"/>
                          </a:solidFill>
                          <a:latin typeface="Arial" panose="020B0604020202020204" pitchFamily="34" charset="0"/>
                          <a:cs typeface="Arial" panose="020B0604020202020204" pitchFamily="34" charset="0"/>
                        </a:rPr>
                        <a:t>0</a:t>
                      </a:r>
                    </a:p>
                  </a:txBody>
                  <a:tcPr marL="36000" marR="36000" marT="36000" marB="36000" anchor="ctr">
                    <a:lnL w="28575" cap="flat" cmpd="sng" algn="ctr">
                      <a:solidFill>
                        <a:srgbClr val="A41E21"/>
                      </a:solidFill>
                      <a:prstDash val="solid"/>
                      <a:round/>
                      <a:headEnd type="none" w="med" len="med"/>
                      <a:tailEnd type="none" w="med" len="med"/>
                    </a:lnL>
                    <a:lnR w="28575" cap="flat" cmpd="sng" algn="ctr">
                      <a:solidFill>
                        <a:srgbClr val="A41E21"/>
                      </a:solidFill>
                      <a:prstDash val="solid"/>
                      <a:round/>
                      <a:headEnd type="none" w="med" len="med"/>
                      <a:tailEnd type="none" w="med" len="med"/>
                    </a:lnR>
                    <a:lnT w="28575" cap="flat" cmpd="sng" algn="ctr">
                      <a:solidFill>
                        <a:srgbClr val="A41E21"/>
                      </a:solidFill>
                      <a:prstDash val="solid"/>
                      <a:round/>
                      <a:headEnd type="none" w="med" len="med"/>
                      <a:tailEnd type="none" w="med" len="med"/>
                    </a:lnT>
                    <a:lnB w="28575" cap="flat" cmpd="sng" algn="ctr">
                      <a:solidFill>
                        <a:srgbClr val="A41E21"/>
                      </a:solidFill>
                      <a:prstDash val="solid"/>
                      <a:round/>
                      <a:headEnd type="none" w="med" len="med"/>
                      <a:tailEnd type="none" w="med" len="med"/>
                    </a:lnB>
                    <a:solidFill>
                      <a:srgbClr val="EE3127"/>
                    </a:solidFill>
                  </a:tcPr>
                </a:tc>
                <a:tc>
                  <a:txBody>
                    <a:bodyPr/>
                    <a:lstStyle/>
                    <a:p>
                      <a:pPr algn="ctr"/>
                      <a:r>
                        <a:rPr lang="en-GB" sz="3200" b="1" dirty="0">
                          <a:solidFill>
                            <a:schemeClr val="bg1"/>
                          </a:solidFill>
                          <a:latin typeface="Arial" panose="020B0604020202020204" pitchFamily="34" charset="0"/>
                          <a:cs typeface="Arial" panose="020B0604020202020204" pitchFamily="34" charset="0"/>
                        </a:rPr>
                        <a:t>1</a:t>
                      </a:r>
                    </a:p>
                  </a:txBody>
                  <a:tcPr marL="36000" marR="36000" marT="36000" marB="36000" anchor="ctr">
                    <a:lnL w="28575" cap="flat" cmpd="sng" algn="ctr">
                      <a:solidFill>
                        <a:srgbClr val="A41E21"/>
                      </a:solidFill>
                      <a:prstDash val="solid"/>
                      <a:round/>
                      <a:headEnd type="none" w="med" len="med"/>
                      <a:tailEnd type="none" w="med" len="med"/>
                    </a:lnL>
                    <a:lnR w="28575" cap="flat" cmpd="sng" algn="ctr">
                      <a:solidFill>
                        <a:srgbClr val="A41E21"/>
                      </a:solidFill>
                      <a:prstDash val="solid"/>
                      <a:round/>
                      <a:headEnd type="none" w="med" len="med"/>
                      <a:tailEnd type="none" w="med" len="med"/>
                    </a:lnR>
                    <a:lnT w="28575" cap="flat" cmpd="sng" algn="ctr">
                      <a:solidFill>
                        <a:srgbClr val="A41E21"/>
                      </a:solidFill>
                      <a:prstDash val="solid"/>
                      <a:round/>
                      <a:headEnd type="none" w="med" len="med"/>
                      <a:tailEnd type="none" w="med" len="med"/>
                    </a:lnT>
                    <a:lnB w="28575" cap="flat" cmpd="sng" algn="ctr">
                      <a:solidFill>
                        <a:srgbClr val="A41E21"/>
                      </a:solidFill>
                      <a:prstDash val="solid"/>
                      <a:round/>
                      <a:headEnd type="none" w="med" len="med"/>
                      <a:tailEnd type="none" w="med" len="med"/>
                    </a:lnB>
                    <a:solidFill>
                      <a:srgbClr val="EE3127"/>
                    </a:solidFill>
                  </a:tcPr>
                </a:tc>
                <a:tc>
                  <a:txBody>
                    <a:bodyPr/>
                    <a:lstStyle/>
                    <a:p>
                      <a:pPr algn="ctr"/>
                      <a:r>
                        <a:rPr lang="en-GB" sz="3200" b="1" dirty="0">
                          <a:solidFill>
                            <a:schemeClr val="bg1"/>
                          </a:solidFill>
                          <a:latin typeface="Arial" panose="020B0604020202020204" pitchFamily="34" charset="0"/>
                          <a:cs typeface="Arial" panose="020B0604020202020204" pitchFamily="34" charset="0"/>
                        </a:rPr>
                        <a:t>1</a:t>
                      </a:r>
                    </a:p>
                  </a:txBody>
                  <a:tcPr marL="36000" marR="36000" marT="36000" marB="36000" anchor="ctr">
                    <a:lnL w="28575" cap="flat" cmpd="sng" algn="ctr">
                      <a:solidFill>
                        <a:srgbClr val="A41E21"/>
                      </a:solidFill>
                      <a:prstDash val="solid"/>
                      <a:round/>
                      <a:headEnd type="none" w="med" len="med"/>
                      <a:tailEnd type="none" w="med" len="med"/>
                    </a:lnL>
                    <a:lnR w="28575" cap="flat" cmpd="sng" algn="ctr">
                      <a:solidFill>
                        <a:srgbClr val="A41E21"/>
                      </a:solidFill>
                      <a:prstDash val="solid"/>
                      <a:round/>
                      <a:headEnd type="none" w="med" len="med"/>
                      <a:tailEnd type="none" w="med" len="med"/>
                    </a:lnR>
                    <a:lnT w="28575" cap="flat" cmpd="sng" algn="ctr">
                      <a:solidFill>
                        <a:srgbClr val="A41E21"/>
                      </a:solidFill>
                      <a:prstDash val="solid"/>
                      <a:round/>
                      <a:headEnd type="none" w="med" len="med"/>
                      <a:tailEnd type="none" w="med" len="med"/>
                    </a:lnT>
                    <a:lnB w="28575" cap="flat" cmpd="sng" algn="ctr">
                      <a:solidFill>
                        <a:srgbClr val="A41E21"/>
                      </a:solidFill>
                      <a:prstDash val="solid"/>
                      <a:round/>
                      <a:headEnd type="none" w="med" len="med"/>
                      <a:tailEnd type="none" w="med" len="med"/>
                    </a:lnB>
                    <a:solidFill>
                      <a:srgbClr val="EE3127"/>
                    </a:solidFill>
                  </a:tcPr>
                </a:tc>
                <a:tc>
                  <a:txBody>
                    <a:bodyPr/>
                    <a:lstStyle/>
                    <a:p>
                      <a:pPr algn="ctr"/>
                      <a:r>
                        <a:rPr lang="en-GB" sz="3200" b="1" dirty="0">
                          <a:solidFill>
                            <a:schemeClr val="bg1"/>
                          </a:solidFill>
                          <a:latin typeface="Arial" panose="020B0604020202020204" pitchFamily="34" charset="0"/>
                          <a:cs typeface="Arial" panose="020B0604020202020204" pitchFamily="34" charset="0"/>
                        </a:rPr>
                        <a:t>1</a:t>
                      </a:r>
                    </a:p>
                  </a:txBody>
                  <a:tcPr marL="36000" marR="36000" marT="36000" marB="36000" anchor="ctr">
                    <a:lnL w="28575" cap="flat" cmpd="sng" algn="ctr">
                      <a:solidFill>
                        <a:srgbClr val="A41E21"/>
                      </a:solidFill>
                      <a:prstDash val="solid"/>
                      <a:round/>
                      <a:headEnd type="none" w="med" len="med"/>
                      <a:tailEnd type="none" w="med" len="med"/>
                    </a:lnL>
                    <a:lnR w="28575" cap="flat" cmpd="sng" algn="ctr">
                      <a:solidFill>
                        <a:srgbClr val="A41E21"/>
                      </a:solidFill>
                      <a:prstDash val="solid"/>
                      <a:round/>
                      <a:headEnd type="none" w="med" len="med"/>
                      <a:tailEnd type="none" w="med" len="med"/>
                    </a:lnR>
                    <a:lnT w="28575" cap="flat" cmpd="sng" algn="ctr">
                      <a:solidFill>
                        <a:srgbClr val="A41E21"/>
                      </a:solidFill>
                      <a:prstDash val="solid"/>
                      <a:round/>
                      <a:headEnd type="none" w="med" len="med"/>
                      <a:tailEnd type="none" w="med" len="med"/>
                    </a:lnT>
                    <a:lnB w="28575" cap="flat" cmpd="sng" algn="ctr">
                      <a:solidFill>
                        <a:srgbClr val="A41E21"/>
                      </a:solidFill>
                      <a:prstDash val="solid"/>
                      <a:round/>
                      <a:headEnd type="none" w="med" len="med"/>
                      <a:tailEnd type="none" w="med" len="med"/>
                    </a:lnB>
                    <a:solidFill>
                      <a:srgbClr val="EE3127"/>
                    </a:solidFill>
                  </a:tcPr>
                </a:tc>
                <a:tc>
                  <a:txBody>
                    <a:bodyPr/>
                    <a:lstStyle/>
                    <a:p>
                      <a:pPr algn="ctr"/>
                      <a:r>
                        <a:rPr lang="en-GB" sz="3200" b="1" dirty="0">
                          <a:solidFill>
                            <a:schemeClr val="bg1"/>
                          </a:solidFill>
                          <a:latin typeface="Arial" panose="020B0604020202020204" pitchFamily="34" charset="0"/>
                          <a:cs typeface="Arial" panose="020B0604020202020204" pitchFamily="34" charset="0"/>
                        </a:rPr>
                        <a:t>1</a:t>
                      </a:r>
                    </a:p>
                  </a:txBody>
                  <a:tcPr marL="36000" marR="36000" marT="36000" marB="36000" anchor="ctr">
                    <a:lnL w="28575" cap="flat" cmpd="sng" algn="ctr">
                      <a:solidFill>
                        <a:srgbClr val="A41E21"/>
                      </a:solidFill>
                      <a:prstDash val="solid"/>
                      <a:round/>
                      <a:headEnd type="none" w="med" len="med"/>
                      <a:tailEnd type="none" w="med" len="med"/>
                    </a:lnL>
                    <a:lnR w="28575" cap="flat" cmpd="sng" algn="ctr">
                      <a:solidFill>
                        <a:srgbClr val="A41E21"/>
                      </a:solidFill>
                      <a:prstDash val="solid"/>
                      <a:round/>
                      <a:headEnd type="none" w="med" len="med"/>
                      <a:tailEnd type="none" w="med" len="med"/>
                    </a:lnR>
                    <a:lnT w="28575" cap="flat" cmpd="sng" algn="ctr">
                      <a:solidFill>
                        <a:srgbClr val="A41E21"/>
                      </a:solidFill>
                      <a:prstDash val="solid"/>
                      <a:round/>
                      <a:headEnd type="none" w="med" len="med"/>
                      <a:tailEnd type="none" w="med" len="med"/>
                    </a:lnT>
                    <a:lnB w="28575" cap="flat" cmpd="sng" algn="ctr">
                      <a:solidFill>
                        <a:srgbClr val="A41E21"/>
                      </a:solidFill>
                      <a:prstDash val="solid"/>
                      <a:round/>
                      <a:headEnd type="none" w="med" len="med"/>
                      <a:tailEnd type="none" w="med" len="med"/>
                    </a:lnB>
                    <a:solidFill>
                      <a:srgbClr val="EE3127"/>
                    </a:solidFill>
                  </a:tcPr>
                </a:tc>
                <a:tc>
                  <a:txBody>
                    <a:bodyPr/>
                    <a:lstStyle/>
                    <a:p>
                      <a:pPr algn="ctr"/>
                      <a:r>
                        <a:rPr lang="en-GB" sz="3200" dirty="0">
                          <a:latin typeface="Arial" panose="020B0604020202020204" pitchFamily="34" charset="0"/>
                          <a:cs typeface="Arial" panose="020B0604020202020204" pitchFamily="34" charset="0"/>
                        </a:rPr>
                        <a:t>=</a:t>
                      </a:r>
                    </a:p>
                  </a:txBody>
                  <a:tcPr marL="36000" marR="36000" marT="36000" marB="36000" anchor="ctr">
                    <a:lnL w="28575" cap="flat" cmpd="sng" algn="ctr">
                      <a:solidFill>
                        <a:srgbClr val="A41E2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3200" b="1" dirty="0">
                          <a:latin typeface="Arial" panose="020B0604020202020204" pitchFamily="34" charset="0"/>
                          <a:cs typeface="Arial" panose="020B0604020202020204" pitchFamily="34" charset="0"/>
                        </a:rPr>
                        <a:t>/</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cxnSp>
        <p:nvCxnSpPr>
          <p:cNvPr id="7" name="Straight Arrow Connector 6"/>
          <p:cNvCxnSpPr/>
          <p:nvPr/>
        </p:nvCxnSpPr>
        <p:spPr>
          <a:xfrm>
            <a:off x="2534972" y="4892547"/>
            <a:ext cx="0" cy="485212"/>
          </a:xfrm>
          <a:prstGeom prst="straightConnector1">
            <a:avLst/>
          </a:prstGeom>
          <a:ln w="38100">
            <a:solidFill>
              <a:srgbClr val="EE3127"/>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3114394" y="4892547"/>
            <a:ext cx="0" cy="485212"/>
          </a:xfrm>
          <a:prstGeom prst="straightConnector1">
            <a:avLst/>
          </a:prstGeom>
          <a:ln w="38100">
            <a:solidFill>
              <a:srgbClr val="EE3127"/>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3684762" y="4892547"/>
            <a:ext cx="0" cy="485212"/>
          </a:xfrm>
          <a:prstGeom prst="straightConnector1">
            <a:avLst/>
          </a:prstGeom>
          <a:ln w="38100">
            <a:solidFill>
              <a:srgbClr val="EE3127"/>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4264184" y="4892547"/>
            <a:ext cx="0" cy="485212"/>
          </a:xfrm>
          <a:prstGeom prst="straightConnector1">
            <a:avLst/>
          </a:prstGeom>
          <a:ln w="38100">
            <a:solidFill>
              <a:srgbClr val="EE3127"/>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4843606" y="4892547"/>
            <a:ext cx="0" cy="485212"/>
          </a:xfrm>
          <a:prstGeom prst="straightConnector1">
            <a:avLst/>
          </a:prstGeom>
          <a:ln w="38100">
            <a:solidFill>
              <a:srgbClr val="EE3127"/>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5423028" y="4892547"/>
            <a:ext cx="0" cy="485212"/>
          </a:xfrm>
          <a:prstGeom prst="straightConnector1">
            <a:avLst/>
          </a:prstGeom>
          <a:ln w="38100">
            <a:solidFill>
              <a:srgbClr val="EE3127"/>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5993396" y="4892547"/>
            <a:ext cx="0" cy="485212"/>
          </a:xfrm>
          <a:prstGeom prst="straightConnector1">
            <a:avLst/>
          </a:prstGeom>
          <a:ln w="38100">
            <a:solidFill>
              <a:srgbClr val="EE3127"/>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6572818" y="4892547"/>
            <a:ext cx="0" cy="485212"/>
          </a:xfrm>
          <a:prstGeom prst="straightConnector1">
            <a:avLst/>
          </a:prstGeom>
          <a:ln w="38100">
            <a:solidFill>
              <a:srgbClr val="EE3127"/>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72019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9054" y="658344"/>
            <a:ext cx="9153053" cy="6199656"/>
          </a:xfrm>
          <a:prstGeom prst="rect">
            <a:avLst/>
          </a:prstGeom>
        </p:spPr>
      </p:pic>
      <p:sp>
        <p:nvSpPr>
          <p:cNvPr id="2" name="Text Placeholder 1"/>
          <p:cNvSpPr>
            <a:spLocks noGrp="1"/>
          </p:cNvSpPr>
          <p:nvPr>
            <p:ph type="body" sz="quarter" idx="13"/>
          </p:nvPr>
        </p:nvSpPr>
        <p:spPr/>
        <p:txBody>
          <a:bodyPr/>
          <a:lstStyle/>
          <a:p>
            <a:r>
              <a:rPr lang="en-GB" dirty="0">
                <a:solidFill>
                  <a:schemeClr val="bg1"/>
                </a:solidFill>
              </a:rPr>
              <a:t>The one-time pad</a:t>
            </a:r>
          </a:p>
        </p:txBody>
      </p:sp>
      <p:sp>
        <p:nvSpPr>
          <p:cNvPr id="3" name="Text Placeholder 2"/>
          <p:cNvSpPr>
            <a:spLocks noGrp="1"/>
          </p:cNvSpPr>
          <p:nvPr>
            <p:ph type="body" sz="quarter" idx="14"/>
          </p:nvPr>
        </p:nvSpPr>
        <p:spPr>
          <a:xfrm>
            <a:off x="724280" y="1704179"/>
            <a:ext cx="5404916" cy="4597033"/>
          </a:xfrm>
        </p:spPr>
        <p:txBody>
          <a:bodyPr/>
          <a:lstStyle/>
          <a:p>
            <a:pPr marL="271463" lvl="1" indent="-271463">
              <a:spcAft>
                <a:spcPts val="1400"/>
              </a:spcAft>
            </a:pPr>
            <a:r>
              <a:rPr lang="en-GB" sz="2500" dirty="0">
                <a:solidFill>
                  <a:schemeClr val="bg1"/>
                </a:solidFill>
              </a:rPr>
              <a:t>The one-time pad must be truly random, generated from a physical and unpredictable phenomenon</a:t>
            </a:r>
          </a:p>
          <a:p>
            <a:pPr lvl="1"/>
            <a:r>
              <a:rPr lang="en-GB" dirty="0">
                <a:solidFill>
                  <a:schemeClr val="bg1"/>
                </a:solidFill>
              </a:rPr>
              <a:t>Sources may include: atmospheric noise, radioactive decay, the movements of a mouse or snapshots of a lava lamp</a:t>
            </a:r>
          </a:p>
          <a:p>
            <a:pPr lvl="1"/>
            <a:r>
              <a:rPr lang="en-GB" dirty="0">
                <a:solidFill>
                  <a:schemeClr val="bg1"/>
                </a:solidFill>
              </a:rPr>
              <a:t>A truly random key will render any frequency analysis useless as it would have a uniform distribution</a:t>
            </a:r>
          </a:p>
          <a:p>
            <a:pPr lvl="1"/>
            <a:r>
              <a:rPr lang="en-GB" dirty="0">
                <a:solidFill>
                  <a:schemeClr val="bg1"/>
                </a:solidFill>
              </a:rPr>
              <a:t>Computer generated ‘random’ sequences are not actually random</a:t>
            </a:r>
          </a:p>
          <a:p>
            <a:endParaRPr lang="en-GB" dirty="0">
              <a:solidFill>
                <a:schemeClr val="bg1"/>
              </a:solidFill>
            </a:endParaRPr>
          </a:p>
        </p:txBody>
      </p:sp>
    </p:spTree>
    <p:extLst>
      <p:ext uri="{BB962C8B-B14F-4D97-AF65-F5344CB8AC3E}">
        <p14:creationId xmlns:p14="http://schemas.microsoft.com/office/powerpoint/2010/main" val="19202991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Activity</a:t>
            </a:r>
          </a:p>
        </p:txBody>
      </p:sp>
      <p:sp>
        <p:nvSpPr>
          <p:cNvPr id="3" name="Text Placeholder 2"/>
          <p:cNvSpPr>
            <a:spLocks noGrp="1"/>
          </p:cNvSpPr>
          <p:nvPr>
            <p:ph type="body" sz="quarter" idx="14"/>
          </p:nvPr>
        </p:nvSpPr>
        <p:spPr/>
        <p:txBody>
          <a:bodyPr/>
          <a:lstStyle/>
          <a:p>
            <a:r>
              <a:rPr lang="en-GB" dirty="0"/>
              <a:t>Complete </a:t>
            </a:r>
            <a:r>
              <a:rPr lang="en-GB" b="1" dirty="0"/>
              <a:t>Task 4 </a:t>
            </a:r>
            <a:r>
              <a:rPr lang="en-GB" dirty="0"/>
              <a:t>on </a:t>
            </a:r>
            <a:r>
              <a:rPr lang="en-GB" b="1" dirty="0"/>
              <a:t>Worksheet 6</a:t>
            </a:r>
          </a:p>
        </p:txBody>
      </p:sp>
    </p:spTree>
    <p:extLst>
      <p:ext uri="{BB962C8B-B14F-4D97-AF65-F5344CB8AC3E}">
        <p14:creationId xmlns:p14="http://schemas.microsoft.com/office/powerpoint/2010/main" val="21002122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Algorithmic security</a:t>
            </a:r>
          </a:p>
        </p:txBody>
      </p:sp>
      <p:sp>
        <p:nvSpPr>
          <p:cNvPr id="3" name="Text Placeholder 2"/>
          <p:cNvSpPr>
            <a:spLocks noGrp="1"/>
          </p:cNvSpPr>
          <p:nvPr>
            <p:ph type="body" sz="quarter" idx="14"/>
          </p:nvPr>
        </p:nvSpPr>
        <p:spPr>
          <a:xfrm>
            <a:off x="724280" y="1704179"/>
            <a:ext cx="7650175" cy="3453607"/>
          </a:xfrm>
        </p:spPr>
        <p:txBody>
          <a:bodyPr/>
          <a:lstStyle/>
          <a:p>
            <a:r>
              <a:rPr lang="en-GB" dirty="0"/>
              <a:t>Ciphers are based on computational security </a:t>
            </a:r>
          </a:p>
          <a:p>
            <a:pPr lvl="1"/>
            <a:r>
              <a:rPr lang="en-GB" dirty="0"/>
              <a:t>The keys are determined using a computer algorithm</a:t>
            </a:r>
          </a:p>
          <a:p>
            <a:pPr lvl="1"/>
            <a:r>
              <a:rPr lang="en-GB" dirty="0"/>
              <a:t>A key derived from an algorithm, can also be unpicked</a:t>
            </a:r>
          </a:p>
          <a:p>
            <a:pPr lvl="1"/>
            <a:r>
              <a:rPr lang="en-GB" dirty="0"/>
              <a:t>Given enough ciphertext, computer power and time, any key (except the one-time pad) can be determined and the message cracked</a:t>
            </a:r>
          </a:p>
          <a:p>
            <a:endParaRPr lang="en-US" dirty="0"/>
          </a:p>
        </p:txBody>
      </p:sp>
    </p:spTree>
    <p:extLst>
      <p:ext uri="{BB962C8B-B14F-4D97-AF65-F5344CB8AC3E}">
        <p14:creationId xmlns:p14="http://schemas.microsoft.com/office/powerpoint/2010/main" val="22883317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Plenary</a:t>
            </a:r>
          </a:p>
        </p:txBody>
      </p:sp>
      <p:sp>
        <p:nvSpPr>
          <p:cNvPr id="3" name="Text Placeholder 2"/>
          <p:cNvSpPr>
            <a:spLocks noGrp="1"/>
          </p:cNvSpPr>
          <p:nvPr>
            <p:ph type="body" sz="quarter" idx="14"/>
          </p:nvPr>
        </p:nvSpPr>
        <p:spPr/>
        <p:txBody>
          <a:bodyPr/>
          <a:lstStyle/>
          <a:p>
            <a:pPr lvl="0"/>
            <a:r>
              <a:rPr lang="en-GB" dirty="0"/>
              <a:t>Encryption and compression change the contents of a source file for different reasons</a:t>
            </a:r>
          </a:p>
          <a:p>
            <a:pPr lvl="0"/>
            <a:r>
              <a:rPr lang="en-GB" dirty="0" err="1"/>
              <a:t>Lossy</a:t>
            </a:r>
            <a:r>
              <a:rPr lang="en-GB" dirty="0"/>
              <a:t> compression is most effective at reducing storage space</a:t>
            </a:r>
          </a:p>
          <a:p>
            <a:pPr lvl="0"/>
            <a:r>
              <a:rPr lang="en-GB" dirty="0"/>
              <a:t>Lossless compression maintains the integrity of the original data</a:t>
            </a:r>
          </a:p>
          <a:p>
            <a:pPr lvl="0"/>
            <a:r>
              <a:rPr lang="en-GB" dirty="0"/>
              <a:t>Encryption can be used to obscure a message</a:t>
            </a:r>
          </a:p>
        </p:txBody>
      </p:sp>
    </p:spTree>
    <p:extLst>
      <p:ext uri="{BB962C8B-B14F-4D97-AF65-F5344CB8AC3E}">
        <p14:creationId xmlns:p14="http://schemas.microsoft.com/office/powerpoint/2010/main" val="28328200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5779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2127564"/>
            <a:ext cx="9144000" cy="4734962"/>
          </a:xfrm>
          <a:prstGeom prst="rect">
            <a:avLst/>
          </a:prstGeom>
        </p:spPr>
      </p:pic>
      <p:sp>
        <p:nvSpPr>
          <p:cNvPr id="2" name="Text Placeholder 1"/>
          <p:cNvSpPr>
            <a:spLocks noGrp="1"/>
          </p:cNvSpPr>
          <p:nvPr>
            <p:ph type="body" sz="quarter" idx="13"/>
          </p:nvPr>
        </p:nvSpPr>
        <p:spPr/>
        <p:txBody>
          <a:bodyPr/>
          <a:lstStyle/>
          <a:p>
            <a:r>
              <a:rPr lang="en-US" dirty="0"/>
              <a:t>Data transfer	and storage</a:t>
            </a:r>
          </a:p>
        </p:txBody>
      </p:sp>
      <p:sp>
        <p:nvSpPr>
          <p:cNvPr id="3" name="Text Placeholder 2"/>
          <p:cNvSpPr>
            <a:spLocks noGrp="1"/>
          </p:cNvSpPr>
          <p:nvPr>
            <p:ph type="body" sz="quarter" idx="14"/>
          </p:nvPr>
        </p:nvSpPr>
        <p:spPr/>
        <p:txBody>
          <a:bodyPr/>
          <a:lstStyle/>
          <a:p>
            <a:r>
              <a:rPr lang="en-GB" dirty="0"/>
              <a:t>Data is constantly being moved around computer systems and networks</a:t>
            </a:r>
          </a:p>
          <a:p>
            <a:pPr lvl="1"/>
            <a:r>
              <a:rPr lang="en-GB" dirty="0"/>
              <a:t>Transfer is usually high-speed and accurate</a:t>
            </a:r>
          </a:p>
          <a:p>
            <a:pPr lvl="1"/>
            <a:r>
              <a:rPr lang="en-GB" dirty="0"/>
              <a:t>As distances get longer, transfer is slower </a:t>
            </a:r>
            <a:br>
              <a:rPr lang="en-GB" dirty="0"/>
            </a:br>
            <a:r>
              <a:rPr lang="en-GB" dirty="0"/>
              <a:t>and more susceptible to interference</a:t>
            </a:r>
          </a:p>
          <a:p>
            <a:pPr lvl="1"/>
            <a:r>
              <a:rPr lang="en-GB" dirty="0"/>
              <a:t>Storage space can be limited</a:t>
            </a:r>
            <a:endParaRPr lang="en-US" dirty="0"/>
          </a:p>
          <a:p>
            <a:endParaRPr lang="en-US" dirty="0"/>
          </a:p>
        </p:txBody>
      </p:sp>
    </p:spTree>
    <p:extLst>
      <p:ext uri="{BB962C8B-B14F-4D97-AF65-F5344CB8AC3E}">
        <p14:creationId xmlns:p14="http://schemas.microsoft.com/office/powerpoint/2010/main" val="3323539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Reducing data requirements</a:t>
            </a:r>
          </a:p>
        </p:txBody>
      </p:sp>
      <p:sp>
        <p:nvSpPr>
          <p:cNvPr id="3" name="Text Placeholder 2"/>
          <p:cNvSpPr>
            <a:spLocks noGrp="1"/>
          </p:cNvSpPr>
          <p:nvPr>
            <p:ph type="body" sz="quarter" idx="14"/>
          </p:nvPr>
        </p:nvSpPr>
        <p:spPr/>
        <p:txBody>
          <a:bodyPr/>
          <a:lstStyle/>
          <a:p>
            <a:pPr marL="271463" lvl="1" indent="-271463">
              <a:spcAft>
                <a:spcPts val="1400"/>
              </a:spcAft>
            </a:pPr>
            <a:r>
              <a:rPr lang="en-US" sz="2500" dirty="0">
                <a:solidFill>
                  <a:schemeClr val="tx1"/>
                </a:solidFill>
              </a:rPr>
              <a:t>Text, image and sound data can be significantly reduced in size</a:t>
            </a:r>
          </a:p>
          <a:p>
            <a:pPr marL="271463" lvl="1" indent="-271463">
              <a:spcAft>
                <a:spcPts val="1400"/>
              </a:spcAft>
            </a:pPr>
            <a:r>
              <a:rPr lang="en-US" sz="2500" dirty="0">
                <a:solidFill>
                  <a:schemeClr val="tx1"/>
                </a:solidFill>
              </a:rPr>
              <a:t>Reducing the amount of data to send or store ensures that:</a:t>
            </a:r>
          </a:p>
          <a:p>
            <a:pPr lvl="1"/>
            <a:r>
              <a:rPr lang="en-US" dirty="0"/>
              <a:t>Data is sent more quickly</a:t>
            </a:r>
          </a:p>
          <a:p>
            <a:pPr lvl="1"/>
            <a:r>
              <a:rPr lang="en-US" dirty="0"/>
              <a:t>Less bandwidth is used as transfer limits may apply</a:t>
            </a:r>
          </a:p>
          <a:p>
            <a:pPr lvl="1"/>
            <a:r>
              <a:rPr lang="en-US" dirty="0"/>
              <a:t>Buffering on audio and video streams is less likely to occur</a:t>
            </a:r>
          </a:p>
          <a:p>
            <a:pPr lvl="1"/>
            <a:r>
              <a:rPr lang="en-US" dirty="0"/>
              <a:t>Less storage is required</a:t>
            </a:r>
          </a:p>
        </p:txBody>
      </p:sp>
    </p:spTree>
    <p:extLst>
      <p:ext uri="{BB962C8B-B14F-4D97-AF65-F5344CB8AC3E}">
        <p14:creationId xmlns:p14="http://schemas.microsoft.com/office/powerpoint/2010/main" val="3090658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6758" y="2086065"/>
            <a:ext cx="3514752" cy="4219390"/>
          </a:xfrm>
          <a:prstGeom prst="rect">
            <a:avLst/>
          </a:prstGeom>
        </p:spPr>
      </p:pic>
      <p:sp>
        <p:nvSpPr>
          <p:cNvPr id="2" name="Text Placeholder 1"/>
          <p:cNvSpPr>
            <a:spLocks noGrp="1"/>
          </p:cNvSpPr>
          <p:nvPr>
            <p:ph type="body" sz="quarter" idx="13"/>
          </p:nvPr>
        </p:nvSpPr>
        <p:spPr/>
        <p:txBody>
          <a:bodyPr/>
          <a:lstStyle/>
          <a:p>
            <a:r>
              <a:rPr lang="en-US" dirty="0"/>
              <a:t>Compressing data</a:t>
            </a:r>
          </a:p>
        </p:txBody>
      </p:sp>
      <p:sp>
        <p:nvSpPr>
          <p:cNvPr id="3" name="Text Placeholder 2"/>
          <p:cNvSpPr>
            <a:spLocks noGrp="1"/>
          </p:cNvSpPr>
          <p:nvPr>
            <p:ph type="body" sz="quarter" idx="14"/>
          </p:nvPr>
        </p:nvSpPr>
        <p:spPr/>
        <p:txBody>
          <a:bodyPr/>
          <a:lstStyle/>
          <a:p>
            <a:r>
              <a:rPr lang="en-US" dirty="0"/>
              <a:t>There are two different types of compression:</a:t>
            </a:r>
          </a:p>
        </p:txBody>
      </p:sp>
      <p:sp>
        <p:nvSpPr>
          <p:cNvPr id="5" name="Rectangle 4"/>
          <p:cNvSpPr/>
          <p:nvPr/>
        </p:nvSpPr>
        <p:spPr>
          <a:xfrm>
            <a:off x="642890" y="2222060"/>
            <a:ext cx="4734867" cy="3785652"/>
          </a:xfrm>
          <a:prstGeom prst="rect">
            <a:avLst/>
          </a:prstGeom>
        </p:spPr>
        <p:txBody>
          <a:bodyPr wrap="square">
            <a:spAutoFit/>
          </a:bodyPr>
          <a:lstStyle/>
          <a:p>
            <a:pPr marL="715963" lvl="1" indent="-258763">
              <a:buFont typeface="Arial" panose="020B0604020202020204" pitchFamily="34" charset="0"/>
              <a:buChar char="•"/>
            </a:pPr>
            <a:r>
              <a:rPr lang="en-US" sz="2000" dirty="0">
                <a:solidFill>
                  <a:srgbClr val="A41E21"/>
                </a:solidFill>
                <a:latin typeface="Arial"/>
                <a:cs typeface="Arial"/>
              </a:rPr>
              <a:t>Lossy: Non-essential data is permanently removed, for example, different shades of the same </a:t>
            </a:r>
            <a:r>
              <a:rPr lang="en-US" sz="2000" dirty="0" err="1">
                <a:solidFill>
                  <a:srgbClr val="A41E21"/>
                </a:solidFill>
                <a:latin typeface="Arial"/>
                <a:cs typeface="Arial"/>
              </a:rPr>
              <a:t>colour</a:t>
            </a:r>
            <a:r>
              <a:rPr lang="en-US" sz="2000" dirty="0">
                <a:solidFill>
                  <a:srgbClr val="A41E21"/>
                </a:solidFill>
                <a:latin typeface="Arial"/>
                <a:cs typeface="Arial"/>
              </a:rPr>
              <a:t> in an image or frequencies of sound outside the range of human hearing</a:t>
            </a:r>
            <a:br>
              <a:rPr lang="en-US" sz="2000" dirty="0">
                <a:solidFill>
                  <a:srgbClr val="A41E21"/>
                </a:solidFill>
                <a:latin typeface="Arial"/>
                <a:cs typeface="Arial"/>
              </a:rPr>
            </a:br>
            <a:endParaRPr lang="en-US" sz="2000" dirty="0">
              <a:solidFill>
                <a:srgbClr val="A41E21"/>
              </a:solidFill>
              <a:latin typeface="Arial"/>
              <a:cs typeface="Arial"/>
            </a:endParaRPr>
          </a:p>
          <a:p>
            <a:pPr marL="715963" lvl="1" indent="-258763">
              <a:buFont typeface="Arial" panose="020B0604020202020204" pitchFamily="34" charset="0"/>
              <a:buChar char="•"/>
            </a:pPr>
            <a:r>
              <a:rPr lang="en-US" sz="2000" dirty="0">
                <a:solidFill>
                  <a:srgbClr val="A41E21"/>
                </a:solidFill>
                <a:latin typeface="Arial"/>
                <a:cs typeface="Arial"/>
              </a:rPr>
              <a:t>Lossless: Patterns in the data are spotted and </a:t>
            </a:r>
            <a:r>
              <a:rPr lang="en-US" sz="2000" dirty="0" err="1">
                <a:solidFill>
                  <a:srgbClr val="A41E21"/>
                </a:solidFill>
                <a:latin typeface="Arial"/>
                <a:cs typeface="Arial"/>
              </a:rPr>
              <a:t>summarised</a:t>
            </a:r>
            <a:r>
              <a:rPr lang="en-US" sz="2000" dirty="0">
                <a:solidFill>
                  <a:srgbClr val="A41E21"/>
                </a:solidFill>
                <a:latin typeface="Arial"/>
                <a:cs typeface="Arial"/>
              </a:rPr>
              <a:t> in a shorter format without permanently removing any information</a:t>
            </a:r>
          </a:p>
        </p:txBody>
      </p:sp>
    </p:spTree>
    <p:extLst>
      <p:ext uri="{BB962C8B-B14F-4D97-AF65-F5344CB8AC3E}">
        <p14:creationId xmlns:p14="http://schemas.microsoft.com/office/powerpoint/2010/main" val="895430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Lossy compression – JPG</a:t>
            </a:r>
          </a:p>
        </p:txBody>
      </p:sp>
      <p:sp>
        <p:nvSpPr>
          <p:cNvPr id="3" name="Text Placeholder 2"/>
          <p:cNvSpPr>
            <a:spLocks noGrp="1"/>
          </p:cNvSpPr>
          <p:nvPr>
            <p:ph type="body" sz="quarter" idx="14"/>
          </p:nvPr>
        </p:nvSpPr>
        <p:spPr>
          <a:xfrm>
            <a:off x="724280" y="1704179"/>
            <a:ext cx="8019670" cy="3453607"/>
          </a:xfrm>
        </p:spPr>
        <p:txBody>
          <a:bodyPr/>
          <a:lstStyle/>
          <a:p>
            <a:r>
              <a:rPr lang="en-GB" dirty="0"/>
              <a:t>Removes data permanently to reduce file size</a:t>
            </a:r>
          </a:p>
          <a:p>
            <a:r>
              <a:rPr lang="en-GB" dirty="0"/>
              <a:t>Tries to reconstruct an image without the missing data</a:t>
            </a:r>
          </a:p>
          <a:p>
            <a:pPr lvl="1"/>
            <a:r>
              <a:rPr lang="en-GB" dirty="0"/>
              <a:t>What is the effect of compression on quality and file size?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5029" y="3296938"/>
            <a:ext cx="5908243" cy="2988273"/>
          </a:xfrm>
          <a:prstGeom prst="rect">
            <a:avLst/>
          </a:prstGeom>
        </p:spPr>
      </p:pic>
      <p:sp>
        <p:nvSpPr>
          <p:cNvPr id="6" name="TextBox 5"/>
          <p:cNvSpPr txBox="1"/>
          <p:nvPr/>
        </p:nvSpPr>
        <p:spPr>
          <a:xfrm>
            <a:off x="344190" y="4529464"/>
            <a:ext cx="1404552" cy="523220"/>
          </a:xfrm>
          <a:prstGeom prst="rect">
            <a:avLst/>
          </a:prstGeom>
          <a:noFill/>
        </p:spPr>
        <p:txBody>
          <a:bodyPr wrap="none" rtlCol="0">
            <a:spAutoFit/>
          </a:bodyPr>
          <a:lstStyle/>
          <a:p>
            <a:r>
              <a:rPr lang="en-GB" sz="2800" b="1" dirty="0">
                <a:solidFill>
                  <a:srgbClr val="EE3127"/>
                </a:solidFill>
                <a:latin typeface="Arial" panose="020B0604020202020204" pitchFamily="34" charset="0"/>
                <a:cs typeface="Arial" panose="020B0604020202020204" pitchFamily="34" charset="0"/>
              </a:rPr>
              <a:t>120 KB</a:t>
            </a:r>
          </a:p>
        </p:txBody>
      </p:sp>
      <p:sp>
        <p:nvSpPr>
          <p:cNvPr id="7" name="TextBox 6"/>
          <p:cNvSpPr txBox="1"/>
          <p:nvPr/>
        </p:nvSpPr>
        <p:spPr>
          <a:xfrm>
            <a:off x="7508960" y="4529464"/>
            <a:ext cx="1303562" cy="523220"/>
          </a:xfrm>
          <a:prstGeom prst="rect">
            <a:avLst/>
          </a:prstGeom>
          <a:noFill/>
        </p:spPr>
        <p:txBody>
          <a:bodyPr wrap="none" rtlCol="0">
            <a:spAutoFit/>
          </a:bodyPr>
          <a:lstStyle/>
          <a:p>
            <a:r>
              <a:rPr lang="en-GB" sz="2800" b="1" dirty="0">
                <a:solidFill>
                  <a:srgbClr val="EE3127"/>
                </a:solidFill>
                <a:latin typeface="Arial" panose="020B0604020202020204" pitchFamily="34" charset="0"/>
                <a:cs typeface="Arial" panose="020B0604020202020204" pitchFamily="34" charset="0"/>
              </a:rPr>
              <a:t>3.8 KB</a:t>
            </a:r>
          </a:p>
        </p:txBody>
      </p:sp>
    </p:spTree>
    <p:extLst>
      <p:ext uri="{BB962C8B-B14F-4D97-AF65-F5344CB8AC3E}">
        <p14:creationId xmlns:p14="http://schemas.microsoft.com/office/powerpoint/2010/main" val="2100212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Lossy compression – MP3</a:t>
            </a:r>
          </a:p>
        </p:txBody>
      </p:sp>
      <p:sp>
        <p:nvSpPr>
          <p:cNvPr id="5" name="Text Placeholder 4"/>
          <p:cNvSpPr>
            <a:spLocks noGrp="1"/>
          </p:cNvSpPr>
          <p:nvPr>
            <p:ph type="body" sz="quarter" idx="14"/>
          </p:nvPr>
        </p:nvSpPr>
        <p:spPr/>
        <p:txBody>
          <a:bodyPr/>
          <a:lstStyle/>
          <a:p>
            <a:r>
              <a:rPr lang="en-GB" dirty="0"/>
              <a:t>Lossy compression removes the sounds in the frequency ranges that we can’t so easily hear or that least affect the perceived playback quality</a:t>
            </a:r>
          </a:p>
          <a:p>
            <a:r>
              <a:rPr lang="en-GB" dirty="0"/>
              <a:t>Quieter notes played at the same time as louder sounds are also removed</a:t>
            </a:r>
          </a:p>
          <a:p>
            <a:endParaRPr lang="en-GB" dirty="0"/>
          </a:p>
        </p:txBody>
      </p:sp>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1196016" y="3951867"/>
            <a:ext cx="6864360" cy="2621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9519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Lossless compression</a:t>
            </a:r>
          </a:p>
        </p:txBody>
      </p:sp>
      <p:sp>
        <p:nvSpPr>
          <p:cNvPr id="3" name="Text Placeholder 2"/>
          <p:cNvSpPr>
            <a:spLocks noGrp="1"/>
          </p:cNvSpPr>
          <p:nvPr>
            <p:ph type="body" sz="quarter" idx="14"/>
          </p:nvPr>
        </p:nvSpPr>
        <p:spPr/>
        <p:txBody>
          <a:bodyPr/>
          <a:lstStyle/>
          <a:p>
            <a:r>
              <a:rPr lang="en-GB" dirty="0"/>
              <a:t>Lossless compression works by recording patterns in the data rather than the data itself</a:t>
            </a:r>
          </a:p>
          <a:p>
            <a:pPr lvl="1"/>
            <a:r>
              <a:rPr lang="en-GB" dirty="0"/>
              <a:t>Using this pattern information, a new file can be replicated exactly without any loss of data</a:t>
            </a:r>
          </a:p>
          <a:p>
            <a:pPr lvl="1"/>
            <a:r>
              <a:rPr lang="en-GB" dirty="0"/>
              <a:t>The reduction in file size is less than for lossy compression</a:t>
            </a:r>
          </a:p>
          <a:p>
            <a:pPr lvl="1"/>
            <a:r>
              <a:rPr lang="en-GB" dirty="0"/>
              <a:t>Why is it used for compressing text files or software code?</a:t>
            </a:r>
          </a:p>
        </p:txBody>
      </p:sp>
      <p:pic>
        <p:nvPicPr>
          <p:cNvPr id="1026" name="Picture 2" descr="C:\Users\Rob\AppData\Roaming\PixelMetrics\CaptureWiz\Temp\1.png"/>
          <p:cNvPicPr>
            <a:picLocks noChangeAspect="1" noChangeArrowheads="1"/>
          </p:cNvPicPr>
          <p:nvPr/>
        </p:nvPicPr>
        <p:blipFill rotWithShape="1">
          <a:blip r:embed="rId2">
            <a:extLst>
              <a:ext uri="{28A0092B-C50C-407E-A947-70E740481C1C}">
                <a14:useLocalDpi xmlns:a14="http://schemas.microsoft.com/office/drawing/2010/main" val="0"/>
              </a:ext>
            </a:extLst>
          </a:blip>
          <a:srcRect b="11967"/>
          <a:stretch/>
        </p:blipFill>
        <p:spPr bwMode="auto">
          <a:xfrm>
            <a:off x="1131682" y="4411170"/>
            <a:ext cx="7067834" cy="1890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2629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Run Length Encoding (RLE)</a:t>
            </a:r>
          </a:p>
        </p:txBody>
      </p:sp>
      <p:sp>
        <p:nvSpPr>
          <p:cNvPr id="3" name="Text Placeholder 2"/>
          <p:cNvSpPr>
            <a:spLocks noGrp="1"/>
          </p:cNvSpPr>
          <p:nvPr>
            <p:ph type="body" sz="quarter" idx="14"/>
          </p:nvPr>
        </p:nvSpPr>
        <p:spPr/>
        <p:txBody>
          <a:bodyPr/>
          <a:lstStyle/>
          <a:p>
            <a:r>
              <a:rPr lang="en-US" dirty="0"/>
              <a:t>A basic method of compression that </a:t>
            </a:r>
            <a:r>
              <a:rPr lang="en-US" dirty="0" err="1"/>
              <a:t>summarises</a:t>
            </a:r>
            <a:r>
              <a:rPr lang="en-US" dirty="0"/>
              <a:t> consecutive patterns of the same data</a:t>
            </a:r>
          </a:p>
          <a:p>
            <a:r>
              <a:rPr lang="en-US" dirty="0"/>
              <a:t>Works well with image and sound data where data could be repeated many times</a:t>
            </a:r>
          </a:p>
        </p:txBody>
      </p:sp>
      <p:graphicFrame>
        <p:nvGraphicFramePr>
          <p:cNvPr id="4" name="Table 3"/>
          <p:cNvGraphicFramePr>
            <a:graphicFrameLocks noGrp="1"/>
          </p:cNvGraphicFramePr>
          <p:nvPr>
            <p:extLst>
              <p:ext uri="{D42A27DB-BD31-4B8C-83A1-F6EECF244321}">
                <p14:modId xmlns:p14="http://schemas.microsoft.com/office/powerpoint/2010/main" val="4148710621"/>
              </p:ext>
            </p:extLst>
          </p:nvPr>
        </p:nvGraphicFramePr>
        <p:xfrm>
          <a:off x="2058145" y="3633206"/>
          <a:ext cx="2520000" cy="2520000"/>
        </p:xfrm>
        <a:graphic>
          <a:graphicData uri="http://schemas.openxmlformats.org/drawingml/2006/table">
            <a:tbl>
              <a:tblPr firstRow="1" bandRow="1">
                <a:tableStyleId>{2D5ABB26-0587-4C30-8999-92F81FD0307C}</a:tableStyleId>
              </a:tblPr>
              <a:tblGrid>
                <a:gridCol w="252000">
                  <a:extLst>
                    <a:ext uri="{9D8B030D-6E8A-4147-A177-3AD203B41FA5}">
                      <a16:colId xmlns:a16="http://schemas.microsoft.com/office/drawing/2014/main" val="20000"/>
                    </a:ext>
                  </a:extLst>
                </a:gridCol>
                <a:gridCol w="252000">
                  <a:extLst>
                    <a:ext uri="{9D8B030D-6E8A-4147-A177-3AD203B41FA5}">
                      <a16:colId xmlns:a16="http://schemas.microsoft.com/office/drawing/2014/main" val="20001"/>
                    </a:ext>
                  </a:extLst>
                </a:gridCol>
                <a:gridCol w="252000">
                  <a:extLst>
                    <a:ext uri="{9D8B030D-6E8A-4147-A177-3AD203B41FA5}">
                      <a16:colId xmlns:a16="http://schemas.microsoft.com/office/drawing/2014/main" val="20002"/>
                    </a:ext>
                  </a:extLst>
                </a:gridCol>
                <a:gridCol w="252000">
                  <a:extLst>
                    <a:ext uri="{9D8B030D-6E8A-4147-A177-3AD203B41FA5}">
                      <a16:colId xmlns:a16="http://schemas.microsoft.com/office/drawing/2014/main" val="20003"/>
                    </a:ext>
                  </a:extLst>
                </a:gridCol>
                <a:gridCol w="252000">
                  <a:extLst>
                    <a:ext uri="{9D8B030D-6E8A-4147-A177-3AD203B41FA5}">
                      <a16:colId xmlns:a16="http://schemas.microsoft.com/office/drawing/2014/main" val="20004"/>
                    </a:ext>
                  </a:extLst>
                </a:gridCol>
                <a:gridCol w="252000">
                  <a:extLst>
                    <a:ext uri="{9D8B030D-6E8A-4147-A177-3AD203B41FA5}">
                      <a16:colId xmlns:a16="http://schemas.microsoft.com/office/drawing/2014/main" val="20005"/>
                    </a:ext>
                  </a:extLst>
                </a:gridCol>
                <a:gridCol w="252000">
                  <a:extLst>
                    <a:ext uri="{9D8B030D-6E8A-4147-A177-3AD203B41FA5}">
                      <a16:colId xmlns:a16="http://schemas.microsoft.com/office/drawing/2014/main" val="20006"/>
                    </a:ext>
                  </a:extLst>
                </a:gridCol>
                <a:gridCol w="252000">
                  <a:extLst>
                    <a:ext uri="{9D8B030D-6E8A-4147-A177-3AD203B41FA5}">
                      <a16:colId xmlns:a16="http://schemas.microsoft.com/office/drawing/2014/main" val="20007"/>
                    </a:ext>
                  </a:extLst>
                </a:gridCol>
                <a:gridCol w="252000">
                  <a:extLst>
                    <a:ext uri="{9D8B030D-6E8A-4147-A177-3AD203B41FA5}">
                      <a16:colId xmlns:a16="http://schemas.microsoft.com/office/drawing/2014/main" val="20008"/>
                    </a:ext>
                  </a:extLst>
                </a:gridCol>
                <a:gridCol w="252000">
                  <a:extLst>
                    <a:ext uri="{9D8B030D-6E8A-4147-A177-3AD203B41FA5}">
                      <a16:colId xmlns:a16="http://schemas.microsoft.com/office/drawing/2014/main" val="20009"/>
                    </a:ext>
                  </a:extLst>
                </a:gridCol>
              </a:tblGrid>
              <a:tr h="252000">
                <a:tc>
                  <a:txBody>
                    <a:bodyPr/>
                    <a:lstStyle/>
                    <a:p>
                      <a:pPr algn="ctr"/>
                      <a:endParaRPr lang="en-GB" sz="1000"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CCFF"/>
                    </a:solidFill>
                  </a:tcPr>
                </a:tc>
                <a:tc>
                  <a:txBody>
                    <a:bodyPr/>
                    <a:lstStyle/>
                    <a:p>
                      <a:pPr algn="ctr"/>
                      <a:endParaRPr lang="en-GB" sz="1000"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CCFF"/>
                    </a:solidFill>
                  </a:tcPr>
                </a:tc>
                <a:tc>
                  <a:txBody>
                    <a:bodyPr/>
                    <a:lstStyle/>
                    <a:p>
                      <a:pPr algn="ctr"/>
                      <a:endParaRPr lang="en-GB" sz="100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CCFF"/>
                    </a:solidFill>
                  </a:tcPr>
                </a:tc>
                <a:tc>
                  <a:txBody>
                    <a:bodyPr/>
                    <a:lstStyle/>
                    <a:p>
                      <a:pPr algn="ctr"/>
                      <a:endParaRPr lang="en-GB" sz="100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CCFF"/>
                    </a:solidFill>
                  </a:tcPr>
                </a:tc>
                <a:tc>
                  <a:txBody>
                    <a:bodyPr/>
                    <a:lstStyle/>
                    <a:p>
                      <a:pPr algn="ctr"/>
                      <a:endParaRPr lang="en-GB" sz="100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CCFF"/>
                    </a:solidFill>
                  </a:tcPr>
                </a:tc>
                <a:tc>
                  <a:txBody>
                    <a:bodyPr/>
                    <a:lstStyle/>
                    <a:p>
                      <a:pPr algn="ctr"/>
                      <a:endParaRPr lang="en-GB" sz="100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CCFF"/>
                    </a:solidFill>
                  </a:tcPr>
                </a:tc>
                <a:tc>
                  <a:txBody>
                    <a:bodyPr/>
                    <a:lstStyle/>
                    <a:p>
                      <a:pPr algn="ctr"/>
                      <a:endParaRPr lang="en-GB" sz="100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CCFF"/>
                    </a:solidFill>
                  </a:tcPr>
                </a:tc>
                <a:tc>
                  <a:txBody>
                    <a:bodyPr/>
                    <a:lstStyle/>
                    <a:p>
                      <a:pPr algn="ctr"/>
                      <a:endParaRPr lang="en-GB" sz="100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CCFF"/>
                    </a:solidFill>
                  </a:tcPr>
                </a:tc>
                <a:tc>
                  <a:txBody>
                    <a:bodyPr/>
                    <a:lstStyle/>
                    <a:p>
                      <a:pPr algn="ctr"/>
                      <a:endParaRPr lang="en-GB" sz="1000"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CCFF"/>
                    </a:solidFill>
                  </a:tcPr>
                </a:tc>
                <a:tc>
                  <a:txBody>
                    <a:bodyPr/>
                    <a:lstStyle/>
                    <a:p>
                      <a:pPr algn="ctr"/>
                      <a:endParaRPr lang="en-GB" sz="1000"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CCFF"/>
                    </a:solidFill>
                  </a:tcPr>
                </a:tc>
                <a:extLst>
                  <a:ext uri="{0D108BD9-81ED-4DB2-BD59-A6C34878D82A}">
                    <a16:rowId xmlns:a16="http://schemas.microsoft.com/office/drawing/2014/main" val="10000"/>
                  </a:ext>
                </a:extLst>
              </a:tr>
              <a:tr h="252000">
                <a:tc>
                  <a:txBody>
                    <a:bodyPr/>
                    <a:lstStyle/>
                    <a:p>
                      <a:pPr algn="ctr"/>
                      <a:endParaRPr lang="en-GB" sz="1000"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CCFF"/>
                    </a:solidFill>
                  </a:tcPr>
                </a:tc>
                <a:tc>
                  <a:txBody>
                    <a:bodyPr/>
                    <a:lstStyle/>
                    <a:p>
                      <a:pPr algn="ctr"/>
                      <a:endParaRPr lang="en-GB" sz="1000"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CCFF"/>
                    </a:solidFill>
                  </a:tcPr>
                </a:tc>
                <a:tc>
                  <a:txBody>
                    <a:bodyPr/>
                    <a:lstStyle/>
                    <a:p>
                      <a:pPr algn="ctr"/>
                      <a:endParaRPr lang="en-GB" sz="100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CCFF"/>
                    </a:solidFill>
                  </a:tcPr>
                </a:tc>
                <a:tc>
                  <a:txBody>
                    <a:bodyPr/>
                    <a:lstStyle/>
                    <a:p>
                      <a:pPr algn="ctr"/>
                      <a:endParaRPr lang="en-GB" sz="100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CCFF"/>
                    </a:solidFill>
                  </a:tcPr>
                </a:tc>
                <a:tc>
                  <a:txBody>
                    <a:bodyPr/>
                    <a:lstStyle/>
                    <a:p>
                      <a:pPr algn="ctr"/>
                      <a:endParaRPr lang="en-GB" sz="100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CCFF"/>
                    </a:solidFill>
                  </a:tcPr>
                </a:tc>
                <a:tc>
                  <a:txBody>
                    <a:bodyPr/>
                    <a:lstStyle/>
                    <a:p>
                      <a:pPr algn="ctr"/>
                      <a:endParaRPr lang="en-GB" sz="100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CCFF"/>
                    </a:solidFill>
                  </a:tcPr>
                </a:tc>
                <a:tc>
                  <a:txBody>
                    <a:bodyPr/>
                    <a:lstStyle/>
                    <a:p>
                      <a:pPr algn="ctr"/>
                      <a:endParaRPr lang="en-GB" sz="100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CCFF"/>
                    </a:solidFill>
                  </a:tcPr>
                </a:tc>
                <a:tc>
                  <a:txBody>
                    <a:bodyPr/>
                    <a:lstStyle/>
                    <a:p>
                      <a:pPr algn="ctr"/>
                      <a:endParaRPr lang="en-GB" sz="1000"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E344"/>
                    </a:solidFill>
                  </a:tcPr>
                </a:tc>
                <a:tc>
                  <a:txBody>
                    <a:bodyPr/>
                    <a:lstStyle/>
                    <a:p>
                      <a:pPr algn="ctr"/>
                      <a:endParaRPr lang="en-GB" sz="100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E344"/>
                    </a:solidFill>
                  </a:tcPr>
                </a:tc>
                <a:tc>
                  <a:txBody>
                    <a:bodyPr/>
                    <a:lstStyle/>
                    <a:p>
                      <a:pPr algn="ctr"/>
                      <a:endParaRPr lang="en-GB" sz="1000"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CCFF"/>
                    </a:solidFill>
                  </a:tcPr>
                </a:tc>
                <a:extLst>
                  <a:ext uri="{0D108BD9-81ED-4DB2-BD59-A6C34878D82A}">
                    <a16:rowId xmlns:a16="http://schemas.microsoft.com/office/drawing/2014/main" val="10001"/>
                  </a:ext>
                </a:extLst>
              </a:tr>
              <a:tr h="252000">
                <a:tc>
                  <a:txBody>
                    <a:bodyPr/>
                    <a:lstStyle/>
                    <a:p>
                      <a:pPr algn="ctr"/>
                      <a:endParaRPr lang="en-GB" sz="100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CCFF"/>
                    </a:solidFill>
                  </a:tcPr>
                </a:tc>
                <a:tc>
                  <a:txBody>
                    <a:bodyPr/>
                    <a:lstStyle/>
                    <a:p>
                      <a:pPr algn="ctr"/>
                      <a:endParaRPr lang="en-GB" sz="1000"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CCFF"/>
                    </a:solidFill>
                  </a:tcPr>
                </a:tc>
                <a:tc>
                  <a:txBody>
                    <a:bodyPr/>
                    <a:lstStyle/>
                    <a:p>
                      <a:pPr algn="ctr"/>
                      <a:endParaRPr lang="en-GB" sz="1000"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CCFF"/>
                    </a:solidFill>
                  </a:tcPr>
                </a:tc>
                <a:tc>
                  <a:txBody>
                    <a:bodyPr/>
                    <a:lstStyle/>
                    <a:p>
                      <a:pPr algn="ctr"/>
                      <a:endParaRPr lang="en-GB" sz="100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CCFF"/>
                    </a:solidFill>
                  </a:tcPr>
                </a:tc>
                <a:tc>
                  <a:txBody>
                    <a:bodyPr/>
                    <a:lstStyle/>
                    <a:p>
                      <a:pPr algn="ctr"/>
                      <a:endParaRPr lang="en-GB" sz="100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CCFF"/>
                    </a:solidFill>
                  </a:tcPr>
                </a:tc>
                <a:tc>
                  <a:txBody>
                    <a:bodyPr/>
                    <a:lstStyle/>
                    <a:p>
                      <a:pPr algn="ctr"/>
                      <a:endParaRPr lang="en-GB" sz="1000"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CCFF"/>
                    </a:solidFill>
                  </a:tcPr>
                </a:tc>
                <a:tc>
                  <a:txBody>
                    <a:bodyPr/>
                    <a:lstStyle/>
                    <a:p>
                      <a:pPr algn="ctr"/>
                      <a:endParaRPr lang="en-GB" sz="100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CCFF"/>
                    </a:solidFill>
                  </a:tcPr>
                </a:tc>
                <a:tc>
                  <a:txBody>
                    <a:bodyPr/>
                    <a:lstStyle/>
                    <a:p>
                      <a:pPr algn="ctr"/>
                      <a:endParaRPr lang="en-GB" sz="1000"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E344"/>
                    </a:solidFill>
                  </a:tcPr>
                </a:tc>
                <a:tc>
                  <a:txBody>
                    <a:bodyPr/>
                    <a:lstStyle/>
                    <a:p>
                      <a:pPr algn="ctr"/>
                      <a:endParaRPr lang="en-GB" sz="1000"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E344"/>
                    </a:solidFill>
                  </a:tcPr>
                </a:tc>
                <a:tc>
                  <a:txBody>
                    <a:bodyPr/>
                    <a:lstStyle/>
                    <a:p>
                      <a:pPr algn="ctr"/>
                      <a:endParaRPr lang="en-GB" sz="100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CCFF"/>
                    </a:solidFill>
                  </a:tcPr>
                </a:tc>
                <a:extLst>
                  <a:ext uri="{0D108BD9-81ED-4DB2-BD59-A6C34878D82A}">
                    <a16:rowId xmlns:a16="http://schemas.microsoft.com/office/drawing/2014/main" val="10002"/>
                  </a:ext>
                </a:extLst>
              </a:tr>
              <a:tr h="252000">
                <a:tc>
                  <a:txBody>
                    <a:bodyPr/>
                    <a:lstStyle/>
                    <a:p>
                      <a:pPr algn="ctr"/>
                      <a:endParaRPr lang="en-GB" sz="100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CCFF"/>
                    </a:solidFill>
                  </a:tcPr>
                </a:tc>
                <a:tc>
                  <a:txBody>
                    <a:bodyPr/>
                    <a:lstStyle/>
                    <a:p>
                      <a:pPr algn="ctr"/>
                      <a:endParaRPr lang="en-GB" sz="1000"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CCFF"/>
                    </a:solidFill>
                  </a:tcPr>
                </a:tc>
                <a:tc>
                  <a:txBody>
                    <a:bodyPr/>
                    <a:lstStyle/>
                    <a:p>
                      <a:pPr algn="ctr"/>
                      <a:endParaRPr lang="en-GB" sz="1000"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CCFF"/>
                    </a:solidFill>
                  </a:tcPr>
                </a:tc>
                <a:tc>
                  <a:txBody>
                    <a:bodyPr/>
                    <a:lstStyle/>
                    <a:p>
                      <a:pPr algn="ctr"/>
                      <a:endParaRPr lang="en-GB" sz="1000"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CCFF"/>
                    </a:solidFill>
                  </a:tcPr>
                </a:tc>
                <a:tc>
                  <a:txBody>
                    <a:bodyPr/>
                    <a:lstStyle/>
                    <a:p>
                      <a:pPr algn="ctr"/>
                      <a:endParaRPr lang="en-GB" sz="100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CCFF"/>
                    </a:solidFill>
                  </a:tcPr>
                </a:tc>
                <a:tc>
                  <a:txBody>
                    <a:bodyPr/>
                    <a:lstStyle/>
                    <a:p>
                      <a:pPr algn="ctr"/>
                      <a:endParaRPr lang="en-GB" sz="100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CCFF"/>
                    </a:solidFill>
                  </a:tcPr>
                </a:tc>
                <a:tc>
                  <a:txBody>
                    <a:bodyPr/>
                    <a:lstStyle/>
                    <a:p>
                      <a:pPr algn="ctr"/>
                      <a:endParaRPr lang="en-GB" sz="100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CCFF"/>
                    </a:solidFill>
                  </a:tcPr>
                </a:tc>
                <a:tc>
                  <a:txBody>
                    <a:bodyPr/>
                    <a:lstStyle/>
                    <a:p>
                      <a:pPr algn="ctr"/>
                      <a:endParaRPr lang="en-GB" sz="100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CCFF"/>
                    </a:solidFill>
                  </a:tcPr>
                </a:tc>
                <a:tc>
                  <a:txBody>
                    <a:bodyPr/>
                    <a:lstStyle/>
                    <a:p>
                      <a:pPr algn="ctr"/>
                      <a:endParaRPr lang="en-GB" sz="100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CCFF"/>
                    </a:solidFill>
                  </a:tcPr>
                </a:tc>
                <a:tc>
                  <a:txBody>
                    <a:bodyPr/>
                    <a:lstStyle/>
                    <a:p>
                      <a:pPr algn="ctr"/>
                      <a:endParaRPr lang="en-GB" sz="100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CCFF"/>
                    </a:solidFill>
                  </a:tcPr>
                </a:tc>
                <a:extLst>
                  <a:ext uri="{0D108BD9-81ED-4DB2-BD59-A6C34878D82A}">
                    <a16:rowId xmlns:a16="http://schemas.microsoft.com/office/drawing/2014/main" val="10003"/>
                  </a:ext>
                </a:extLst>
              </a:tr>
              <a:tr h="252000">
                <a:tc>
                  <a:txBody>
                    <a:bodyPr/>
                    <a:lstStyle/>
                    <a:p>
                      <a:pPr algn="ctr"/>
                      <a:endParaRPr lang="en-GB" sz="100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CCFF"/>
                    </a:solidFill>
                  </a:tcPr>
                </a:tc>
                <a:tc>
                  <a:txBody>
                    <a:bodyPr/>
                    <a:lstStyle/>
                    <a:p>
                      <a:pPr algn="ctr"/>
                      <a:endParaRPr lang="en-GB" sz="100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CCFF"/>
                    </a:solidFill>
                  </a:tcPr>
                </a:tc>
                <a:tc>
                  <a:txBody>
                    <a:bodyPr/>
                    <a:lstStyle/>
                    <a:p>
                      <a:pPr algn="ctr"/>
                      <a:endParaRPr lang="en-GB" sz="1000"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CCFF"/>
                    </a:solidFill>
                  </a:tcPr>
                </a:tc>
                <a:tc>
                  <a:txBody>
                    <a:bodyPr/>
                    <a:lstStyle/>
                    <a:p>
                      <a:pPr algn="ctr"/>
                      <a:endParaRPr lang="en-GB" sz="1000"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CCFF"/>
                    </a:solidFill>
                  </a:tcPr>
                </a:tc>
                <a:tc>
                  <a:txBody>
                    <a:bodyPr/>
                    <a:lstStyle/>
                    <a:p>
                      <a:pPr algn="ctr"/>
                      <a:endParaRPr lang="en-GB" sz="1000"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CCFF"/>
                    </a:solidFill>
                  </a:tcPr>
                </a:tc>
                <a:tc>
                  <a:txBody>
                    <a:bodyPr/>
                    <a:lstStyle/>
                    <a:p>
                      <a:pPr algn="ctr"/>
                      <a:endParaRPr lang="en-GB" sz="1000"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ctr"/>
                      <a:endParaRPr lang="en-GB" sz="100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CCFF"/>
                    </a:solidFill>
                  </a:tcPr>
                </a:tc>
                <a:tc>
                  <a:txBody>
                    <a:bodyPr/>
                    <a:lstStyle/>
                    <a:p>
                      <a:pPr algn="ctr"/>
                      <a:endParaRPr lang="en-GB" sz="100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CCFF"/>
                    </a:solidFill>
                  </a:tcPr>
                </a:tc>
                <a:tc>
                  <a:txBody>
                    <a:bodyPr/>
                    <a:lstStyle/>
                    <a:p>
                      <a:pPr algn="ctr"/>
                      <a:endParaRPr lang="en-GB" sz="100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CCFF"/>
                    </a:solidFill>
                  </a:tcPr>
                </a:tc>
                <a:tc>
                  <a:txBody>
                    <a:bodyPr/>
                    <a:lstStyle/>
                    <a:p>
                      <a:pPr algn="ctr"/>
                      <a:endParaRPr lang="en-GB" sz="100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CCFF"/>
                    </a:solidFill>
                  </a:tcPr>
                </a:tc>
                <a:extLst>
                  <a:ext uri="{0D108BD9-81ED-4DB2-BD59-A6C34878D82A}">
                    <a16:rowId xmlns:a16="http://schemas.microsoft.com/office/drawing/2014/main" val="10004"/>
                  </a:ext>
                </a:extLst>
              </a:tr>
              <a:tr h="252000">
                <a:tc>
                  <a:txBody>
                    <a:bodyPr/>
                    <a:lstStyle/>
                    <a:p>
                      <a:pPr algn="ctr"/>
                      <a:endParaRPr lang="en-GB" sz="1000"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ctr"/>
                      <a:endParaRPr lang="en-GB" sz="100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CCFF"/>
                    </a:solidFill>
                  </a:tcPr>
                </a:tc>
                <a:tc>
                  <a:txBody>
                    <a:bodyPr/>
                    <a:lstStyle/>
                    <a:p>
                      <a:pPr algn="ctr"/>
                      <a:endParaRPr lang="en-GB" sz="100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CCFF"/>
                    </a:solidFill>
                  </a:tcPr>
                </a:tc>
                <a:tc>
                  <a:txBody>
                    <a:bodyPr/>
                    <a:lstStyle/>
                    <a:p>
                      <a:pPr algn="ctr"/>
                      <a:endParaRPr lang="en-GB" sz="1000"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CCFF"/>
                    </a:solidFill>
                  </a:tcPr>
                </a:tc>
                <a:tc>
                  <a:txBody>
                    <a:bodyPr/>
                    <a:lstStyle/>
                    <a:p>
                      <a:pPr algn="ctr"/>
                      <a:endParaRPr lang="en-GB" sz="1000"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CCFF"/>
                    </a:solidFill>
                  </a:tcPr>
                </a:tc>
                <a:tc>
                  <a:txBody>
                    <a:bodyPr/>
                    <a:lstStyle/>
                    <a:p>
                      <a:pPr algn="ctr"/>
                      <a:endParaRPr lang="en-GB" sz="1000"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ctr"/>
                      <a:endParaRPr lang="en-GB" sz="1000"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ctr"/>
                      <a:endParaRPr lang="en-GB" sz="1000"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ctr"/>
                      <a:endParaRPr lang="en-GB" sz="100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CCFF"/>
                    </a:solidFill>
                  </a:tcPr>
                </a:tc>
                <a:tc>
                  <a:txBody>
                    <a:bodyPr/>
                    <a:lstStyle/>
                    <a:p>
                      <a:pPr algn="ctr"/>
                      <a:endParaRPr lang="en-GB" sz="100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CCFF"/>
                    </a:solidFill>
                  </a:tcPr>
                </a:tc>
                <a:extLst>
                  <a:ext uri="{0D108BD9-81ED-4DB2-BD59-A6C34878D82A}">
                    <a16:rowId xmlns:a16="http://schemas.microsoft.com/office/drawing/2014/main" val="10005"/>
                  </a:ext>
                </a:extLst>
              </a:tr>
              <a:tr h="252000">
                <a:tc>
                  <a:txBody>
                    <a:bodyPr/>
                    <a:lstStyle/>
                    <a:p>
                      <a:pPr algn="ctr"/>
                      <a:endParaRPr lang="en-GB" sz="100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CCFF"/>
                    </a:solidFill>
                  </a:tcPr>
                </a:tc>
                <a:tc>
                  <a:txBody>
                    <a:bodyPr/>
                    <a:lstStyle/>
                    <a:p>
                      <a:pPr algn="ctr"/>
                      <a:endParaRPr lang="en-GB" sz="100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ctr"/>
                      <a:endParaRPr lang="en-GB" sz="1000"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endParaRPr lang="en-GB" sz="1000"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endParaRPr lang="en-GB" sz="1000"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endParaRPr lang="en-GB" sz="1000"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ctr"/>
                      <a:endParaRPr lang="en-GB" sz="1000"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ctr"/>
                      <a:endParaRPr lang="en-GB" sz="1000"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CCFF"/>
                    </a:solidFill>
                  </a:tcPr>
                </a:tc>
                <a:tc>
                  <a:txBody>
                    <a:bodyPr/>
                    <a:lstStyle/>
                    <a:p>
                      <a:pPr algn="ctr"/>
                      <a:endParaRPr lang="en-GB" sz="100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CCFF"/>
                    </a:solidFill>
                  </a:tcPr>
                </a:tc>
                <a:tc>
                  <a:txBody>
                    <a:bodyPr/>
                    <a:lstStyle/>
                    <a:p>
                      <a:pPr algn="ctr"/>
                      <a:endParaRPr lang="en-GB" sz="100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CCFF"/>
                    </a:solidFill>
                  </a:tcPr>
                </a:tc>
                <a:extLst>
                  <a:ext uri="{0D108BD9-81ED-4DB2-BD59-A6C34878D82A}">
                    <a16:rowId xmlns:a16="http://schemas.microsoft.com/office/drawing/2014/main" val="10006"/>
                  </a:ext>
                </a:extLst>
              </a:tr>
              <a:tr h="252000">
                <a:tc>
                  <a:txBody>
                    <a:bodyPr/>
                    <a:lstStyle/>
                    <a:p>
                      <a:pPr algn="ctr"/>
                      <a:endParaRPr lang="en-GB" sz="100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CCFF"/>
                    </a:solidFill>
                  </a:tcPr>
                </a:tc>
                <a:tc>
                  <a:txBody>
                    <a:bodyPr/>
                    <a:lstStyle/>
                    <a:p>
                      <a:pPr algn="ctr"/>
                      <a:endParaRPr lang="en-GB" sz="100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ctr"/>
                      <a:endParaRPr lang="en-GB" sz="1000"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ctr"/>
                      <a:endParaRPr lang="en-GB" sz="1000"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ctr"/>
                      <a:endParaRPr lang="en-GB" sz="1000"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ctr"/>
                      <a:endParaRPr lang="en-GB" sz="1000"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endParaRPr lang="en-GB" sz="100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endParaRPr lang="en-GB" sz="100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endParaRPr lang="en-GB" sz="1000"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endParaRPr lang="en-GB" sz="1000"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7"/>
                  </a:ext>
                </a:extLst>
              </a:tr>
              <a:tr h="252000">
                <a:tc>
                  <a:txBody>
                    <a:bodyPr/>
                    <a:lstStyle/>
                    <a:p>
                      <a:pPr algn="ctr"/>
                      <a:endParaRPr lang="en-GB" sz="1000"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endParaRPr lang="en-GB" sz="1000"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ctr"/>
                      <a:endParaRPr lang="en-GB" sz="100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endParaRPr lang="en-GB" sz="1000"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endParaRPr lang="en-GB" sz="1000"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ctr"/>
                      <a:endParaRPr lang="en-GB" sz="100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endParaRPr lang="en-GB" sz="1000"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endParaRPr lang="en-GB" sz="1000"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endParaRPr lang="en-GB" sz="1000"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endParaRPr lang="en-GB" sz="1000"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8"/>
                  </a:ext>
                </a:extLst>
              </a:tr>
              <a:tr h="252000">
                <a:tc>
                  <a:txBody>
                    <a:bodyPr/>
                    <a:lstStyle/>
                    <a:p>
                      <a:pPr algn="ctr"/>
                      <a:endParaRPr lang="en-GB" sz="1000"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endParaRPr lang="en-GB" sz="1000"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ctr"/>
                      <a:endParaRPr lang="en-GB" sz="1000"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ctr"/>
                      <a:endParaRPr lang="en-GB" sz="1000"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endParaRPr lang="en-GB" sz="1000"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ctr"/>
                      <a:endParaRPr lang="en-GB" sz="1000"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ctr"/>
                      <a:endParaRPr lang="en-GB" sz="1000"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endParaRPr lang="en-GB" sz="1000"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endParaRPr lang="en-GB" sz="1000"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endParaRPr lang="en-GB" sz="1000"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9"/>
                  </a:ext>
                </a:extLst>
              </a:tr>
            </a:tbl>
          </a:graphicData>
        </a:graphic>
      </p:graphicFrame>
      <p:cxnSp>
        <p:nvCxnSpPr>
          <p:cNvPr id="7" name="Straight Arrow Connector 6"/>
          <p:cNvCxnSpPr/>
          <p:nvPr/>
        </p:nvCxnSpPr>
        <p:spPr>
          <a:xfrm>
            <a:off x="4680635" y="4897925"/>
            <a:ext cx="660903" cy="0"/>
          </a:xfrm>
          <a:prstGeom prst="straightConnector1">
            <a:avLst/>
          </a:prstGeom>
          <a:ln w="762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graphicFrame>
        <p:nvGraphicFramePr>
          <p:cNvPr id="8" name="Table 7"/>
          <p:cNvGraphicFramePr>
            <a:graphicFrameLocks noGrp="1"/>
          </p:cNvGraphicFramePr>
          <p:nvPr>
            <p:extLst>
              <p:ext uri="{D42A27DB-BD31-4B8C-83A1-F6EECF244321}">
                <p14:modId xmlns:p14="http://schemas.microsoft.com/office/powerpoint/2010/main" val="2059114226"/>
              </p:ext>
            </p:extLst>
          </p:nvPr>
        </p:nvGraphicFramePr>
        <p:xfrm>
          <a:off x="5444141" y="3633206"/>
          <a:ext cx="1512000" cy="2520000"/>
        </p:xfrm>
        <a:graphic>
          <a:graphicData uri="http://schemas.openxmlformats.org/drawingml/2006/table">
            <a:tbl>
              <a:tblPr firstRow="1" bandRow="1">
                <a:tableStyleId>{2D5ABB26-0587-4C30-8999-92F81FD0307C}</a:tableStyleId>
              </a:tblPr>
              <a:tblGrid>
                <a:gridCol w="252000">
                  <a:extLst>
                    <a:ext uri="{9D8B030D-6E8A-4147-A177-3AD203B41FA5}">
                      <a16:colId xmlns:a16="http://schemas.microsoft.com/office/drawing/2014/main" val="20000"/>
                    </a:ext>
                  </a:extLst>
                </a:gridCol>
                <a:gridCol w="252000">
                  <a:extLst>
                    <a:ext uri="{9D8B030D-6E8A-4147-A177-3AD203B41FA5}">
                      <a16:colId xmlns:a16="http://schemas.microsoft.com/office/drawing/2014/main" val="20001"/>
                    </a:ext>
                  </a:extLst>
                </a:gridCol>
                <a:gridCol w="252000">
                  <a:extLst>
                    <a:ext uri="{9D8B030D-6E8A-4147-A177-3AD203B41FA5}">
                      <a16:colId xmlns:a16="http://schemas.microsoft.com/office/drawing/2014/main" val="20002"/>
                    </a:ext>
                  </a:extLst>
                </a:gridCol>
                <a:gridCol w="252000">
                  <a:extLst>
                    <a:ext uri="{9D8B030D-6E8A-4147-A177-3AD203B41FA5}">
                      <a16:colId xmlns:a16="http://schemas.microsoft.com/office/drawing/2014/main" val="20003"/>
                    </a:ext>
                  </a:extLst>
                </a:gridCol>
                <a:gridCol w="252000">
                  <a:extLst>
                    <a:ext uri="{9D8B030D-6E8A-4147-A177-3AD203B41FA5}">
                      <a16:colId xmlns:a16="http://schemas.microsoft.com/office/drawing/2014/main" val="20004"/>
                    </a:ext>
                  </a:extLst>
                </a:gridCol>
                <a:gridCol w="252000">
                  <a:extLst>
                    <a:ext uri="{9D8B030D-6E8A-4147-A177-3AD203B41FA5}">
                      <a16:colId xmlns:a16="http://schemas.microsoft.com/office/drawing/2014/main" val="20005"/>
                    </a:ext>
                  </a:extLst>
                </a:gridCol>
              </a:tblGrid>
              <a:tr h="252000">
                <a:tc>
                  <a:txBody>
                    <a:bodyPr/>
                    <a:lstStyle/>
                    <a:p>
                      <a:pPr algn="ctr"/>
                      <a:r>
                        <a:rPr lang="en-GB" sz="1400" dirty="0">
                          <a:latin typeface="Arial" panose="020B0604020202020204" pitchFamily="34" charset="0"/>
                          <a:cs typeface="Arial" panose="020B0604020202020204" pitchFamily="34" charset="0"/>
                        </a:rPr>
                        <a:t>10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CCFF"/>
                    </a:solidFill>
                  </a:tcPr>
                </a:tc>
                <a:tc>
                  <a:txBody>
                    <a:bodyPr/>
                    <a:lstStyle/>
                    <a:p>
                      <a:pPr algn="ctr"/>
                      <a:endParaRPr lang="en-GB" sz="1400" dirty="0">
                        <a:latin typeface="Arial" panose="020B060402020202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400">
                        <a:latin typeface="Arial" panose="020B060402020202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400">
                        <a:latin typeface="Arial" panose="020B060402020202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400">
                        <a:latin typeface="Arial" panose="020B060402020202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400">
                        <a:latin typeface="Arial" panose="020B060402020202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52000">
                <a:tc>
                  <a:txBody>
                    <a:bodyPr/>
                    <a:lstStyle/>
                    <a:p>
                      <a:pPr algn="ctr"/>
                      <a:r>
                        <a:rPr lang="en-GB" sz="1400" dirty="0">
                          <a:latin typeface="Arial" panose="020B0604020202020204" pitchFamily="34" charset="0"/>
                          <a:cs typeface="Arial" panose="020B0604020202020204" pitchFamily="34" charset="0"/>
                        </a:rPr>
                        <a:t>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CCFF"/>
                    </a:solidFill>
                  </a:tcPr>
                </a:tc>
                <a:tc>
                  <a:txBody>
                    <a:bodyPr/>
                    <a:lstStyle/>
                    <a:p>
                      <a:pPr algn="ctr"/>
                      <a:r>
                        <a:rPr lang="en-GB" sz="1400" dirty="0">
                          <a:latin typeface="Arial" panose="020B0604020202020204" pitchFamily="34" charset="0"/>
                          <a:cs typeface="Arial" panose="020B0604020202020204" pitchFamily="34" charset="0"/>
                        </a:rPr>
                        <a:t>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E344"/>
                    </a:solidFill>
                  </a:tcPr>
                </a:tc>
                <a:tc>
                  <a:txBody>
                    <a:bodyPr/>
                    <a:lstStyle/>
                    <a:p>
                      <a:pPr algn="ctr"/>
                      <a:r>
                        <a:rPr lang="en-GB" sz="1400" dirty="0">
                          <a:latin typeface="Arial" panose="020B0604020202020204" pitchFamily="34" charset="0"/>
                          <a:cs typeface="Arial" panose="020B0604020202020204" pitchFamily="34" charset="0"/>
                        </a:rPr>
                        <a:t>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CCFF"/>
                    </a:solidFill>
                  </a:tcPr>
                </a:tc>
                <a:tc>
                  <a:txBody>
                    <a:bodyPr/>
                    <a:lstStyle/>
                    <a:p>
                      <a:pPr algn="ctr"/>
                      <a:endParaRPr lang="en-GB" sz="1400" dirty="0">
                        <a:latin typeface="Arial" panose="020B060402020202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400" dirty="0">
                        <a:latin typeface="Arial" panose="020B060402020202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400">
                        <a:latin typeface="Arial" panose="020B060402020202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52000">
                <a:tc>
                  <a:txBody>
                    <a:bodyPr/>
                    <a:lstStyle/>
                    <a:p>
                      <a:pPr algn="ctr"/>
                      <a:r>
                        <a:rPr lang="en-GB" sz="1400" dirty="0">
                          <a:latin typeface="Arial" panose="020B0604020202020204" pitchFamily="34" charset="0"/>
                          <a:cs typeface="Arial" panose="020B0604020202020204" pitchFamily="34" charset="0"/>
                        </a:rPr>
                        <a:t>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CCFF"/>
                    </a:solidFill>
                  </a:tcPr>
                </a:tc>
                <a:tc>
                  <a:txBody>
                    <a:bodyPr/>
                    <a:lstStyle/>
                    <a:p>
                      <a:pPr algn="ctr"/>
                      <a:r>
                        <a:rPr lang="en-GB" sz="1400" dirty="0">
                          <a:latin typeface="Arial" panose="020B0604020202020204" pitchFamily="34" charset="0"/>
                          <a:cs typeface="Arial" panose="020B0604020202020204" pitchFamily="34" charset="0"/>
                        </a:rPr>
                        <a:t>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E344"/>
                    </a:solidFill>
                  </a:tcPr>
                </a:tc>
                <a:tc>
                  <a:txBody>
                    <a:bodyPr/>
                    <a:lstStyle/>
                    <a:p>
                      <a:pPr algn="ctr"/>
                      <a:r>
                        <a:rPr lang="en-GB" sz="1400" dirty="0">
                          <a:latin typeface="Arial" panose="020B0604020202020204" pitchFamily="34" charset="0"/>
                          <a:cs typeface="Arial" panose="020B0604020202020204" pitchFamily="34" charset="0"/>
                        </a:rPr>
                        <a:t>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CCFF"/>
                    </a:solidFill>
                  </a:tcPr>
                </a:tc>
                <a:tc>
                  <a:txBody>
                    <a:bodyPr/>
                    <a:lstStyle/>
                    <a:p>
                      <a:pPr algn="ctr"/>
                      <a:endParaRPr lang="en-GB" sz="1400">
                        <a:latin typeface="Arial" panose="020B060402020202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400" dirty="0">
                        <a:latin typeface="Arial" panose="020B060402020202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400" dirty="0">
                        <a:latin typeface="Arial" panose="020B060402020202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52000">
                <a:tc>
                  <a:txBody>
                    <a:bodyPr/>
                    <a:lstStyle/>
                    <a:p>
                      <a:pPr algn="ctr"/>
                      <a:r>
                        <a:rPr lang="en-GB" sz="1400" dirty="0">
                          <a:latin typeface="Arial" panose="020B0604020202020204" pitchFamily="34" charset="0"/>
                          <a:cs typeface="Arial" panose="020B0604020202020204" pitchFamily="34" charset="0"/>
                        </a:rPr>
                        <a:t>10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CCFF"/>
                    </a:solidFill>
                  </a:tcPr>
                </a:tc>
                <a:tc>
                  <a:txBody>
                    <a:bodyPr/>
                    <a:lstStyle/>
                    <a:p>
                      <a:pPr algn="ctr"/>
                      <a:endParaRPr lang="en-GB" sz="1400" dirty="0">
                        <a:latin typeface="Arial" panose="020B060402020202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400" dirty="0">
                        <a:latin typeface="Arial" panose="020B060402020202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400" dirty="0">
                        <a:latin typeface="Arial" panose="020B060402020202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400" dirty="0">
                        <a:latin typeface="Arial" panose="020B060402020202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400">
                        <a:latin typeface="Arial" panose="020B060402020202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52000">
                <a:tc>
                  <a:txBody>
                    <a:bodyPr/>
                    <a:lstStyle/>
                    <a:p>
                      <a:pPr algn="ctr"/>
                      <a:r>
                        <a:rPr lang="en-GB" sz="1400" dirty="0">
                          <a:latin typeface="Arial" panose="020B0604020202020204" pitchFamily="34" charset="0"/>
                          <a:cs typeface="Arial" panose="020B0604020202020204" pitchFamily="34" charset="0"/>
                        </a:rPr>
                        <a:t>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CCFF"/>
                    </a:solidFill>
                  </a:tcPr>
                </a:tc>
                <a:tc>
                  <a:txBody>
                    <a:bodyPr/>
                    <a:lstStyle/>
                    <a:p>
                      <a:pPr algn="ctr"/>
                      <a:r>
                        <a:rPr lang="en-GB" sz="1400" dirty="0">
                          <a:latin typeface="Arial" panose="020B0604020202020204" pitchFamily="34" charset="0"/>
                          <a:cs typeface="Arial" panose="020B0604020202020204" pitchFamily="34" charset="0"/>
                        </a:rPr>
                        <a:t>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ctr"/>
                      <a:r>
                        <a:rPr lang="en-GB" sz="1400" dirty="0">
                          <a:latin typeface="Arial" panose="020B0604020202020204" pitchFamily="34" charset="0"/>
                          <a:cs typeface="Arial" panose="020B0604020202020204" pitchFamily="34" charset="0"/>
                        </a:rPr>
                        <a:t>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CCFF"/>
                    </a:solidFill>
                  </a:tcPr>
                </a:tc>
                <a:tc>
                  <a:txBody>
                    <a:bodyPr/>
                    <a:lstStyle/>
                    <a:p>
                      <a:pPr algn="ctr"/>
                      <a:endParaRPr lang="en-GB" sz="1400" dirty="0">
                        <a:latin typeface="Arial" panose="020B060402020202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400" dirty="0">
                        <a:latin typeface="Arial" panose="020B060402020202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400" dirty="0">
                        <a:latin typeface="Arial" panose="020B060402020202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52000">
                <a:tc>
                  <a:txBody>
                    <a:bodyPr/>
                    <a:lstStyle/>
                    <a:p>
                      <a:pPr algn="ctr"/>
                      <a:r>
                        <a:rPr lang="en-GB" sz="1400" dirty="0">
                          <a:latin typeface="Arial" panose="020B0604020202020204" pitchFamily="34" charset="0"/>
                          <a:cs typeface="Arial" panose="020B0604020202020204" pitchFamily="34" charset="0"/>
                        </a:rPr>
                        <a:t>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ctr"/>
                      <a:r>
                        <a:rPr lang="en-GB" sz="1400" dirty="0">
                          <a:latin typeface="Arial" panose="020B0604020202020204" pitchFamily="34" charset="0"/>
                          <a:cs typeface="Arial" panose="020B0604020202020204" pitchFamily="34" charset="0"/>
                        </a:rPr>
                        <a:t>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CCFF"/>
                    </a:solidFill>
                  </a:tcPr>
                </a:tc>
                <a:tc>
                  <a:txBody>
                    <a:bodyPr/>
                    <a:lstStyle/>
                    <a:p>
                      <a:pPr algn="ctr"/>
                      <a:r>
                        <a:rPr lang="en-GB" sz="1400" dirty="0">
                          <a:latin typeface="Arial" panose="020B0604020202020204" pitchFamily="34" charset="0"/>
                          <a:cs typeface="Arial" panose="020B0604020202020204" pitchFamily="34" charset="0"/>
                        </a:rPr>
                        <a:t>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ctr"/>
                      <a:r>
                        <a:rPr lang="en-GB" sz="1400" dirty="0">
                          <a:latin typeface="Arial" panose="020B0604020202020204" pitchFamily="34" charset="0"/>
                          <a:cs typeface="Arial" panose="020B0604020202020204" pitchFamily="34" charset="0"/>
                        </a:rPr>
                        <a:t>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CCFF"/>
                    </a:solidFill>
                  </a:tcPr>
                </a:tc>
                <a:tc>
                  <a:txBody>
                    <a:bodyPr/>
                    <a:lstStyle/>
                    <a:p>
                      <a:pPr algn="ctr"/>
                      <a:endParaRPr lang="en-GB" sz="1400" dirty="0">
                        <a:latin typeface="Arial" panose="020B060402020202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400" dirty="0">
                        <a:latin typeface="Arial" panose="020B060402020202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52000">
                <a:tc>
                  <a:txBody>
                    <a:bodyPr/>
                    <a:lstStyle/>
                    <a:p>
                      <a:pPr algn="ctr"/>
                      <a:r>
                        <a:rPr lang="en-GB" sz="1400" dirty="0">
                          <a:latin typeface="Arial" panose="020B0604020202020204" pitchFamily="34" charset="0"/>
                          <a:cs typeface="Arial" panose="020B0604020202020204" pitchFamily="34" charset="0"/>
                        </a:rPr>
                        <a:t>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CCFF"/>
                    </a:solidFill>
                  </a:tcPr>
                </a:tc>
                <a:tc>
                  <a:txBody>
                    <a:bodyPr/>
                    <a:lstStyle/>
                    <a:p>
                      <a:pPr algn="ctr"/>
                      <a:r>
                        <a:rPr lang="en-GB" sz="1400" dirty="0">
                          <a:latin typeface="Arial" panose="020B0604020202020204" pitchFamily="34" charset="0"/>
                          <a:cs typeface="Arial" panose="020B0604020202020204" pitchFamily="34" charset="0"/>
                        </a:rPr>
                        <a:t>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ctr"/>
                      <a:r>
                        <a:rPr lang="en-GB" sz="1400" dirty="0">
                          <a:latin typeface="Arial" panose="020B0604020202020204" pitchFamily="34" charset="0"/>
                          <a:cs typeface="Arial" panose="020B0604020202020204" pitchFamily="34" charset="0"/>
                        </a:rPr>
                        <a:t>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GB" sz="1400" dirty="0">
                          <a:latin typeface="Arial" panose="020B0604020202020204" pitchFamily="34" charset="0"/>
                          <a:cs typeface="Arial" panose="020B0604020202020204" pitchFamily="34" charset="0"/>
                        </a:rPr>
                        <a:t>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ctr"/>
                      <a:r>
                        <a:rPr lang="en-GB" sz="1400" dirty="0">
                          <a:latin typeface="Arial" panose="020B0604020202020204" pitchFamily="34" charset="0"/>
                          <a:cs typeface="Arial" panose="020B0604020202020204" pitchFamily="34" charset="0"/>
                        </a:rPr>
                        <a:t>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CCFF"/>
                    </a:solidFill>
                  </a:tcPr>
                </a:tc>
                <a:tc>
                  <a:txBody>
                    <a:bodyPr/>
                    <a:lstStyle/>
                    <a:p>
                      <a:pPr algn="ctr"/>
                      <a:endParaRPr lang="en-GB" sz="1400" dirty="0">
                        <a:latin typeface="Arial" panose="020B060402020202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52000">
                <a:tc>
                  <a:txBody>
                    <a:bodyPr/>
                    <a:lstStyle/>
                    <a:p>
                      <a:pPr algn="ctr"/>
                      <a:r>
                        <a:rPr lang="en-GB" sz="1400" dirty="0">
                          <a:latin typeface="Arial" panose="020B0604020202020204" pitchFamily="34" charset="0"/>
                          <a:cs typeface="Arial" panose="020B0604020202020204" pitchFamily="34" charset="0"/>
                        </a:rPr>
                        <a:t>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CCFF"/>
                    </a:solidFill>
                  </a:tcPr>
                </a:tc>
                <a:tc>
                  <a:txBody>
                    <a:bodyPr/>
                    <a:lstStyle/>
                    <a:p>
                      <a:pPr algn="ctr"/>
                      <a:r>
                        <a:rPr lang="en-GB" sz="1400" dirty="0">
                          <a:latin typeface="Arial" panose="020B0604020202020204" pitchFamily="34" charset="0"/>
                          <a:cs typeface="Arial" panose="020B0604020202020204" pitchFamily="34" charset="0"/>
                        </a:rPr>
                        <a:t>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ctr"/>
                      <a:r>
                        <a:rPr lang="en-GB" sz="1400" dirty="0">
                          <a:latin typeface="Arial" panose="020B0604020202020204" pitchFamily="34" charset="0"/>
                          <a:cs typeface="Arial" panose="020B0604020202020204" pitchFamily="34" charset="0"/>
                        </a:rPr>
                        <a:t>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endParaRPr lang="en-GB" sz="1400" dirty="0">
                        <a:latin typeface="Arial" panose="020B060402020202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400" dirty="0">
                        <a:latin typeface="Arial" panose="020B060402020202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400" dirty="0">
                        <a:latin typeface="Arial" panose="020B060402020202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52000">
                <a:tc>
                  <a:txBody>
                    <a:bodyPr/>
                    <a:lstStyle/>
                    <a:p>
                      <a:pPr algn="ctr"/>
                      <a:r>
                        <a:rPr lang="en-GB" sz="1400" dirty="0">
                          <a:latin typeface="Arial" panose="020B0604020202020204" pitchFamily="34" charset="0"/>
                          <a:cs typeface="Arial" panose="020B0604020202020204" pitchFamily="34" charset="0"/>
                        </a:rPr>
                        <a:t>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GB" sz="1400" dirty="0">
                          <a:latin typeface="Arial" panose="020B0604020202020204" pitchFamily="34" charset="0"/>
                          <a:cs typeface="Arial" panose="020B0604020202020204" pitchFamily="34" charset="0"/>
                        </a:rPr>
                        <a:t>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ctr"/>
                      <a:r>
                        <a:rPr lang="en-GB" sz="1400" dirty="0">
                          <a:latin typeface="Arial" panose="020B0604020202020204" pitchFamily="34" charset="0"/>
                          <a:cs typeface="Arial" panose="020B0604020202020204" pitchFamily="34" charset="0"/>
                        </a:rPr>
                        <a:t>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GB" sz="1400" dirty="0">
                          <a:latin typeface="Arial" panose="020B0604020202020204" pitchFamily="34" charset="0"/>
                          <a:cs typeface="Arial" panose="020B0604020202020204" pitchFamily="34" charset="0"/>
                        </a:rPr>
                        <a:t>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ctr"/>
                      <a:r>
                        <a:rPr lang="en-GB" sz="1400" dirty="0">
                          <a:latin typeface="Arial" panose="020B0604020202020204" pitchFamily="34" charset="0"/>
                          <a:cs typeface="Arial" panose="020B0604020202020204" pitchFamily="34" charset="0"/>
                        </a:rPr>
                        <a:t>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GB" sz="1400" dirty="0">
                          <a:latin typeface="Arial" panose="020B0604020202020204" pitchFamily="34" charset="0"/>
                          <a:cs typeface="Arial" panose="020B0604020202020204" pitchFamily="34" charset="0"/>
                        </a:rPr>
                        <a:t>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8"/>
                  </a:ext>
                </a:extLst>
              </a:tr>
              <a:tr h="252000">
                <a:tc>
                  <a:txBody>
                    <a:bodyPr/>
                    <a:lstStyle/>
                    <a:p>
                      <a:pPr algn="ctr"/>
                      <a:r>
                        <a:rPr lang="en-GB" sz="1400" dirty="0">
                          <a:latin typeface="Arial" panose="020B0604020202020204" pitchFamily="34" charset="0"/>
                          <a:cs typeface="Arial" panose="020B0604020202020204" pitchFamily="34" charset="0"/>
                        </a:rPr>
                        <a:t>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GB" sz="1400" dirty="0">
                          <a:latin typeface="Arial" panose="020B0604020202020204" pitchFamily="34" charset="0"/>
                          <a:cs typeface="Arial" panose="020B0604020202020204" pitchFamily="34" charset="0"/>
                        </a:rPr>
                        <a:t>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ctr"/>
                      <a:r>
                        <a:rPr lang="en-GB" sz="1400" dirty="0">
                          <a:latin typeface="Arial" panose="020B0604020202020204" pitchFamily="34" charset="0"/>
                          <a:cs typeface="Arial" panose="020B0604020202020204" pitchFamily="34" charset="0"/>
                        </a:rPr>
                        <a:t>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GB" sz="1400" dirty="0">
                          <a:latin typeface="Arial" panose="020B0604020202020204" pitchFamily="34" charset="0"/>
                          <a:cs typeface="Arial" panose="020B0604020202020204" pitchFamily="34" charset="0"/>
                        </a:rPr>
                        <a:t>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ctr"/>
                      <a:r>
                        <a:rPr lang="en-GB" sz="1400" dirty="0">
                          <a:latin typeface="Arial" panose="020B0604020202020204" pitchFamily="34" charset="0"/>
                          <a:cs typeface="Arial" panose="020B0604020202020204" pitchFamily="34" charset="0"/>
                        </a:rPr>
                        <a:t>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endParaRPr lang="en-GB" sz="1400" dirty="0">
                        <a:latin typeface="Arial" panose="020B060402020202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526709109"/>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354FEFFF27DD4D8029A23C3811DAEC" ma:contentTypeVersion="9" ma:contentTypeDescription="Create a new document." ma:contentTypeScope="" ma:versionID="d93bdf083064016ccaced2640c281ace">
  <xsd:schema xmlns:xsd="http://www.w3.org/2001/XMLSchema" xmlns:xs="http://www.w3.org/2001/XMLSchema" xmlns:p="http://schemas.microsoft.com/office/2006/metadata/properties" xmlns:ns2="506ac514-9468-4ce6-abae-8e7a4c758df2" targetNamespace="http://schemas.microsoft.com/office/2006/metadata/properties" ma:root="true" ma:fieldsID="5dd0e47642190387558f27f090119171" ns2:_="">
    <xsd:import namespace="506ac514-9468-4ce6-abae-8e7a4c758df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6ac514-9468-4ce6-abae-8e7a4c758d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3652E7A-CD58-4E65-8692-CB951D275394}"/>
</file>

<file path=customXml/itemProps2.xml><?xml version="1.0" encoding="utf-8"?>
<ds:datastoreItem xmlns:ds="http://schemas.openxmlformats.org/officeDocument/2006/customXml" ds:itemID="{63C25ABF-64BC-4FBC-BD9C-2473DD4A29CB}"/>
</file>

<file path=customXml/itemProps3.xml><?xml version="1.0" encoding="utf-8"?>
<ds:datastoreItem xmlns:ds="http://schemas.openxmlformats.org/officeDocument/2006/customXml" ds:itemID="{0C9D6DAD-88EE-4CF0-B498-5307E8C9F155}"/>
</file>

<file path=docProps/app.xml><?xml version="1.0" encoding="utf-8"?>
<Properties xmlns="http://schemas.openxmlformats.org/officeDocument/2006/extended-properties" xmlns:vt="http://schemas.openxmlformats.org/officeDocument/2006/docPropsVTypes">
  <Template>Unit 3</Template>
  <TotalTime>5722</TotalTime>
  <Words>1187</Words>
  <Application>Microsoft Office PowerPoint</Application>
  <PresentationFormat>On-screen Show (4:3)</PresentationFormat>
  <Paragraphs>212</Paragraphs>
  <Slides>25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Museo 100</vt:lpstr>
      <vt:lpstr>Arial</vt:lpstr>
      <vt:lpstr>Museo 900</vt:lpstr>
      <vt:lpstr>Museo 500</vt:lpstr>
      <vt:lpstr>Museo900-Regular</vt:lpstr>
      <vt:lpstr>Museo 700</vt:lpstr>
      <vt:lpstr>Courier New</vt:lpstr>
      <vt:lpstr>Calibri</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Heathcote</dc:creator>
  <cp:lastModifiedBy>Rob Heathcote</cp:lastModifiedBy>
  <cp:revision>339</cp:revision>
  <dcterms:created xsi:type="dcterms:W3CDTF">2015-03-13T10:25:06Z</dcterms:created>
  <dcterms:modified xsi:type="dcterms:W3CDTF">2017-02-24T15:18:35Z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0x01010087354FEFFF27DD4D8029A23C3811DAEC</vt:lpwstr>
  </property>
</Properties>
</file>