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2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0" r:id="rId2"/>
    <p:sldId id="262" r:id="rId3"/>
    <p:sldId id="264" r:id="rId4"/>
    <p:sldId id="265" r:id="rId5"/>
    <p:sldId id="266" r:id="rId6"/>
    <p:sldId id="267" r:id="rId7"/>
    <p:sldId id="268" r:id="rId8"/>
    <p:sldId id="269" r:id="rId9"/>
    <p:sldId id="270" r:id="rId10"/>
    <p:sldId id="271" r:id="rId11"/>
    <p:sldId id="272" r:id="rId12"/>
    <p:sldId id="274" r:id="rId13"/>
    <p:sldId id="275" r:id="rId14"/>
    <p:sldId id="278" r:id="rId15"/>
    <p:sldId id="276" r:id="rId16"/>
    <p:sldId id="279" r:id="rId17"/>
    <p:sldId id="277" r:id="rId18"/>
    <p:sldId id="280" r:id="rId19"/>
    <p:sldId id="281" r:id="rId20"/>
    <p:sldId id="283" r:id="rId21"/>
    <p:sldId id="282" r:id="rId22"/>
    <p:sldId id="285" r:id="rId23"/>
    <p:sldId id="286" r:id="rId24"/>
    <p:sldId id="284" r:id="rId25"/>
    <p:sldId id="28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296"/>
    <a:srgbClr val="FCFCFC"/>
    <a:srgbClr val="5C89A4"/>
    <a:srgbClr val="D1919B"/>
    <a:srgbClr val="C396A3"/>
    <a:srgbClr val="98A639"/>
    <a:srgbClr val="B2CB63"/>
    <a:srgbClr val="6C6F59"/>
    <a:srgbClr val="C0BB9E"/>
    <a:srgbClr val="2F58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95833"/>
  </p:normalViewPr>
  <p:slideViewPr>
    <p:cSldViewPr snapToGrid="0" snapToObjects="1" showGuides="1">
      <p:cViewPr varScale="1">
        <p:scale>
          <a:sx n="111" d="100"/>
          <a:sy n="111" d="100"/>
        </p:scale>
        <p:origin x="876" y="11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05/02/2016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98D5B-57F4-4A7F-8DDC-A432FF1B0DAA}" type="slidenum">
              <a:rPr lang="en-GB" smtClean="0"/>
              <a:t>3</a:t>
            </a:fld>
            <a:endParaRPr lang="en-GB"/>
          </a:p>
        </p:txBody>
      </p:sp>
    </p:spTree>
    <p:extLst>
      <p:ext uri="{BB962C8B-B14F-4D97-AF65-F5344CB8AC3E}">
        <p14:creationId xmlns:p14="http://schemas.microsoft.com/office/powerpoint/2010/main" val="1512558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Unit 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C89A4"/>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5C89A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5C89A4"/>
                </a:solidFill>
                <a:latin typeface="Arial"/>
                <a:cs typeface="Arial"/>
              </a:rPr>
              <a:t>3</a:t>
            </a:r>
            <a:endParaRPr lang="en-US" sz="4500" b="1" dirty="0">
              <a:solidFill>
                <a:srgbClr val="5C89A4"/>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3829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1138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C89A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3" name="Picture 32" descr="Unit 4.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Programming language classification</a:t>
            </a:r>
          </a:p>
          <a:p>
            <a:pPr>
              <a:spcBef>
                <a:spcPts val="288"/>
              </a:spcBef>
            </a:pPr>
            <a:r>
              <a:rPr lang="en-US" sz="1200" b="0" dirty="0" smtClean="0">
                <a:solidFill>
                  <a:srgbClr val="FFFFFF"/>
                </a:solidFill>
                <a:latin typeface="Arial"/>
                <a:cs typeface="Arial"/>
              </a:rPr>
              <a:t>Unit 4 Hardware and software</a:t>
            </a:r>
          </a:p>
        </p:txBody>
      </p:sp>
      <p:pic>
        <p:nvPicPr>
          <p:cNvPr id="35" name="Picture 34" descr="Logo Unit 4.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9" name="Picture 48" descr="Logo Unit 4.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50" name="Picture 49" descr="Unit 4.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5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3" name="TextBox 5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Programming language classification</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42" name="Picture 41" descr="Unit 4.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45" name="TextBox 44"/>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Programming language classification</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6" name="Picture 35" descr="Unit 4.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3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9" name="TextBox 3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Programming language classification</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49" name="Picture 48" descr="Logo Unit 4.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50" name="Picture 49" descr="Unit 4.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53" name="TextBox 5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Programming language classification</a:t>
            </a:r>
          </a:p>
          <a:p>
            <a:pPr>
              <a:spcBef>
                <a:spcPts val="288"/>
              </a:spcBef>
            </a:pPr>
            <a:r>
              <a:rPr lang="en-US" sz="1200" b="0" dirty="0" smtClean="0">
                <a:solidFill>
                  <a:srgbClr val="FFFFFF"/>
                </a:solidFill>
                <a:latin typeface="Arial"/>
                <a:cs typeface="Arial"/>
              </a:rPr>
              <a:t>Unit 4 Hardware and software</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06866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a:t>
            </a:r>
            <a:r>
              <a:rPr lang="en-US" sz="2500" dirty="0">
                <a:latin typeface="Museo 100" panose="02000000000000000000" pitchFamily="50" charset="0"/>
              </a:rPr>
              <a:t>2</a:t>
            </a:r>
            <a:endParaRPr lang="en-US" sz="2500" dirty="0" smtClean="0">
              <a:latin typeface="Museo 100" panose="02000000000000000000" pitchFamily="50" charset="0"/>
            </a:endParaRP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pPr>
              <a:spcAft>
                <a:spcPts val="600"/>
              </a:spcAft>
            </a:pPr>
            <a:r>
              <a:rPr lang="en-US" dirty="0" smtClean="0">
                <a:latin typeface="Museo 900" panose="02000000000000000000" pitchFamily="50" charset="0"/>
              </a:rPr>
              <a:t>Programming language classification</a:t>
            </a:r>
            <a:endParaRPr lang="en-US" dirty="0" smtClean="0">
              <a:latin typeface="Museo 100" panose="02000000000000000000" pitchFamily="50" charset="0"/>
            </a:endParaRPr>
          </a:p>
          <a:p>
            <a:pPr lvl="1"/>
            <a:r>
              <a:rPr lang="en-US" sz="2000" dirty="0" smtClean="0">
                <a:latin typeface="Museo 100" panose="02000000000000000000" pitchFamily="50" charset="0"/>
              </a:rPr>
              <a:t>Unit 4</a:t>
            </a:r>
          </a:p>
          <a:p>
            <a:pPr lvl="1"/>
            <a:r>
              <a:rPr lang="en-US" sz="2000" dirty="0">
                <a:latin typeface="Museo 100" panose="02000000000000000000" pitchFamily="50" charset="0"/>
              </a:rPr>
              <a:t>Hardware </a:t>
            </a:r>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and </a:t>
            </a:r>
            <a:r>
              <a:rPr lang="en-US" sz="2000" dirty="0">
                <a:latin typeface="Museo 100" panose="02000000000000000000" pitchFamily="50" charset="0"/>
              </a:rPr>
              <a:t>software</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Some sample instructions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746949799"/>
              </p:ext>
            </p:extLst>
          </p:nvPr>
        </p:nvGraphicFramePr>
        <p:xfrm>
          <a:off x="921501" y="2288150"/>
          <a:ext cx="7382320" cy="3838984"/>
        </p:xfrm>
        <a:graphic>
          <a:graphicData uri="http://schemas.openxmlformats.org/drawingml/2006/table">
            <a:tbl>
              <a:tblPr firstRow="1" bandRow="1">
                <a:tableStyleId>{5C22544A-7EE6-4342-B048-85BDC9FD1C3A}</a:tableStyleId>
              </a:tblPr>
              <a:tblGrid>
                <a:gridCol w="1564005">
                  <a:extLst>
                    <a:ext uri="{9D8B030D-6E8A-4147-A177-3AD203B41FA5}">
                      <a16:colId xmlns:a16="http://schemas.microsoft.com/office/drawing/2014/main" xmlns="" val="20000"/>
                    </a:ext>
                  </a:extLst>
                </a:gridCol>
                <a:gridCol w="5818315">
                  <a:extLst>
                    <a:ext uri="{9D8B030D-6E8A-4147-A177-3AD203B41FA5}">
                      <a16:colId xmlns:a16="http://schemas.microsoft.com/office/drawing/2014/main" xmlns="" val="20001"/>
                    </a:ext>
                  </a:extLst>
                </a:gridCol>
              </a:tblGrid>
              <a:tr h="0">
                <a:tc>
                  <a:txBody>
                    <a:bodyPr/>
                    <a:lstStyle/>
                    <a:p>
                      <a:pPr algn="ctr"/>
                      <a:r>
                        <a:rPr lang="en-GB" sz="2000" dirty="0" smtClean="0">
                          <a:latin typeface="Arial" panose="020B0604020202020204" pitchFamily="34" charset="0"/>
                          <a:cs typeface="Arial" panose="020B0604020202020204" pitchFamily="34" charset="0"/>
                        </a:rPr>
                        <a:t>Instruction</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r>
                        <a:rPr lang="en-GB" sz="2000" dirty="0" smtClean="0">
                          <a:latin typeface="Arial" panose="020B0604020202020204" pitchFamily="34" charset="0"/>
                          <a:cs typeface="Arial" panose="020B0604020202020204" pitchFamily="34" charset="0"/>
                        </a:rPr>
                        <a:t>Meaning</a:t>
                      </a:r>
                      <a:endParaRPr lang="en-GB" sz="2000" dirty="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a16="http://schemas.microsoft.com/office/drawing/2014/main" xmlns="" val="10000"/>
                  </a:ext>
                </a:extLst>
              </a:tr>
              <a:tr h="860686">
                <a:tc>
                  <a:txBody>
                    <a:bodyPr/>
                    <a:lstStyle/>
                    <a:p>
                      <a:pPr algn="ctr"/>
                      <a:r>
                        <a:rPr lang="en-GB" sz="2000" dirty="0" smtClean="0">
                          <a:latin typeface="Arial" panose="020B0604020202020204" pitchFamily="34" charset="0"/>
                          <a:cs typeface="Arial" panose="020B0604020202020204" pitchFamily="34" charset="0"/>
                        </a:rPr>
                        <a:t>0000</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000" kern="1200" dirty="0" smtClean="0">
                          <a:solidFill>
                            <a:schemeClr val="dk1"/>
                          </a:solidFill>
                          <a:effectLst/>
                          <a:latin typeface="Arial" panose="020B0604020202020204" pitchFamily="34" charset="0"/>
                          <a:ea typeface="+mn-ea"/>
                          <a:cs typeface="Arial" panose="020B0604020202020204" pitchFamily="34" charset="0"/>
                        </a:rPr>
                        <a:t>Load the value stored in memory location specified by the operand into the accumulator</a:t>
                      </a:r>
                      <a:endParaRPr lang="en-GB" sz="2000" dirty="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860686">
                <a:tc>
                  <a:txBody>
                    <a:bodyPr/>
                    <a:lstStyle/>
                    <a:p>
                      <a:pPr algn="ctr"/>
                      <a:r>
                        <a:rPr lang="en-GB" sz="2000" dirty="0" smtClean="0">
                          <a:latin typeface="Arial" panose="020B0604020202020204" pitchFamily="34" charset="0"/>
                          <a:cs typeface="Arial" panose="020B0604020202020204" pitchFamily="34" charset="0"/>
                        </a:rPr>
                        <a:t>0001</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tabLst>
                          <a:tab pos="270510" algn="l"/>
                          <a:tab pos="540385" algn="l"/>
                          <a:tab pos="810260" algn="l"/>
                          <a:tab pos="5671185" algn="r"/>
                        </a:tabLst>
                      </a:pPr>
                      <a:r>
                        <a:rPr lang="en-GB" sz="2000" kern="1200" dirty="0">
                          <a:solidFill>
                            <a:srgbClr val="FF0000"/>
                          </a:solidFill>
                          <a:effectLst/>
                          <a:latin typeface="Arial" panose="020B0604020202020204" pitchFamily="34" charset="0"/>
                          <a:ea typeface="+mn-ea"/>
                          <a:cs typeface="Arial" panose="020B0604020202020204" pitchFamily="34" charset="0"/>
                        </a:rPr>
                        <a:t>Store the value in the accumulator in memory location specified by the operand </a:t>
                      </a: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860686">
                <a:tc>
                  <a:txBody>
                    <a:bodyPr/>
                    <a:lstStyle/>
                    <a:p>
                      <a:pPr algn="ctr"/>
                      <a:r>
                        <a:rPr lang="en-GB" sz="2000" dirty="0" smtClean="0">
                          <a:latin typeface="Arial" panose="020B0604020202020204" pitchFamily="34" charset="0"/>
                          <a:cs typeface="Arial" panose="020B0604020202020204" pitchFamily="34" charset="0"/>
                        </a:rPr>
                        <a:t>0010</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000" kern="1200" dirty="0" smtClean="0">
                          <a:solidFill>
                            <a:srgbClr val="FF0000"/>
                          </a:solidFill>
                          <a:effectLst/>
                          <a:latin typeface="Arial" panose="020B0604020202020204" pitchFamily="34" charset="0"/>
                          <a:ea typeface="+mn-ea"/>
                          <a:cs typeface="Arial" panose="020B0604020202020204" pitchFamily="34" charset="0"/>
                        </a:rPr>
                        <a:t>Add the value specified in the operand to the value in the accumulator</a:t>
                      </a:r>
                      <a:endParaRPr lang="en-GB" sz="2000" kern="1200" dirty="0">
                        <a:solidFill>
                          <a:srgbClr val="FF0000"/>
                        </a:solidFill>
                        <a:effectLst/>
                        <a:latin typeface="Arial" panose="020B0604020202020204" pitchFamily="34" charset="0"/>
                        <a:ea typeface="+mn-ea"/>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860686">
                <a:tc>
                  <a:txBody>
                    <a:bodyPr/>
                    <a:lstStyle/>
                    <a:p>
                      <a:pPr algn="ctr"/>
                      <a:r>
                        <a:rPr lang="en-GB" sz="2000" dirty="0" smtClean="0">
                          <a:latin typeface="Arial" panose="020B0604020202020204" pitchFamily="34" charset="0"/>
                          <a:cs typeface="Arial" panose="020B0604020202020204" pitchFamily="34" charset="0"/>
                        </a:rPr>
                        <a:t>0011</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000" kern="1200" dirty="0" smtClean="0">
                          <a:solidFill>
                            <a:srgbClr val="FF0000"/>
                          </a:solidFill>
                          <a:effectLst/>
                          <a:latin typeface="Arial" panose="020B0604020202020204" pitchFamily="34" charset="0"/>
                          <a:ea typeface="+mn-ea"/>
                          <a:cs typeface="Arial" panose="020B0604020202020204" pitchFamily="34" charset="0"/>
                        </a:rPr>
                        <a:t>Compare the contents of the accumulator with the contents of the location specified by the operand</a:t>
                      </a:r>
                      <a:endParaRPr lang="en-GB" sz="2000" kern="1200" dirty="0">
                        <a:solidFill>
                          <a:srgbClr val="FF0000"/>
                        </a:solidFill>
                        <a:effectLst/>
                        <a:latin typeface="Arial" panose="020B0604020202020204" pitchFamily="34" charset="0"/>
                        <a:ea typeface="+mn-ea"/>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880593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3</a:t>
            </a:r>
            <a:endParaRPr lang="en-GB" dirty="0"/>
          </a:p>
        </p:txBody>
      </p:sp>
      <p:sp>
        <p:nvSpPr>
          <p:cNvPr id="5" name="Text Placeholder 4"/>
          <p:cNvSpPr>
            <a:spLocks noGrp="1"/>
          </p:cNvSpPr>
          <p:nvPr>
            <p:ph type="body" sz="quarter" idx="14"/>
          </p:nvPr>
        </p:nvSpPr>
        <p:spPr/>
        <p:txBody>
          <a:bodyPr/>
          <a:lstStyle/>
          <a:p>
            <a:r>
              <a:rPr lang="en-GB" dirty="0" smtClean="0"/>
              <a:t>Have a go at interpreting and writing machine code in </a:t>
            </a:r>
            <a:r>
              <a:rPr lang="en-GB" b="1" dirty="0" smtClean="0"/>
              <a:t>Task 1</a:t>
            </a:r>
            <a:endParaRPr lang="en-GB" b="1" dirty="0"/>
          </a:p>
        </p:txBody>
      </p:sp>
    </p:spTree>
    <p:extLst>
      <p:ext uri="{BB962C8B-B14F-4D97-AF65-F5344CB8AC3E}">
        <p14:creationId xmlns:p14="http://schemas.microsoft.com/office/powerpoint/2010/main" val="1919901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Assembly language</a:t>
            </a:r>
            <a:endParaRPr lang="en-GB" dirty="0"/>
          </a:p>
        </p:txBody>
      </p:sp>
      <p:sp>
        <p:nvSpPr>
          <p:cNvPr id="3" name="Text Placeholder 2"/>
          <p:cNvSpPr>
            <a:spLocks noGrp="1"/>
          </p:cNvSpPr>
          <p:nvPr>
            <p:ph type="body" sz="quarter" idx="14"/>
          </p:nvPr>
        </p:nvSpPr>
        <p:spPr>
          <a:xfrm>
            <a:off x="724280" y="1704179"/>
            <a:ext cx="7797230" cy="4239421"/>
          </a:xfrm>
        </p:spPr>
        <p:txBody>
          <a:bodyPr/>
          <a:lstStyle/>
          <a:p>
            <a:r>
              <a:rPr lang="en-GB" dirty="0" smtClean="0"/>
              <a:t>The next stage in the development of programming languages was assembly language</a:t>
            </a:r>
          </a:p>
          <a:p>
            <a:r>
              <a:rPr lang="en-GB" dirty="0" smtClean="0"/>
              <a:t>This featured two major improvements:</a:t>
            </a:r>
          </a:p>
          <a:p>
            <a:pPr lvl="1"/>
            <a:r>
              <a:rPr lang="en-GB" dirty="0" smtClean="0"/>
              <a:t>Each opcode was replaced by a mnemonic which gave a clue as to what the operation did</a:t>
            </a:r>
          </a:p>
          <a:p>
            <a:pPr lvl="1"/>
            <a:r>
              <a:rPr lang="en-GB" dirty="0" smtClean="0"/>
              <a:t>The operand was replaced by a decimal (or hexadecimal) number </a:t>
            </a:r>
          </a:p>
          <a:p>
            <a:r>
              <a:rPr lang="en-GB" dirty="0" smtClean="0"/>
              <a:t>There is still a one-to-one correspondence between assembly language and machine code instructions</a:t>
            </a:r>
            <a:endParaRPr lang="en-GB" dirty="0"/>
          </a:p>
        </p:txBody>
      </p:sp>
    </p:spTree>
    <p:extLst>
      <p:ext uri="{BB962C8B-B14F-4D97-AF65-F5344CB8AC3E}">
        <p14:creationId xmlns:p14="http://schemas.microsoft.com/office/powerpoint/2010/main" val="2618833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Assembly code instructions</a:t>
            </a:r>
            <a:endParaRPr lang="en-GB" dirty="0"/>
          </a:p>
        </p:txBody>
      </p:sp>
      <p:sp>
        <p:nvSpPr>
          <p:cNvPr id="3" name="Text Placeholder 2"/>
          <p:cNvSpPr>
            <a:spLocks noGrp="1"/>
          </p:cNvSpPr>
          <p:nvPr>
            <p:ph type="body" sz="quarter" idx="14"/>
          </p:nvPr>
        </p:nvSpPr>
        <p:spPr/>
        <p:txBody>
          <a:bodyPr/>
          <a:lstStyle/>
          <a:p>
            <a:r>
              <a:rPr lang="en-GB" dirty="0" smtClean="0"/>
              <a:t>Here are some examples:</a:t>
            </a:r>
          </a:p>
          <a:p>
            <a:pPr marL="0" indent="0" algn="ctr">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03770520"/>
              </p:ext>
            </p:extLst>
          </p:nvPr>
        </p:nvGraphicFramePr>
        <p:xfrm>
          <a:off x="931735" y="2276197"/>
          <a:ext cx="7382320" cy="3838984"/>
        </p:xfrm>
        <a:graphic>
          <a:graphicData uri="http://schemas.openxmlformats.org/drawingml/2006/table">
            <a:tbl>
              <a:tblPr firstRow="1" bandRow="1">
                <a:tableStyleId>{5C22544A-7EE6-4342-B048-85BDC9FD1C3A}</a:tableStyleId>
              </a:tblPr>
              <a:tblGrid>
                <a:gridCol w="1564005">
                  <a:extLst>
                    <a:ext uri="{9D8B030D-6E8A-4147-A177-3AD203B41FA5}">
                      <a16:colId xmlns:a16="http://schemas.microsoft.com/office/drawing/2014/main" xmlns="" val="20000"/>
                    </a:ext>
                  </a:extLst>
                </a:gridCol>
                <a:gridCol w="5818315">
                  <a:extLst>
                    <a:ext uri="{9D8B030D-6E8A-4147-A177-3AD203B41FA5}">
                      <a16:colId xmlns:a16="http://schemas.microsoft.com/office/drawing/2014/main" xmlns="" val="20001"/>
                    </a:ext>
                  </a:extLst>
                </a:gridCol>
              </a:tblGrid>
              <a:tr h="0">
                <a:tc>
                  <a:txBody>
                    <a:bodyPr/>
                    <a:lstStyle/>
                    <a:p>
                      <a:pPr algn="ctr"/>
                      <a:r>
                        <a:rPr lang="en-GB" sz="2000" dirty="0" smtClean="0">
                          <a:latin typeface="Arial" panose="020B0604020202020204" pitchFamily="34" charset="0"/>
                          <a:cs typeface="Arial" panose="020B0604020202020204" pitchFamily="34" charset="0"/>
                        </a:rPr>
                        <a:t>Instruction</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r>
                        <a:rPr lang="en-GB" sz="2000" dirty="0" smtClean="0">
                          <a:latin typeface="Arial" panose="020B0604020202020204" pitchFamily="34" charset="0"/>
                          <a:cs typeface="Arial" panose="020B0604020202020204" pitchFamily="34" charset="0"/>
                        </a:rPr>
                        <a:t>Meaning</a:t>
                      </a:r>
                      <a:endParaRPr lang="en-GB" sz="2000" dirty="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a16="http://schemas.microsoft.com/office/drawing/2014/main" xmlns="" val="10000"/>
                  </a:ext>
                </a:extLst>
              </a:tr>
              <a:tr h="860686">
                <a:tc>
                  <a:txBody>
                    <a:bodyPr/>
                    <a:lstStyle/>
                    <a:p>
                      <a:pPr algn="ctr"/>
                      <a:r>
                        <a:rPr lang="en-GB" sz="2000" dirty="0" smtClean="0">
                          <a:latin typeface="Arial" panose="020B0604020202020204" pitchFamily="34" charset="0"/>
                          <a:cs typeface="Arial" panose="020B0604020202020204" pitchFamily="34" charset="0"/>
                        </a:rPr>
                        <a:t>LDA</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000" kern="1200" dirty="0" smtClean="0">
                          <a:solidFill>
                            <a:schemeClr val="dk1"/>
                          </a:solidFill>
                          <a:effectLst/>
                          <a:latin typeface="Arial" panose="020B0604020202020204" pitchFamily="34" charset="0"/>
                          <a:ea typeface="+mn-ea"/>
                          <a:cs typeface="Arial" panose="020B0604020202020204" pitchFamily="34" charset="0"/>
                        </a:rPr>
                        <a:t>Load the value stored in memory location specified by the operand into the accumulator</a:t>
                      </a:r>
                      <a:endParaRPr lang="en-GB" sz="2000" dirty="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860686">
                <a:tc>
                  <a:txBody>
                    <a:bodyPr/>
                    <a:lstStyle/>
                    <a:p>
                      <a:pPr algn="ctr"/>
                      <a:r>
                        <a:rPr lang="en-GB" sz="2000" dirty="0" smtClean="0">
                          <a:latin typeface="Arial" panose="020B0604020202020204" pitchFamily="34" charset="0"/>
                          <a:cs typeface="Arial" panose="020B0604020202020204" pitchFamily="34" charset="0"/>
                        </a:rPr>
                        <a:t>STO</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tabLst>
                          <a:tab pos="270510" algn="l"/>
                          <a:tab pos="540385" algn="l"/>
                          <a:tab pos="810260" algn="l"/>
                          <a:tab pos="5671185" algn="r"/>
                        </a:tabLst>
                      </a:pPr>
                      <a:r>
                        <a:rPr lang="en-GB" sz="2000" dirty="0">
                          <a:effectLst/>
                          <a:latin typeface="Arial" panose="020B0604020202020204" pitchFamily="34" charset="0"/>
                          <a:ea typeface="Corbel" panose="020B0503020204020204" pitchFamily="34" charset="0"/>
                          <a:cs typeface="Arial" panose="020B0604020202020204" pitchFamily="34" charset="0"/>
                        </a:rPr>
                        <a:t>Store the value in the accumulator in memory location specified by the operand </a:t>
                      </a: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860686">
                <a:tc>
                  <a:txBody>
                    <a:bodyPr/>
                    <a:lstStyle/>
                    <a:p>
                      <a:pPr algn="ctr"/>
                      <a:r>
                        <a:rPr lang="en-GB" sz="2000" dirty="0" smtClean="0">
                          <a:latin typeface="Arial" panose="020B0604020202020204" pitchFamily="34" charset="0"/>
                          <a:cs typeface="Arial" panose="020B0604020202020204" pitchFamily="34" charset="0"/>
                        </a:rPr>
                        <a:t>ADD</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000" kern="1200" dirty="0" smtClean="0">
                          <a:solidFill>
                            <a:schemeClr val="dk1"/>
                          </a:solidFill>
                          <a:effectLst/>
                          <a:latin typeface="Arial" panose="020B0604020202020204" pitchFamily="34" charset="0"/>
                          <a:ea typeface="+mn-ea"/>
                          <a:cs typeface="Arial" panose="020B0604020202020204" pitchFamily="34" charset="0"/>
                        </a:rPr>
                        <a:t>Add the value specified in the operand to the value in the accumulator</a:t>
                      </a:r>
                      <a:endParaRPr lang="en-GB" sz="2000" dirty="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860686">
                <a:tc>
                  <a:txBody>
                    <a:bodyPr/>
                    <a:lstStyle/>
                    <a:p>
                      <a:pPr algn="ctr"/>
                      <a:r>
                        <a:rPr lang="en-GB" sz="2000" dirty="0" smtClean="0">
                          <a:latin typeface="Arial" panose="020B0604020202020204" pitchFamily="34" charset="0"/>
                          <a:cs typeface="Arial" panose="020B0604020202020204" pitchFamily="34" charset="0"/>
                        </a:rPr>
                        <a:t>CMP</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000" kern="1200" dirty="0" smtClean="0">
                          <a:solidFill>
                            <a:schemeClr val="dk1"/>
                          </a:solidFill>
                          <a:effectLst/>
                          <a:latin typeface="Arial" panose="020B0604020202020204" pitchFamily="34" charset="0"/>
                          <a:ea typeface="+mn-ea"/>
                          <a:cs typeface="Arial" panose="020B0604020202020204" pitchFamily="34" charset="0"/>
                        </a:rPr>
                        <a:t>Compare the contents of the accumulator with the contents of the location specified by the operand</a:t>
                      </a:r>
                      <a:endParaRPr lang="en-GB" sz="2000" dirty="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229359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What does this program do?</a:t>
            </a:r>
            <a:endParaRPr lang="en-GB" dirty="0"/>
          </a:p>
        </p:txBody>
      </p:sp>
      <p:sp>
        <p:nvSpPr>
          <p:cNvPr id="3" name="Text Placeholder 2"/>
          <p:cNvSpPr>
            <a:spLocks noGrp="1"/>
          </p:cNvSpPr>
          <p:nvPr>
            <p:ph type="body" sz="quarter" idx="14"/>
          </p:nvPr>
        </p:nvSpPr>
        <p:spPr>
          <a:xfrm>
            <a:off x="724280" y="1704179"/>
            <a:ext cx="7797230" cy="4678333"/>
          </a:xfrm>
        </p:spPr>
        <p:txBody>
          <a:bodyPr/>
          <a:lstStyle/>
          <a:p>
            <a:pPr marL="2420938" indent="0" defTabSz="492125">
              <a:buNone/>
              <a:tabLst>
                <a:tab pos="438150" algn="l"/>
                <a:tab pos="1262063" algn="l"/>
                <a:tab pos="3048000" algn="l"/>
              </a:tabLst>
            </a:pPr>
            <a:r>
              <a:rPr lang="en-GB" sz="3600" dirty="0" smtClean="0">
                <a:solidFill>
                  <a:srgbClr val="238296"/>
                </a:solidFill>
                <a:latin typeface="Consolas" panose="020B0609020204030204" pitchFamily="49" charset="0"/>
                <a:cs typeface="Consolas" panose="020B0609020204030204" pitchFamily="49" charset="0"/>
              </a:rPr>
              <a:t>1	LDA		13</a:t>
            </a:r>
          </a:p>
          <a:p>
            <a:pPr marL="2420938" indent="0" defTabSz="492125">
              <a:buNone/>
              <a:tabLst>
                <a:tab pos="438150" algn="l"/>
                <a:tab pos="1262063" algn="l"/>
                <a:tab pos="3048000" algn="l"/>
              </a:tabLst>
            </a:pPr>
            <a:r>
              <a:rPr lang="en-GB" sz="3600" dirty="0" smtClean="0">
                <a:solidFill>
                  <a:srgbClr val="238296"/>
                </a:solidFill>
                <a:latin typeface="Consolas" panose="020B0609020204030204" pitchFamily="49" charset="0"/>
                <a:cs typeface="Consolas" panose="020B0609020204030204" pitchFamily="49" charset="0"/>
              </a:rPr>
              <a:t>2	ADD 	14</a:t>
            </a:r>
          </a:p>
          <a:p>
            <a:pPr marL="2420938" indent="0" defTabSz="492125">
              <a:buNone/>
              <a:tabLst>
                <a:tab pos="438150" algn="l"/>
                <a:tab pos="1262063" algn="l"/>
                <a:tab pos="3048000" algn="l"/>
              </a:tabLst>
            </a:pPr>
            <a:r>
              <a:rPr lang="en-GB" sz="3600" dirty="0" smtClean="0">
                <a:solidFill>
                  <a:srgbClr val="238296"/>
                </a:solidFill>
                <a:latin typeface="Consolas" panose="020B0609020204030204" pitchFamily="49" charset="0"/>
                <a:cs typeface="Consolas" panose="020B0609020204030204" pitchFamily="49" charset="0"/>
              </a:rPr>
              <a:t>3	CMP 	15</a:t>
            </a:r>
          </a:p>
          <a:p>
            <a:pPr marL="2420938" indent="0" defTabSz="492125">
              <a:buNone/>
              <a:tabLst>
                <a:tab pos="438150" algn="l"/>
                <a:tab pos="1262063" algn="l"/>
                <a:tab pos="3048000" algn="l"/>
              </a:tabLst>
            </a:pPr>
            <a:r>
              <a:rPr lang="en-GB" sz="3600" dirty="0" smtClean="0">
                <a:solidFill>
                  <a:srgbClr val="238296"/>
                </a:solidFill>
                <a:latin typeface="Consolas" panose="020B0609020204030204" pitchFamily="49" charset="0"/>
                <a:cs typeface="Consolas" panose="020B0609020204030204" pitchFamily="49" charset="0"/>
              </a:rPr>
              <a:t>4	BGT 	6</a:t>
            </a:r>
          </a:p>
          <a:p>
            <a:pPr marL="2420938" indent="0" defTabSz="492125">
              <a:buNone/>
              <a:tabLst>
                <a:tab pos="438150" algn="l"/>
                <a:tab pos="1262063" algn="l"/>
                <a:tab pos="3048000" algn="l"/>
              </a:tabLst>
            </a:pPr>
            <a:r>
              <a:rPr lang="en-GB" sz="3600" dirty="0" smtClean="0">
                <a:solidFill>
                  <a:srgbClr val="238296"/>
                </a:solidFill>
                <a:latin typeface="Consolas" panose="020B0609020204030204" pitchFamily="49" charset="0"/>
                <a:cs typeface="Consolas" panose="020B0609020204030204" pitchFamily="49" charset="0"/>
              </a:rPr>
              <a:t>5	STO 	15</a:t>
            </a:r>
          </a:p>
          <a:p>
            <a:pPr marL="2420938" indent="0" defTabSz="492125">
              <a:buNone/>
              <a:tabLst>
                <a:tab pos="438150" algn="l"/>
                <a:tab pos="1262063" algn="l"/>
                <a:tab pos="3048000" algn="l"/>
              </a:tabLst>
            </a:pPr>
            <a:r>
              <a:rPr lang="en-GB" sz="3600" dirty="0" smtClean="0">
                <a:solidFill>
                  <a:srgbClr val="238296"/>
                </a:solidFill>
                <a:latin typeface="Consolas" panose="020B0609020204030204" pitchFamily="49" charset="0"/>
                <a:cs typeface="Consolas" panose="020B0609020204030204" pitchFamily="49" charset="0"/>
              </a:rPr>
              <a:t>6	STOP</a:t>
            </a:r>
          </a:p>
          <a:p>
            <a:pPr marL="457200" indent="-457200">
              <a:buAutoNum type="arabicPlain" startAt="5"/>
              <a:tabLst>
                <a:tab pos="438150" algn="l"/>
              </a:tabLst>
            </a:pPr>
            <a:endParaRPr lang="en-GB" dirty="0" smtClean="0">
              <a:latin typeface="Consolas" panose="020B0609020204030204" pitchFamily="49" charset="0"/>
              <a:cs typeface="Consolas" panose="020B0609020204030204" pitchFamily="49" charset="0"/>
            </a:endParaRPr>
          </a:p>
          <a:p>
            <a:pPr marL="457200" indent="-457200">
              <a:buAutoNum type="arabicPlain" startAt="6"/>
              <a:tabLst>
                <a:tab pos="712788" algn="l"/>
              </a:tabLst>
            </a:pPr>
            <a:endParaRPr lang="en-GB"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824881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Assembly language vs machine code</a:t>
            </a:r>
            <a:endParaRPr lang="en-GB" dirty="0"/>
          </a:p>
        </p:txBody>
      </p:sp>
      <p:sp>
        <p:nvSpPr>
          <p:cNvPr id="3" name="Text Placeholder 2"/>
          <p:cNvSpPr>
            <a:spLocks noGrp="1"/>
          </p:cNvSpPr>
          <p:nvPr>
            <p:ph type="body" sz="quarter" idx="14"/>
          </p:nvPr>
        </p:nvSpPr>
        <p:spPr>
          <a:xfrm>
            <a:off x="743520" y="2161379"/>
            <a:ext cx="7797230" cy="3453607"/>
          </a:xfrm>
        </p:spPr>
        <p:txBody>
          <a:bodyPr/>
          <a:lstStyle/>
          <a:p>
            <a:r>
              <a:rPr lang="en-GB" dirty="0" smtClean="0"/>
              <a:t>What advantages did assembly code bring to programmers?</a:t>
            </a:r>
          </a:p>
          <a:p>
            <a:r>
              <a:rPr lang="en-GB" dirty="0" smtClean="0"/>
              <a:t>Were there any disadvantages?</a:t>
            </a:r>
            <a:endParaRPr lang="en-GB" dirty="0"/>
          </a:p>
        </p:txBody>
      </p:sp>
    </p:spTree>
    <p:extLst>
      <p:ext uri="{BB962C8B-B14F-4D97-AF65-F5344CB8AC3E}">
        <p14:creationId xmlns:p14="http://schemas.microsoft.com/office/powerpoint/2010/main" val="2477814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Assembly language vs machine code</a:t>
            </a:r>
            <a:endParaRPr lang="en-GB" dirty="0"/>
          </a:p>
        </p:txBody>
      </p:sp>
      <p:sp>
        <p:nvSpPr>
          <p:cNvPr id="3" name="Text Placeholder 2"/>
          <p:cNvSpPr>
            <a:spLocks noGrp="1"/>
          </p:cNvSpPr>
          <p:nvPr>
            <p:ph type="body" sz="quarter" idx="14"/>
          </p:nvPr>
        </p:nvSpPr>
        <p:spPr>
          <a:xfrm>
            <a:off x="743520" y="2161379"/>
            <a:ext cx="7797230" cy="3453607"/>
          </a:xfrm>
        </p:spPr>
        <p:txBody>
          <a:bodyPr/>
          <a:lstStyle/>
          <a:p>
            <a:r>
              <a:rPr lang="en-GB" dirty="0" smtClean="0"/>
              <a:t>What advantages did assembly code bring to programmers?</a:t>
            </a:r>
          </a:p>
          <a:p>
            <a:pPr marL="268288" indent="0">
              <a:buNone/>
            </a:pPr>
            <a:r>
              <a:rPr lang="en-GB" dirty="0" smtClean="0">
                <a:solidFill>
                  <a:srgbClr val="FF0000"/>
                </a:solidFill>
              </a:rPr>
              <a:t>Answer: It is much easier to write, understand and debug programs in assembly language</a:t>
            </a:r>
          </a:p>
          <a:p>
            <a:r>
              <a:rPr lang="en-GB" dirty="0" smtClean="0"/>
              <a:t>Were there any disadvantages?</a:t>
            </a:r>
          </a:p>
          <a:p>
            <a:pPr marL="268288" indent="0">
              <a:buNone/>
            </a:pPr>
            <a:r>
              <a:rPr lang="en-GB" dirty="0" smtClean="0">
                <a:solidFill>
                  <a:srgbClr val="FF0000"/>
                </a:solidFill>
              </a:rPr>
              <a:t>Answer: The assembly code has to be translated into machine code by an </a:t>
            </a:r>
            <a:r>
              <a:rPr lang="en-GB" b="1" dirty="0" smtClean="0">
                <a:solidFill>
                  <a:srgbClr val="FF0000"/>
                </a:solidFill>
              </a:rPr>
              <a:t>assembler </a:t>
            </a:r>
            <a:endParaRPr lang="en-GB" b="1" dirty="0">
              <a:solidFill>
                <a:srgbClr val="FF0000"/>
              </a:solidFill>
            </a:endParaRPr>
          </a:p>
        </p:txBody>
      </p:sp>
    </p:spTree>
    <p:extLst>
      <p:ext uri="{BB962C8B-B14F-4D97-AF65-F5344CB8AC3E}">
        <p14:creationId xmlns:p14="http://schemas.microsoft.com/office/powerpoint/2010/main" val="1828692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High-level languages</a:t>
            </a:r>
            <a:endParaRPr lang="en-GB" dirty="0"/>
          </a:p>
        </p:txBody>
      </p:sp>
      <p:sp>
        <p:nvSpPr>
          <p:cNvPr id="3" name="Text Placeholder 2"/>
          <p:cNvSpPr>
            <a:spLocks noGrp="1"/>
          </p:cNvSpPr>
          <p:nvPr>
            <p:ph type="body" sz="quarter" idx="14"/>
          </p:nvPr>
        </p:nvSpPr>
        <p:spPr>
          <a:xfrm>
            <a:off x="724280" y="1704179"/>
            <a:ext cx="7797230" cy="4166269"/>
          </a:xfrm>
        </p:spPr>
        <p:txBody>
          <a:bodyPr/>
          <a:lstStyle/>
          <a:p>
            <a:r>
              <a:rPr lang="en-GB" dirty="0" smtClean="0"/>
              <a:t>In the 1960s, John Backus and his team at IBM made a giant step for mankind with the invention of FORTRAN, the first high-level language</a:t>
            </a:r>
          </a:p>
          <a:p>
            <a:r>
              <a:rPr lang="en-GB" dirty="0" smtClean="0"/>
              <a:t>FORTRAN statements look like Maths or English:</a:t>
            </a:r>
          </a:p>
          <a:p>
            <a:pPr marL="0" indent="0">
              <a:buNone/>
            </a:pPr>
            <a:r>
              <a:rPr lang="en-GB" dirty="0" smtClean="0"/>
              <a:t>	</a:t>
            </a:r>
            <a:r>
              <a:rPr lang="en-GB" dirty="0" smtClean="0">
                <a:solidFill>
                  <a:srgbClr val="238296"/>
                </a:solidFill>
              </a:rPr>
              <a:t>x = y – 76</a:t>
            </a:r>
          </a:p>
          <a:p>
            <a:pPr marL="0" indent="0">
              <a:buNone/>
            </a:pPr>
            <a:r>
              <a:rPr lang="en-GB" dirty="0">
                <a:solidFill>
                  <a:srgbClr val="238296"/>
                </a:solidFill>
              </a:rPr>
              <a:t>	</a:t>
            </a:r>
            <a:r>
              <a:rPr lang="en-GB" dirty="0" smtClean="0">
                <a:solidFill>
                  <a:srgbClr val="238296"/>
                </a:solidFill>
              </a:rPr>
              <a:t>if (x .</a:t>
            </a:r>
            <a:r>
              <a:rPr lang="en-GB" dirty="0" err="1" smtClean="0">
                <a:solidFill>
                  <a:srgbClr val="238296"/>
                </a:solidFill>
              </a:rPr>
              <a:t>gt.</a:t>
            </a:r>
            <a:r>
              <a:rPr lang="en-GB" dirty="0" smtClean="0">
                <a:solidFill>
                  <a:srgbClr val="238296"/>
                </a:solidFill>
              </a:rPr>
              <a:t> 0) then </a:t>
            </a:r>
          </a:p>
          <a:p>
            <a:pPr marL="0" indent="0">
              <a:buNone/>
            </a:pPr>
            <a:r>
              <a:rPr lang="en-GB" dirty="0">
                <a:solidFill>
                  <a:srgbClr val="238296"/>
                </a:solidFill>
              </a:rPr>
              <a:t>	</a:t>
            </a:r>
            <a:r>
              <a:rPr lang="en-GB" dirty="0" smtClean="0">
                <a:solidFill>
                  <a:srgbClr val="238296"/>
                </a:solidFill>
              </a:rPr>
              <a:t>	z = </a:t>
            </a:r>
            <a:r>
              <a:rPr lang="en-GB" dirty="0" err="1" smtClean="0">
                <a:solidFill>
                  <a:srgbClr val="238296"/>
                </a:solidFill>
              </a:rPr>
              <a:t>sqrt</a:t>
            </a:r>
            <a:r>
              <a:rPr lang="en-GB" dirty="0" smtClean="0">
                <a:solidFill>
                  <a:srgbClr val="238296"/>
                </a:solidFill>
              </a:rPr>
              <a:t>(x)</a:t>
            </a:r>
          </a:p>
          <a:p>
            <a:pPr marL="0" indent="0">
              <a:buNone/>
            </a:pPr>
            <a:r>
              <a:rPr lang="en-GB" dirty="0">
                <a:solidFill>
                  <a:srgbClr val="238296"/>
                </a:solidFill>
              </a:rPr>
              <a:t>	</a:t>
            </a:r>
            <a:r>
              <a:rPr lang="en-GB" dirty="0" smtClean="0">
                <a:solidFill>
                  <a:srgbClr val="238296"/>
                </a:solidFill>
              </a:rPr>
              <a:t>else </a:t>
            </a:r>
          </a:p>
          <a:p>
            <a:pPr marL="0" indent="0">
              <a:buNone/>
            </a:pPr>
            <a:r>
              <a:rPr lang="en-GB" dirty="0">
                <a:solidFill>
                  <a:srgbClr val="238296"/>
                </a:solidFill>
              </a:rPr>
              <a:t>	</a:t>
            </a:r>
            <a:r>
              <a:rPr lang="en-GB" dirty="0" smtClean="0">
                <a:solidFill>
                  <a:srgbClr val="238296"/>
                </a:solidFill>
              </a:rPr>
              <a:t>	print *. x, “ is negative”</a:t>
            </a:r>
            <a:endParaRPr lang="en-GB" dirty="0">
              <a:solidFill>
                <a:srgbClr val="238296"/>
              </a:solidFill>
            </a:endParaRPr>
          </a:p>
        </p:txBody>
      </p:sp>
    </p:spTree>
    <p:extLst>
      <p:ext uri="{BB962C8B-B14F-4D97-AF65-F5344CB8AC3E}">
        <p14:creationId xmlns:p14="http://schemas.microsoft.com/office/powerpoint/2010/main" val="1168804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Imperative high-level languages</a:t>
            </a:r>
            <a:endParaRPr lang="en-GB" dirty="0"/>
          </a:p>
        </p:txBody>
      </p:sp>
      <p:sp>
        <p:nvSpPr>
          <p:cNvPr id="3" name="Text Placeholder 2"/>
          <p:cNvSpPr>
            <a:spLocks noGrp="1"/>
          </p:cNvSpPr>
          <p:nvPr>
            <p:ph type="body" sz="quarter" idx="14"/>
          </p:nvPr>
        </p:nvSpPr>
        <p:spPr>
          <a:xfrm>
            <a:off x="724280" y="1704179"/>
            <a:ext cx="7797230" cy="4330861"/>
          </a:xfrm>
        </p:spPr>
        <p:txBody>
          <a:bodyPr/>
          <a:lstStyle/>
          <a:p>
            <a:r>
              <a:rPr lang="en-GB" dirty="0" smtClean="0"/>
              <a:t>An </a:t>
            </a:r>
            <a:r>
              <a:rPr lang="en-GB" b="1" dirty="0" smtClean="0">
                <a:solidFill>
                  <a:srgbClr val="238296"/>
                </a:solidFill>
              </a:rPr>
              <a:t>imperative high-level language </a:t>
            </a:r>
            <a:r>
              <a:rPr lang="en-GB" dirty="0" smtClean="0"/>
              <a:t>consists of commands for the computer to perform</a:t>
            </a:r>
          </a:p>
          <a:p>
            <a:r>
              <a:rPr lang="en-GB" dirty="0" smtClean="0"/>
              <a:t>This is in contrast to a </a:t>
            </a:r>
            <a:r>
              <a:rPr lang="en-GB" b="1" dirty="0" smtClean="0">
                <a:solidFill>
                  <a:srgbClr val="238296"/>
                </a:solidFill>
              </a:rPr>
              <a:t>declarative language </a:t>
            </a:r>
            <a:r>
              <a:rPr lang="en-GB" dirty="0" smtClean="0"/>
              <a:t>which focuses on what the program should do without listing the steps needed to achieve the result</a:t>
            </a:r>
          </a:p>
          <a:p>
            <a:r>
              <a:rPr lang="en-GB" dirty="0" smtClean="0"/>
              <a:t>Database </a:t>
            </a:r>
            <a:r>
              <a:rPr lang="en-GB" dirty="0"/>
              <a:t>query languages such as </a:t>
            </a:r>
            <a:r>
              <a:rPr lang="en-GB" dirty="0" smtClean="0"/>
              <a:t>SQL are declarative languages</a:t>
            </a:r>
          </a:p>
          <a:p>
            <a:r>
              <a:rPr lang="en-GB" dirty="0" smtClean="0"/>
              <a:t>How many imperative languages can you name?</a:t>
            </a:r>
            <a:endParaRPr lang="en-GB" dirty="0"/>
          </a:p>
        </p:txBody>
      </p:sp>
    </p:spTree>
    <p:extLst>
      <p:ext uri="{BB962C8B-B14F-4D97-AF65-F5344CB8AC3E}">
        <p14:creationId xmlns:p14="http://schemas.microsoft.com/office/powerpoint/2010/main" val="355204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Why high-level?</a:t>
            </a:r>
            <a:endParaRPr lang="en-GB" dirty="0"/>
          </a:p>
        </p:txBody>
      </p:sp>
      <p:sp>
        <p:nvSpPr>
          <p:cNvPr id="3" name="Text Placeholder 2"/>
          <p:cNvSpPr>
            <a:spLocks noGrp="1"/>
          </p:cNvSpPr>
          <p:nvPr>
            <p:ph type="body" sz="quarter" idx="14"/>
          </p:nvPr>
        </p:nvSpPr>
        <p:spPr/>
        <p:txBody>
          <a:bodyPr/>
          <a:lstStyle/>
          <a:p>
            <a:r>
              <a:rPr lang="en-GB" dirty="0" smtClean="0"/>
              <a:t>Languages such as FORTRAN, Pascal, Delphi, Visual BASIC and Python are called high-level languages</a:t>
            </a:r>
          </a:p>
          <a:p>
            <a:r>
              <a:rPr lang="en-GB" dirty="0" smtClean="0"/>
              <a:t>This implies that the programmer can think and code in terms of algorithms rather than worrying about how the computer will execute each tiny step</a:t>
            </a:r>
          </a:p>
          <a:p>
            <a:r>
              <a:rPr lang="en-GB" dirty="0" smtClean="0"/>
              <a:t>This is an example of </a:t>
            </a:r>
            <a:r>
              <a:rPr lang="en-GB" b="1" dirty="0" smtClean="0">
                <a:solidFill>
                  <a:srgbClr val="238296"/>
                </a:solidFill>
              </a:rPr>
              <a:t>abstraction</a:t>
            </a:r>
            <a:endParaRPr lang="en-GB" b="1" dirty="0">
              <a:solidFill>
                <a:srgbClr val="238296"/>
              </a:solidFill>
            </a:endParaRPr>
          </a:p>
        </p:txBody>
      </p:sp>
    </p:spTree>
    <p:extLst>
      <p:ext uri="{BB962C8B-B14F-4D97-AF65-F5344CB8AC3E}">
        <p14:creationId xmlns:p14="http://schemas.microsoft.com/office/powerpoint/2010/main" val="2587681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t>Be aware of the </a:t>
            </a:r>
            <a:r>
              <a:rPr lang="en-GB" dirty="0" smtClean="0"/>
              <a:t>classification of </a:t>
            </a:r>
            <a:r>
              <a:rPr lang="en-GB" dirty="0"/>
              <a:t>programming languages </a:t>
            </a:r>
            <a:r>
              <a:rPr lang="en-GB" dirty="0" smtClean="0"/>
              <a:t>into </a:t>
            </a:r>
            <a:r>
              <a:rPr lang="en-GB" dirty="0"/>
              <a:t>low- and high-level languages</a:t>
            </a:r>
          </a:p>
          <a:p>
            <a:pPr lvl="0"/>
            <a:r>
              <a:rPr lang="en-GB" dirty="0"/>
              <a:t>Describe low-level languages: machine-code and assembly language</a:t>
            </a:r>
          </a:p>
          <a:p>
            <a:pPr lvl="0"/>
            <a:r>
              <a:rPr lang="en-GB" dirty="0"/>
              <a:t>Explain the term ‘imperative high-level language’ and its relationship to low-level programming</a:t>
            </a:r>
          </a:p>
          <a:p>
            <a:pPr lvl="0"/>
            <a:r>
              <a:rPr lang="en-GB" dirty="0"/>
              <a:t>Understand the advantages and disadvantages of machine-code and assembly language programming compared with high-level programming</a:t>
            </a:r>
          </a:p>
          <a:p>
            <a:endParaRPr lang="en-GB" dirty="0"/>
          </a:p>
        </p:txBody>
      </p:sp>
      <p:sp>
        <p:nvSpPr>
          <p:cNvPr id="3" name="Text Placeholder 2"/>
          <p:cNvSpPr>
            <a:spLocks noGrp="1"/>
          </p:cNvSpPr>
          <p:nvPr>
            <p:ph type="body" sz="quarter" idx="13"/>
          </p:nvPr>
        </p:nvSpPr>
        <p:spPr/>
        <p:txBody>
          <a:bodyPr/>
          <a:lstStyle/>
          <a:p>
            <a:r>
              <a:rPr lang="en-GB" dirty="0" smtClean="0"/>
              <a:t>Objectives</a:t>
            </a:r>
            <a:endParaRPr lang="en-GB" dirty="0"/>
          </a:p>
        </p:txBody>
      </p:sp>
    </p:spTree>
    <p:extLst>
      <p:ext uri="{BB962C8B-B14F-4D97-AF65-F5344CB8AC3E}">
        <p14:creationId xmlns:p14="http://schemas.microsoft.com/office/powerpoint/2010/main" val="2908866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Worksheet 3</a:t>
            </a:r>
            <a:endParaRPr lang="en-GB" dirty="0"/>
          </a:p>
        </p:txBody>
      </p:sp>
      <p:sp>
        <p:nvSpPr>
          <p:cNvPr id="3" name="Text Placeholder 2"/>
          <p:cNvSpPr>
            <a:spLocks noGrp="1"/>
          </p:cNvSpPr>
          <p:nvPr>
            <p:ph type="body" sz="quarter" idx="14"/>
          </p:nvPr>
        </p:nvSpPr>
        <p:spPr/>
        <p:txBody>
          <a:bodyPr/>
          <a:lstStyle/>
          <a:p>
            <a:r>
              <a:rPr lang="en-GB" dirty="0" smtClean="0"/>
              <a:t>Now do the questions in </a:t>
            </a:r>
            <a:r>
              <a:rPr lang="en-GB" b="1" dirty="0" smtClean="0"/>
              <a:t>Task 2</a:t>
            </a:r>
            <a:endParaRPr lang="en-GB" b="1" dirty="0"/>
          </a:p>
        </p:txBody>
      </p:sp>
    </p:spTree>
    <p:extLst>
      <p:ext uri="{BB962C8B-B14F-4D97-AF65-F5344CB8AC3E}">
        <p14:creationId xmlns:p14="http://schemas.microsoft.com/office/powerpoint/2010/main" val="2787058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nSpc>
                <a:spcPts val="4300"/>
              </a:lnSpc>
            </a:pPr>
            <a:r>
              <a:rPr lang="en-GB" dirty="0" smtClean="0"/>
              <a:t>Translating high-level language statements into machine code</a:t>
            </a:r>
            <a:endParaRPr lang="en-GB" dirty="0"/>
          </a:p>
        </p:txBody>
      </p:sp>
      <p:sp>
        <p:nvSpPr>
          <p:cNvPr id="3" name="Text Placeholder 2"/>
          <p:cNvSpPr>
            <a:spLocks noGrp="1"/>
          </p:cNvSpPr>
          <p:nvPr>
            <p:ph type="body" sz="quarter" idx="14"/>
          </p:nvPr>
        </p:nvSpPr>
        <p:spPr>
          <a:xfrm>
            <a:off x="724280" y="2399123"/>
            <a:ext cx="7797230" cy="3453607"/>
          </a:xfrm>
        </p:spPr>
        <p:txBody>
          <a:bodyPr/>
          <a:lstStyle/>
          <a:p>
            <a:r>
              <a:rPr lang="en-GB" dirty="0" smtClean="0"/>
              <a:t>A high-level program has to be converted into machine code before it can be executed</a:t>
            </a:r>
          </a:p>
          <a:p>
            <a:r>
              <a:rPr lang="en-GB" dirty="0" smtClean="0"/>
              <a:t>Assembly language instructions have a one-to-one relationship with machine code</a:t>
            </a:r>
          </a:p>
          <a:p>
            <a:pPr lvl="1"/>
            <a:r>
              <a:rPr lang="en-GB" dirty="0" smtClean="0"/>
              <a:t>Is this true of high-level languages?</a:t>
            </a:r>
            <a:endParaRPr lang="en-GB" dirty="0"/>
          </a:p>
        </p:txBody>
      </p:sp>
    </p:spTree>
    <p:extLst>
      <p:ext uri="{BB962C8B-B14F-4D97-AF65-F5344CB8AC3E}">
        <p14:creationId xmlns:p14="http://schemas.microsoft.com/office/powerpoint/2010/main" val="1434833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nSpc>
                <a:spcPts val="4300"/>
              </a:lnSpc>
            </a:pPr>
            <a:r>
              <a:rPr lang="en-GB" dirty="0" smtClean="0"/>
              <a:t>Advantages of high-level vs  low-level languages</a:t>
            </a:r>
            <a:endParaRPr lang="en-GB" dirty="0"/>
          </a:p>
        </p:txBody>
      </p:sp>
      <p:sp>
        <p:nvSpPr>
          <p:cNvPr id="3" name="Text Placeholder 2"/>
          <p:cNvSpPr>
            <a:spLocks noGrp="1"/>
          </p:cNvSpPr>
          <p:nvPr>
            <p:ph type="body" sz="quarter" idx="14"/>
          </p:nvPr>
        </p:nvSpPr>
        <p:spPr>
          <a:xfrm>
            <a:off x="724280" y="2399123"/>
            <a:ext cx="7797230" cy="3855373"/>
          </a:xfrm>
        </p:spPr>
        <p:txBody>
          <a:bodyPr/>
          <a:lstStyle/>
          <a:p>
            <a:r>
              <a:rPr lang="en-GB" dirty="0" smtClean="0"/>
              <a:t>Much easier and faster to write, debug and maintain programs</a:t>
            </a:r>
          </a:p>
          <a:p>
            <a:r>
              <a:rPr lang="en-GB" dirty="0" smtClean="0"/>
              <a:t>Different high-level languages have been written specifically for different types of problem</a:t>
            </a:r>
          </a:p>
          <a:p>
            <a:pPr lvl="1"/>
            <a:r>
              <a:rPr lang="en-GB" dirty="0" smtClean="0"/>
              <a:t>Can you think of an example?</a:t>
            </a:r>
          </a:p>
          <a:p>
            <a:r>
              <a:rPr lang="en-GB" dirty="0" smtClean="0"/>
              <a:t>High-level language  programs are </a:t>
            </a:r>
            <a:r>
              <a:rPr lang="en-GB" dirty="0" smtClean="0">
                <a:solidFill>
                  <a:srgbClr val="238296"/>
                </a:solidFill>
              </a:rPr>
              <a:t>portable </a:t>
            </a:r>
            <a:r>
              <a:rPr lang="en-GB" dirty="0" smtClean="0"/>
              <a:t>– a program written for one type of computer can be recompiled for a different type of computer </a:t>
            </a:r>
            <a:endParaRPr lang="en-GB" dirty="0">
              <a:solidFill>
                <a:srgbClr val="238296"/>
              </a:solidFill>
            </a:endParaRPr>
          </a:p>
        </p:txBody>
      </p:sp>
    </p:spTree>
    <p:extLst>
      <p:ext uri="{BB962C8B-B14F-4D97-AF65-F5344CB8AC3E}">
        <p14:creationId xmlns:p14="http://schemas.microsoft.com/office/powerpoint/2010/main" val="2961643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nSpc>
                <a:spcPts val="4300"/>
              </a:lnSpc>
            </a:pPr>
            <a:r>
              <a:rPr lang="en-GB" dirty="0" smtClean="0"/>
              <a:t>Disadvantages of high-level vs  low-level languages</a:t>
            </a:r>
            <a:endParaRPr lang="en-GB" dirty="0"/>
          </a:p>
        </p:txBody>
      </p:sp>
      <p:sp>
        <p:nvSpPr>
          <p:cNvPr id="3" name="Text Placeholder 2"/>
          <p:cNvSpPr>
            <a:spLocks noGrp="1"/>
          </p:cNvSpPr>
          <p:nvPr>
            <p:ph type="body" sz="quarter" idx="14"/>
          </p:nvPr>
        </p:nvSpPr>
        <p:spPr>
          <a:xfrm>
            <a:off x="724280" y="2399123"/>
            <a:ext cx="7797230" cy="3855373"/>
          </a:xfrm>
        </p:spPr>
        <p:txBody>
          <a:bodyPr/>
          <a:lstStyle/>
          <a:p>
            <a:r>
              <a:rPr lang="en-GB" dirty="0" smtClean="0"/>
              <a:t>The object code (compiled or interpreted code) may run slower than assembly code or machine code</a:t>
            </a:r>
          </a:p>
          <a:p>
            <a:r>
              <a:rPr lang="en-GB" dirty="0" smtClean="0"/>
              <a:t>The object code may occupy more space in RAM – which can be a problem in embedded systems with a small amount of memory</a:t>
            </a:r>
          </a:p>
          <a:p>
            <a:r>
              <a:rPr lang="en-GB" dirty="0" smtClean="0"/>
              <a:t>Most high-level languages do not have statements to allow the programmer to manipulate individual bits – essential in some applications, e.g. device drivers</a:t>
            </a:r>
          </a:p>
          <a:p>
            <a:endParaRPr lang="en-GB" dirty="0" smtClean="0"/>
          </a:p>
          <a:p>
            <a:endParaRPr lang="en-GB" dirty="0" smtClean="0"/>
          </a:p>
        </p:txBody>
      </p:sp>
    </p:spTree>
    <p:extLst>
      <p:ext uri="{BB962C8B-B14F-4D97-AF65-F5344CB8AC3E}">
        <p14:creationId xmlns:p14="http://schemas.microsoft.com/office/powerpoint/2010/main" val="226615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mtClean="0">
                <a:solidFill>
                  <a:schemeClr val="bg1"/>
                </a:solidFill>
              </a:rPr>
              <a:t>Plenary</a:t>
            </a:r>
            <a:endParaRPr lang="en-GB" dirty="0">
              <a:solidFill>
                <a:schemeClr val="bg1"/>
              </a:solidFill>
            </a:endParaRPr>
          </a:p>
        </p:txBody>
      </p:sp>
      <p:sp>
        <p:nvSpPr>
          <p:cNvPr id="3" name="Text Placeholder 2"/>
          <p:cNvSpPr>
            <a:spLocks noGrp="1"/>
          </p:cNvSpPr>
          <p:nvPr>
            <p:ph type="body" sz="quarter" idx="14"/>
          </p:nvPr>
        </p:nvSpPr>
        <p:spPr/>
        <p:txBody>
          <a:bodyPr/>
          <a:lstStyle/>
          <a:p>
            <a:r>
              <a:rPr lang="en-GB" dirty="0" smtClean="0">
                <a:solidFill>
                  <a:schemeClr val="bg1"/>
                </a:solidFill>
              </a:rPr>
              <a:t>Hardware and software have come a long way since 1943!</a:t>
            </a:r>
          </a:p>
          <a:p>
            <a:pPr lvl="1"/>
            <a:r>
              <a:rPr lang="en-GB" dirty="0" smtClean="0">
                <a:solidFill>
                  <a:schemeClr val="bg1"/>
                </a:solidFill>
              </a:rPr>
              <a:t>The computer system in Apollo 11 that landed men on the moon in 1969 had 64KB of memory</a:t>
            </a:r>
          </a:p>
          <a:p>
            <a:pPr lvl="1"/>
            <a:r>
              <a:rPr lang="en-GB" dirty="0" smtClean="0">
                <a:solidFill>
                  <a:schemeClr val="bg1"/>
                </a:solidFill>
              </a:rPr>
              <a:t>The electronics were more basic than in modern toasters</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29302" y="3794023"/>
            <a:ext cx="4845054" cy="3059658"/>
          </a:xfrm>
          <a:prstGeom prst="rect">
            <a:avLst/>
          </a:prstGeom>
        </p:spPr>
      </p:pic>
    </p:spTree>
    <p:extLst>
      <p:ext uri="{BB962C8B-B14F-4D97-AF65-F5344CB8AC3E}">
        <p14:creationId xmlns:p14="http://schemas.microsoft.com/office/powerpoint/2010/main" val="1305684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l="18743" t="4058" r="1470" b="6615"/>
          <a:stretch/>
        </p:blipFill>
        <p:spPr>
          <a:xfrm>
            <a:off x="9525" y="657225"/>
            <a:ext cx="9134475" cy="6200775"/>
          </a:xfrm>
          <a:prstGeom prst="rect">
            <a:avLst/>
          </a:prstGeom>
        </p:spPr>
      </p:pic>
      <p:sp>
        <p:nvSpPr>
          <p:cNvPr id="4" name="Text Placeholder 3"/>
          <p:cNvSpPr>
            <a:spLocks noGrp="1"/>
          </p:cNvSpPr>
          <p:nvPr>
            <p:ph type="body" sz="quarter" idx="13"/>
          </p:nvPr>
        </p:nvSpPr>
        <p:spPr>
          <a:xfrm>
            <a:off x="4105655" y="5621108"/>
            <a:ext cx="7816470" cy="670772"/>
          </a:xfrm>
        </p:spPr>
        <p:txBody>
          <a:bodyPr/>
          <a:lstStyle/>
          <a:p>
            <a:r>
              <a:rPr lang="en-GB" dirty="0" smtClean="0">
                <a:solidFill>
                  <a:schemeClr val="bg1"/>
                </a:solidFill>
              </a:rPr>
              <a:t>First programmable</a:t>
            </a:r>
            <a:br>
              <a:rPr lang="en-GB" dirty="0" smtClean="0">
                <a:solidFill>
                  <a:schemeClr val="bg1"/>
                </a:solidFill>
              </a:rPr>
            </a:br>
            <a:r>
              <a:rPr lang="en-GB" dirty="0" smtClean="0">
                <a:solidFill>
                  <a:schemeClr val="bg1"/>
                </a:solidFill>
              </a:rPr>
              <a:t>computer</a:t>
            </a:r>
            <a:endParaRPr lang="en-GB" dirty="0">
              <a:solidFill>
                <a:schemeClr val="bg1"/>
              </a:solidFill>
            </a:endParaRPr>
          </a:p>
        </p:txBody>
      </p:sp>
    </p:spTree>
    <p:extLst>
      <p:ext uri="{BB962C8B-B14F-4D97-AF65-F5344CB8AC3E}">
        <p14:creationId xmlns:p14="http://schemas.microsoft.com/office/powerpoint/2010/main" val="373969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Colossus</a:t>
            </a:r>
            <a:endParaRPr lang="en-GB" dirty="0"/>
          </a:p>
        </p:txBody>
      </p:sp>
      <p:sp>
        <p:nvSpPr>
          <p:cNvPr id="3" name="Text Placeholder 2"/>
          <p:cNvSpPr>
            <a:spLocks noGrp="1"/>
          </p:cNvSpPr>
          <p:nvPr>
            <p:ph type="body" sz="quarter" idx="14"/>
          </p:nvPr>
        </p:nvSpPr>
        <p:spPr/>
        <p:txBody>
          <a:bodyPr/>
          <a:lstStyle/>
          <a:p>
            <a:r>
              <a:rPr lang="en-GB" dirty="0" smtClean="0"/>
              <a:t>Colossus Mark 1 was developed by Tommy Flowers and built at Bletchley Park in 1943</a:t>
            </a:r>
          </a:p>
          <a:p>
            <a:r>
              <a:rPr lang="en-GB" dirty="0" smtClean="0"/>
              <a:t>Input was a continuous loop of paper tape with 20,000 5-bit characters</a:t>
            </a:r>
          </a:p>
          <a:p>
            <a:r>
              <a:rPr lang="en-GB" dirty="0" smtClean="0"/>
              <a:t>It was programmed using switches and plug panels</a:t>
            </a:r>
          </a:p>
          <a:p>
            <a:r>
              <a:rPr lang="en-GB" dirty="0" smtClean="0"/>
              <a:t>Output was an indicator lamp panel</a:t>
            </a:r>
          </a:p>
          <a:p>
            <a:endParaRPr lang="en-GB" dirty="0" smtClean="0"/>
          </a:p>
          <a:p>
            <a:endParaRPr lang="en-GB" dirty="0"/>
          </a:p>
        </p:txBody>
      </p:sp>
    </p:spTree>
    <p:extLst>
      <p:ext uri="{BB962C8B-B14F-4D97-AF65-F5344CB8AC3E}">
        <p14:creationId xmlns:p14="http://schemas.microsoft.com/office/powerpoint/2010/main" val="2263474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Bletchley Park</a:t>
            </a:r>
            <a:endParaRPr lang="en-GB" dirty="0"/>
          </a:p>
        </p:txBody>
      </p:sp>
      <p:sp>
        <p:nvSpPr>
          <p:cNvPr id="3" name="Text Placeholder 2"/>
          <p:cNvSpPr>
            <a:spLocks noGrp="1"/>
          </p:cNvSpPr>
          <p:nvPr>
            <p:ph type="body" sz="quarter" idx="14"/>
          </p:nvPr>
        </p:nvSpPr>
        <p:spPr>
          <a:xfrm>
            <a:off x="724280" y="1704179"/>
            <a:ext cx="7797230" cy="4239421"/>
          </a:xfrm>
        </p:spPr>
        <p:txBody>
          <a:bodyPr/>
          <a:lstStyle/>
          <a:p>
            <a:r>
              <a:rPr lang="en-GB" dirty="0" smtClean="0"/>
              <a:t>Alan Turing and his colleagues used the Colossus to break the Enigma Code used by the Germans in the Second World War</a:t>
            </a:r>
          </a:p>
          <a:p>
            <a:r>
              <a:rPr lang="en-GB" dirty="0" smtClean="0"/>
              <a:t>The code used a </a:t>
            </a:r>
            <a:r>
              <a:rPr lang="en-GB" dirty="0" err="1" smtClean="0"/>
              <a:t>Vernam</a:t>
            </a:r>
            <a:r>
              <a:rPr lang="en-GB" dirty="0" smtClean="0"/>
              <a:t>-type cipher and the key changed every day</a:t>
            </a:r>
          </a:p>
          <a:p>
            <a:r>
              <a:rPr lang="en-GB" dirty="0" smtClean="0"/>
              <a:t>The ciphertext was read in from the paper tape</a:t>
            </a:r>
          </a:p>
          <a:p>
            <a:pPr lvl="1"/>
            <a:r>
              <a:rPr lang="en-GB" dirty="0" smtClean="0"/>
              <a:t>The urgency of the situation led to Britain’s best brains being recruited to develop both the hardware and the software to solve the problem</a:t>
            </a:r>
          </a:p>
          <a:p>
            <a:endParaRPr lang="en-GB" dirty="0"/>
          </a:p>
        </p:txBody>
      </p:sp>
    </p:spTree>
    <p:extLst>
      <p:ext uri="{BB962C8B-B14F-4D97-AF65-F5344CB8AC3E}">
        <p14:creationId xmlns:p14="http://schemas.microsoft.com/office/powerpoint/2010/main" val="1788219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51078" y="2488485"/>
            <a:ext cx="2442008" cy="3813703"/>
          </a:xfrm>
          <a:prstGeom prst="rect">
            <a:avLst/>
          </a:prstGeom>
        </p:spPr>
      </p:pic>
      <p:sp>
        <p:nvSpPr>
          <p:cNvPr id="2" name="Text Placeholder 1"/>
          <p:cNvSpPr>
            <a:spLocks noGrp="1"/>
          </p:cNvSpPr>
          <p:nvPr>
            <p:ph type="body" sz="quarter" idx="13"/>
          </p:nvPr>
        </p:nvSpPr>
        <p:spPr/>
        <p:txBody>
          <a:bodyPr/>
          <a:lstStyle/>
          <a:p>
            <a:r>
              <a:rPr lang="en-GB" dirty="0" smtClean="0"/>
              <a:t>Late 1940s</a:t>
            </a:r>
            <a:endParaRPr lang="en-GB" dirty="0"/>
          </a:p>
        </p:txBody>
      </p:sp>
      <p:sp>
        <p:nvSpPr>
          <p:cNvPr id="3" name="Text Placeholder 2"/>
          <p:cNvSpPr>
            <a:spLocks noGrp="1"/>
          </p:cNvSpPr>
          <p:nvPr>
            <p:ph type="body" sz="quarter" idx="14"/>
          </p:nvPr>
        </p:nvSpPr>
        <p:spPr/>
        <p:txBody>
          <a:bodyPr/>
          <a:lstStyle/>
          <a:p>
            <a:r>
              <a:rPr lang="en-GB" dirty="0" smtClean="0"/>
              <a:t>By the late 1940s there were still only a handful of computers around, used by large companies for commercial applications such as payroll</a:t>
            </a:r>
          </a:p>
          <a:p>
            <a:pPr lvl="1"/>
            <a:r>
              <a:rPr lang="en-GB" dirty="0" smtClean="0"/>
              <a:t>These early computers had limited memory, </a:t>
            </a:r>
            <a:br>
              <a:rPr lang="en-GB" dirty="0" smtClean="0"/>
            </a:br>
            <a:r>
              <a:rPr lang="en-GB" dirty="0" smtClean="0"/>
              <a:t>with each memory cell consisting of a </a:t>
            </a:r>
            <a:br>
              <a:rPr lang="en-GB" dirty="0" smtClean="0"/>
            </a:br>
            <a:r>
              <a:rPr lang="en-GB" dirty="0" smtClean="0"/>
              <a:t>vacuum tube the size of a light bulb</a:t>
            </a:r>
          </a:p>
          <a:p>
            <a:pPr lvl="1"/>
            <a:r>
              <a:rPr lang="en-GB" dirty="0" smtClean="0"/>
              <a:t>They had a control unit and an accumulator </a:t>
            </a:r>
            <a:br>
              <a:rPr lang="en-GB" dirty="0" smtClean="0"/>
            </a:br>
            <a:r>
              <a:rPr lang="en-GB" dirty="0" smtClean="0"/>
              <a:t>where instructions were carried out</a:t>
            </a:r>
          </a:p>
          <a:p>
            <a:pPr lvl="1"/>
            <a:r>
              <a:rPr lang="en-GB" dirty="0" smtClean="0"/>
              <a:t>They were programmed using machine code, </a:t>
            </a:r>
            <a:br>
              <a:rPr lang="en-GB" dirty="0" smtClean="0"/>
            </a:br>
            <a:r>
              <a:rPr lang="en-GB" dirty="0" smtClean="0"/>
              <a:t>entered using a series of switches</a:t>
            </a:r>
          </a:p>
          <a:p>
            <a:endParaRPr lang="en-GB" dirty="0" smtClean="0"/>
          </a:p>
          <a:p>
            <a:endParaRPr lang="en-GB" dirty="0" smtClean="0"/>
          </a:p>
        </p:txBody>
      </p:sp>
    </p:spTree>
    <p:extLst>
      <p:ext uri="{BB962C8B-B14F-4D97-AF65-F5344CB8AC3E}">
        <p14:creationId xmlns:p14="http://schemas.microsoft.com/office/powerpoint/2010/main" val="1578577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Machine code</a:t>
            </a:r>
            <a:endParaRPr lang="en-GB" dirty="0"/>
          </a:p>
        </p:txBody>
      </p:sp>
      <p:sp>
        <p:nvSpPr>
          <p:cNvPr id="3" name="Text Placeholder 2"/>
          <p:cNvSpPr>
            <a:spLocks noGrp="1"/>
          </p:cNvSpPr>
          <p:nvPr>
            <p:ph type="body" sz="quarter" idx="14"/>
          </p:nvPr>
        </p:nvSpPr>
        <p:spPr>
          <a:xfrm>
            <a:off x="724280" y="1704179"/>
            <a:ext cx="7797230" cy="4385725"/>
          </a:xfrm>
        </p:spPr>
        <p:txBody>
          <a:bodyPr/>
          <a:lstStyle/>
          <a:p>
            <a:r>
              <a:rPr lang="en-GB" dirty="0" smtClean="0"/>
              <a:t>In machine code, a typical instruction holds an operation code (</a:t>
            </a:r>
            <a:r>
              <a:rPr lang="en-GB" b="1" dirty="0" smtClean="0">
                <a:solidFill>
                  <a:srgbClr val="238296"/>
                </a:solidFill>
              </a:rPr>
              <a:t>opcode</a:t>
            </a:r>
            <a:r>
              <a:rPr lang="en-GB" dirty="0" smtClean="0"/>
              <a:t>) in the first few bits and an </a:t>
            </a:r>
            <a:r>
              <a:rPr lang="en-GB" b="1" dirty="0" smtClean="0">
                <a:solidFill>
                  <a:srgbClr val="238296"/>
                </a:solidFill>
              </a:rPr>
              <a:t>operand </a:t>
            </a:r>
            <a:r>
              <a:rPr lang="en-GB" dirty="0" smtClean="0"/>
              <a:t>in the rest of the bits</a:t>
            </a:r>
          </a:p>
          <a:p>
            <a:r>
              <a:rPr lang="en-GB" dirty="0" smtClean="0"/>
              <a:t>Nowadays computers typically use 16, 24, 32 or 64 bits for a machine code instruction</a:t>
            </a:r>
          </a:p>
          <a:p>
            <a:pPr lvl="1"/>
            <a:r>
              <a:rPr lang="en-GB" dirty="0" smtClean="0"/>
              <a:t>How many different instructions are possible using 8 bits for the opcode?</a:t>
            </a:r>
          </a:p>
          <a:p>
            <a:pPr lvl="1"/>
            <a:r>
              <a:rPr lang="en-GB" dirty="0" smtClean="0"/>
              <a:t>What is the largest value of the operand that can be held in 16 bits?</a:t>
            </a:r>
          </a:p>
          <a:p>
            <a:endParaRPr lang="en-GB" dirty="0" smtClean="0"/>
          </a:p>
          <a:p>
            <a:endParaRPr lang="en-GB" dirty="0"/>
          </a:p>
        </p:txBody>
      </p:sp>
    </p:spTree>
    <p:extLst>
      <p:ext uri="{BB962C8B-B14F-4D97-AF65-F5344CB8AC3E}">
        <p14:creationId xmlns:p14="http://schemas.microsoft.com/office/powerpoint/2010/main" val="3116721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An instruction set</a:t>
            </a:r>
            <a:endParaRPr lang="en-GB" dirty="0"/>
          </a:p>
        </p:txBody>
      </p:sp>
      <p:sp>
        <p:nvSpPr>
          <p:cNvPr id="3" name="Text Placeholder 2"/>
          <p:cNvSpPr>
            <a:spLocks noGrp="1"/>
          </p:cNvSpPr>
          <p:nvPr>
            <p:ph type="body" sz="quarter" idx="14"/>
          </p:nvPr>
        </p:nvSpPr>
        <p:spPr/>
        <p:txBody>
          <a:bodyPr/>
          <a:lstStyle/>
          <a:p>
            <a:r>
              <a:rPr lang="en-GB" dirty="0" smtClean="0"/>
              <a:t>The instruction set of a computer is all the instructions that it can understand and execute</a:t>
            </a:r>
          </a:p>
          <a:p>
            <a:r>
              <a:rPr lang="en-GB" dirty="0" smtClean="0"/>
              <a:t>If each instruction is held in 8 bits, with 4 bits for the opcode and 4 bits for the operand, the computer can execute 16 different instructions</a:t>
            </a:r>
          </a:p>
          <a:p>
            <a:r>
              <a:rPr lang="en-GB" dirty="0" smtClean="0"/>
              <a:t>The operand can be either an actual value or the address in memory where the value is held</a:t>
            </a:r>
            <a:endParaRPr lang="en-GB" dirty="0"/>
          </a:p>
        </p:txBody>
      </p:sp>
    </p:spTree>
    <p:extLst>
      <p:ext uri="{BB962C8B-B14F-4D97-AF65-F5344CB8AC3E}">
        <p14:creationId xmlns:p14="http://schemas.microsoft.com/office/powerpoint/2010/main" val="1454370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06243625"/>
              </p:ext>
            </p:extLst>
          </p:nvPr>
        </p:nvGraphicFramePr>
        <p:xfrm>
          <a:off x="921501" y="2288150"/>
          <a:ext cx="7382320" cy="3838984"/>
        </p:xfrm>
        <a:graphic>
          <a:graphicData uri="http://schemas.openxmlformats.org/drawingml/2006/table">
            <a:tbl>
              <a:tblPr firstRow="1" bandRow="1">
                <a:tableStyleId>{5C22544A-7EE6-4342-B048-85BDC9FD1C3A}</a:tableStyleId>
              </a:tblPr>
              <a:tblGrid>
                <a:gridCol w="1564005">
                  <a:extLst>
                    <a:ext uri="{9D8B030D-6E8A-4147-A177-3AD203B41FA5}">
                      <a16:colId xmlns:a16="http://schemas.microsoft.com/office/drawing/2014/main" xmlns="" val="20000"/>
                    </a:ext>
                  </a:extLst>
                </a:gridCol>
                <a:gridCol w="5818315">
                  <a:extLst>
                    <a:ext uri="{9D8B030D-6E8A-4147-A177-3AD203B41FA5}">
                      <a16:colId xmlns:a16="http://schemas.microsoft.com/office/drawing/2014/main" xmlns="" val="20001"/>
                    </a:ext>
                  </a:extLst>
                </a:gridCol>
              </a:tblGrid>
              <a:tr h="0">
                <a:tc>
                  <a:txBody>
                    <a:bodyPr/>
                    <a:lstStyle/>
                    <a:p>
                      <a:pPr algn="ctr"/>
                      <a:r>
                        <a:rPr lang="en-GB" sz="2000" dirty="0" smtClean="0">
                          <a:latin typeface="Arial" panose="020B0604020202020204" pitchFamily="34" charset="0"/>
                          <a:cs typeface="Arial" panose="020B0604020202020204" pitchFamily="34" charset="0"/>
                        </a:rPr>
                        <a:t>Instruction</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tc>
                  <a:txBody>
                    <a:bodyPr/>
                    <a:lstStyle/>
                    <a:p>
                      <a:r>
                        <a:rPr lang="en-GB" sz="2000" dirty="0" smtClean="0">
                          <a:latin typeface="Arial" panose="020B0604020202020204" pitchFamily="34" charset="0"/>
                          <a:cs typeface="Arial" panose="020B0604020202020204" pitchFamily="34" charset="0"/>
                        </a:rPr>
                        <a:t>Meaning</a:t>
                      </a:r>
                      <a:endParaRPr lang="en-GB" sz="2000" dirty="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mpd="sng">
                      <a:noFill/>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rgbClr val="238296"/>
                    </a:solidFill>
                  </a:tcPr>
                </a:tc>
                <a:extLst>
                  <a:ext uri="{0D108BD9-81ED-4DB2-BD59-A6C34878D82A}">
                    <a16:rowId xmlns:a16="http://schemas.microsoft.com/office/drawing/2014/main" xmlns="" val="10000"/>
                  </a:ext>
                </a:extLst>
              </a:tr>
              <a:tr h="860686">
                <a:tc>
                  <a:txBody>
                    <a:bodyPr/>
                    <a:lstStyle/>
                    <a:p>
                      <a:pPr algn="ctr"/>
                      <a:r>
                        <a:rPr lang="en-GB" sz="2000" dirty="0" smtClean="0">
                          <a:latin typeface="Arial" panose="020B0604020202020204" pitchFamily="34" charset="0"/>
                          <a:cs typeface="Arial" panose="020B0604020202020204" pitchFamily="34" charset="0"/>
                        </a:rPr>
                        <a:t>0000</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000" kern="1200" dirty="0" smtClean="0">
                          <a:solidFill>
                            <a:schemeClr val="dk1"/>
                          </a:solidFill>
                          <a:effectLst/>
                          <a:latin typeface="Arial" panose="020B0604020202020204" pitchFamily="34" charset="0"/>
                          <a:ea typeface="+mn-ea"/>
                          <a:cs typeface="Arial" panose="020B0604020202020204" pitchFamily="34" charset="0"/>
                        </a:rPr>
                        <a:t>Load the value stored in memory location specified by the operand into the accumulator</a:t>
                      </a:r>
                      <a:endParaRPr lang="en-GB" sz="2000" dirty="0">
                        <a:latin typeface="Arial" panose="020B0604020202020204" pitchFamily="34" charset="0"/>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860686">
                <a:tc>
                  <a:txBody>
                    <a:bodyPr/>
                    <a:lstStyle/>
                    <a:p>
                      <a:pPr algn="ctr"/>
                      <a:r>
                        <a:rPr lang="en-GB" sz="2000" dirty="0" smtClean="0">
                          <a:latin typeface="Arial" panose="020B0604020202020204" pitchFamily="34" charset="0"/>
                          <a:cs typeface="Arial" panose="020B0604020202020204" pitchFamily="34" charset="0"/>
                        </a:rPr>
                        <a:t>0001</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tabLst>
                          <a:tab pos="270510" algn="l"/>
                          <a:tab pos="540385" algn="l"/>
                          <a:tab pos="810260" algn="l"/>
                          <a:tab pos="5671185" algn="r"/>
                        </a:tabLst>
                      </a:pPr>
                      <a:endParaRPr lang="en-GB" sz="2000" kern="12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860686">
                <a:tc>
                  <a:txBody>
                    <a:bodyPr/>
                    <a:lstStyle/>
                    <a:p>
                      <a:pPr algn="ctr"/>
                      <a:r>
                        <a:rPr lang="en-GB" sz="2000" dirty="0" smtClean="0">
                          <a:latin typeface="Arial" panose="020B0604020202020204" pitchFamily="34" charset="0"/>
                          <a:cs typeface="Arial" panose="020B0604020202020204" pitchFamily="34" charset="0"/>
                        </a:rPr>
                        <a:t>0010</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kern="1200" dirty="0">
                        <a:solidFill>
                          <a:srgbClr val="FF0000"/>
                        </a:solidFill>
                        <a:effectLst/>
                        <a:latin typeface="Arial" panose="020B0604020202020204" pitchFamily="34" charset="0"/>
                        <a:ea typeface="+mn-ea"/>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860686">
                <a:tc>
                  <a:txBody>
                    <a:bodyPr/>
                    <a:lstStyle/>
                    <a:p>
                      <a:pPr algn="ctr"/>
                      <a:r>
                        <a:rPr lang="en-GB" sz="2000" dirty="0" smtClean="0">
                          <a:latin typeface="Arial" panose="020B0604020202020204" pitchFamily="34" charset="0"/>
                          <a:cs typeface="Arial" panose="020B0604020202020204" pitchFamily="34" charset="0"/>
                        </a:rPr>
                        <a:t>0011</a:t>
                      </a:r>
                      <a:endParaRPr lang="en-GB" sz="20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238296"/>
                      </a:solidFill>
                      <a:prstDash val="solid"/>
                      <a:round/>
                      <a:headEnd type="none" w="med" len="med"/>
                      <a:tailEnd type="none" w="med" len="med"/>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kern="1200" dirty="0">
                        <a:solidFill>
                          <a:srgbClr val="FF0000"/>
                        </a:solidFill>
                        <a:effectLst/>
                        <a:latin typeface="Arial" panose="020B0604020202020204" pitchFamily="34" charset="0"/>
                        <a:ea typeface="+mn-ea"/>
                        <a:cs typeface="Arial" panose="020B0604020202020204" pitchFamily="34" charset="0"/>
                      </a:endParaRPr>
                    </a:p>
                  </a:txBody>
                  <a:tcPr anchor="ctr">
                    <a:lnL w="12700" cap="flat" cmpd="sng" algn="ctr">
                      <a:solidFill>
                        <a:srgbClr val="238296"/>
                      </a:solidFill>
                      <a:prstDash val="solid"/>
                      <a:round/>
                      <a:headEnd type="none" w="med" len="med"/>
                      <a:tailEnd type="none" w="med" len="med"/>
                    </a:lnL>
                    <a:lnR w="12700" cmpd="sng">
                      <a:noFill/>
                    </a:lnR>
                    <a:lnT w="12700" cap="flat" cmpd="sng" algn="ctr">
                      <a:solidFill>
                        <a:srgbClr val="238296"/>
                      </a:solidFill>
                      <a:prstDash val="solid"/>
                      <a:round/>
                      <a:headEnd type="none" w="med" len="med"/>
                      <a:tailEnd type="none" w="med" len="med"/>
                    </a:lnT>
                    <a:lnB w="12700" cap="flat" cmpd="sng" algn="ctr">
                      <a:solidFill>
                        <a:srgbClr val="23829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bl>
          </a:graphicData>
        </a:graphic>
      </p:graphicFrame>
      <p:sp>
        <p:nvSpPr>
          <p:cNvPr id="3" name="Text Placeholder 1"/>
          <p:cNvSpPr>
            <a:spLocks noGrp="1"/>
          </p:cNvSpPr>
          <p:nvPr>
            <p:ph type="body" sz="quarter" idx="13"/>
          </p:nvPr>
        </p:nvSpPr>
        <p:spPr>
          <a:xfrm>
            <a:off x="724280" y="906233"/>
            <a:ext cx="7816470" cy="670772"/>
          </a:xfrm>
        </p:spPr>
        <p:txBody>
          <a:bodyPr/>
          <a:lstStyle/>
          <a:p>
            <a:r>
              <a:rPr lang="en-GB" dirty="0" smtClean="0"/>
              <a:t>Opcodes</a:t>
            </a:r>
            <a:endParaRPr lang="en-GB" dirty="0"/>
          </a:p>
        </p:txBody>
      </p:sp>
      <p:sp>
        <p:nvSpPr>
          <p:cNvPr id="4" name="Text Placeholder 2"/>
          <p:cNvSpPr>
            <a:spLocks noGrp="1"/>
          </p:cNvSpPr>
          <p:nvPr>
            <p:ph type="body" sz="quarter" idx="14"/>
          </p:nvPr>
        </p:nvSpPr>
        <p:spPr>
          <a:xfrm>
            <a:off x="724280" y="1704179"/>
            <a:ext cx="7797230" cy="636685"/>
          </a:xfrm>
        </p:spPr>
        <p:txBody>
          <a:bodyPr/>
          <a:lstStyle/>
          <a:p>
            <a:r>
              <a:rPr lang="en-GB" dirty="0" smtClean="0"/>
              <a:t>Can you think of some other useful instructions?</a:t>
            </a:r>
            <a:endParaRPr lang="en-GB" dirty="0"/>
          </a:p>
        </p:txBody>
      </p:sp>
    </p:spTree>
    <p:extLst>
      <p:ext uri="{BB962C8B-B14F-4D97-AF65-F5344CB8AC3E}">
        <p14:creationId xmlns:p14="http://schemas.microsoft.com/office/powerpoint/2010/main" val="831859531"/>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7EF9E6-3B75-4418-B13C-470CE13993E0}"/>
</file>

<file path=customXml/itemProps2.xml><?xml version="1.0" encoding="utf-8"?>
<ds:datastoreItem xmlns:ds="http://schemas.openxmlformats.org/officeDocument/2006/customXml" ds:itemID="{054007F2-B719-4C60-8EFC-BD3B2553D5C8}"/>
</file>

<file path=customXml/itemProps3.xml><?xml version="1.0" encoding="utf-8"?>
<ds:datastoreItem xmlns:ds="http://schemas.openxmlformats.org/officeDocument/2006/customXml" ds:itemID="{C555914A-749E-450C-8BA1-04886F7EC6D4}"/>
</file>

<file path=docProps/app.xml><?xml version="1.0" encoding="utf-8"?>
<Properties xmlns="http://schemas.openxmlformats.org/officeDocument/2006/extended-properties" xmlns:vt="http://schemas.openxmlformats.org/officeDocument/2006/docPropsVTypes">
  <Template>Unit 4</Template>
  <TotalTime>3342</TotalTime>
  <Words>1034</Words>
  <Application>Microsoft Office PowerPoint</Application>
  <PresentationFormat>On-screen Show (4:3)</PresentationFormat>
  <Paragraphs>129</Paragraphs>
  <Slides>25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Consolas</vt:lpstr>
      <vt:lpstr>Corbel</vt:lpstr>
      <vt:lpstr>Museo 100</vt:lpstr>
      <vt:lpstr>Museo 500</vt:lpstr>
      <vt:lpstr>Museo 700</vt:lpstr>
      <vt:lpstr>Museo 900</vt:lpstr>
      <vt:lpstr>Museo900-Regular</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Laura Heathcote</cp:lastModifiedBy>
  <cp:revision>87</cp:revision>
  <dcterms:created xsi:type="dcterms:W3CDTF">2015-09-10T08:50:51Z</dcterms:created>
  <dcterms:modified xsi:type="dcterms:W3CDTF">2016-02-05T11:37:39Z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