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2" r:id="rId2"/>
    <p:sldId id="263" r:id="rId3"/>
    <p:sldId id="264" r:id="rId4"/>
    <p:sldId id="265" r:id="rId5"/>
    <p:sldId id="285" r:id="rId6"/>
    <p:sldId id="286" r:id="rId7"/>
    <p:sldId id="287" r:id="rId8"/>
    <p:sldId id="283" r:id="rId9"/>
    <p:sldId id="288" r:id="rId10"/>
    <p:sldId id="284" r:id="rId11"/>
    <p:sldId id="266" r:id="rId12"/>
    <p:sldId id="268" r:id="rId13"/>
    <p:sldId id="269" r:id="rId14"/>
    <p:sldId id="270" r:id="rId15"/>
    <p:sldId id="271" r:id="rId16"/>
    <p:sldId id="272" r:id="rId17"/>
    <p:sldId id="289" r:id="rId18"/>
    <p:sldId id="290" r:id="rId19"/>
    <p:sldId id="291" r:id="rId20"/>
    <p:sldId id="282" r:id="rId21"/>
    <p:sldId id="292" r:id="rId22"/>
    <p:sldId id="293" r:id="rId23"/>
    <p:sldId id="281" r:id="rId24"/>
    <p:sldId id="294" r:id="rId25"/>
  </p:sldIdLst>
  <p:sldSz cx="9144000" cy="6858000" type="screen4x3"/>
  <p:notesSz cx="6858000" cy="9144000"/>
  <p:embeddedFontLst>
    <p:embeddedFont>
      <p:font typeface="Museo900-Regular" panose="02000000000000000000" pitchFamily="2" charset="0"/>
      <p:bold r:id="rId27"/>
    </p:embeddedFont>
    <p:embeddedFont>
      <p:font typeface="Museo 100" panose="02000000000000000000" pitchFamily="2" charset="0"/>
      <p:regular r:id="rId28"/>
    </p:embeddedFont>
    <p:embeddedFont>
      <p:font typeface="Museo 500"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Museo 900" panose="02000000000000000000" pitchFamily="2" charset="0"/>
      <p:bold r:id="rId34"/>
    </p:embeddedFont>
    <p:embeddedFont>
      <p:font typeface="Museo 700"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639"/>
    <a:srgbClr val="B2CB63"/>
    <a:srgbClr val="6C6F59"/>
    <a:srgbClr val="C0BB9E"/>
    <a:srgbClr val="2F586A"/>
    <a:srgbClr val="364656"/>
    <a:srgbClr val="274754"/>
    <a:srgbClr val="979A78"/>
    <a:srgbClr val="8D8959"/>
    <a:srgbClr val="2B75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snapToObjects="1" showGuides="1">
      <p:cViewPr varScale="1">
        <p:scale>
          <a:sx n="110" d="100"/>
          <a:sy n="110" d="100"/>
        </p:scale>
        <p:origin x="1284"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descr="Unit 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2CB6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B2CB6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B2CB63"/>
                </a:solidFill>
                <a:latin typeface="Arial"/>
                <a:cs typeface="Arial"/>
              </a:rPr>
              <a:t>6</a:t>
            </a:r>
          </a:p>
        </p:txBody>
      </p:sp>
    </p:spTree>
    <p:extLst>
      <p:ext uri="{BB962C8B-B14F-4D97-AF65-F5344CB8AC3E}">
        <p14:creationId xmlns:p14="http://schemas.microsoft.com/office/powerpoint/2010/main" val="309895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8A63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45646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2CB6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Social, legal and cultural issues</a:t>
            </a:r>
          </a:p>
          <a:p>
            <a:pPr>
              <a:spcBef>
                <a:spcPts val="288"/>
              </a:spcBef>
            </a:pPr>
            <a:r>
              <a:rPr lang="en-US" sz="1200" b="0" dirty="0">
                <a:solidFill>
                  <a:srgbClr val="FFFFFF"/>
                </a:solidFill>
                <a:latin typeface="Arial"/>
                <a:cs typeface="Arial"/>
              </a:rPr>
              <a:t>Unit 6: Communication: Technology and consequences</a:t>
            </a:r>
          </a:p>
        </p:txBody>
      </p:sp>
      <p:pic>
        <p:nvPicPr>
          <p:cNvPr id="28" name="Picture 27" descr="Logo Unit 6.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8" name="Picture 37" descr="Logo Unit 6.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9" name="Picture 3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2" name="TextBox 4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Social, legal and cultural issues</a:t>
            </a:r>
          </a:p>
          <a:p>
            <a:pPr>
              <a:spcBef>
                <a:spcPts val="288"/>
              </a:spcBef>
            </a:pPr>
            <a:r>
              <a:rPr lang="en-US" sz="1200" b="0" dirty="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9" name="Picture 28" descr="Unit 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2" name="TextBox 3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Social, legal and cultural issues</a:t>
            </a:r>
          </a:p>
          <a:p>
            <a:pPr>
              <a:spcBef>
                <a:spcPts val="288"/>
              </a:spcBef>
            </a:pPr>
            <a:r>
              <a:rPr lang="en-US" sz="1200" b="0" dirty="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7" name="Picture 26" descr="Unit 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8A639"/>
                </a:solidFill>
                <a:latin typeface="Arial"/>
                <a:cs typeface="Arial"/>
              </a:defRPr>
            </a:lvl2pPr>
            <a:lvl3pPr marL="723900" indent="-279400">
              <a:lnSpc>
                <a:spcPct val="100000"/>
              </a:lnSpc>
              <a:buFont typeface="Arial"/>
              <a:buChar char="•"/>
              <a:defRPr lang="en-US" sz="2000" kern="1200" baseline="0" dirty="0" smtClean="0">
                <a:solidFill>
                  <a:srgbClr val="B2CB6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0" name="TextBox 2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Social, legal and cultural issues</a:t>
            </a:r>
          </a:p>
          <a:p>
            <a:pPr>
              <a:spcBef>
                <a:spcPts val="288"/>
              </a:spcBef>
            </a:pPr>
            <a:r>
              <a:rPr lang="en-US" sz="1200" b="0" dirty="0">
                <a:solidFill>
                  <a:srgbClr val="FFFFFF"/>
                </a:solidFill>
                <a:latin typeface="Arial"/>
                <a:cs typeface="Arial"/>
              </a:rPr>
              <a:t>Unit 6: Communication: Technology and consequences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Social, legal and cultural issues</a:t>
            </a:r>
          </a:p>
          <a:p>
            <a:pPr>
              <a:spcBef>
                <a:spcPts val="288"/>
              </a:spcBef>
            </a:pPr>
            <a:r>
              <a:rPr lang="en-US" sz="1200" b="0" dirty="0">
                <a:solidFill>
                  <a:srgbClr val="FFFFFF"/>
                </a:solidFill>
                <a:latin typeface="Arial"/>
                <a:cs typeface="Arial"/>
              </a:rPr>
              <a:t>Unit 6: Communication: Technology and consequences</a:t>
            </a:r>
          </a:p>
          <a:p>
            <a:pPr>
              <a:spcBef>
                <a:spcPts val="288"/>
              </a:spcBef>
            </a:pP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descr="Logo Unit 6.ai">
            <a:extLst>
              <a:ext uri="{FF2B5EF4-FFF2-40B4-BE49-F238E27FC236}">
                <a16:creationId xmlns:a16="http://schemas.microsoft.com/office/drawing/2014/main" id="{63A59306-4FEC-4BAD-9F70-C887E12E38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93046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4" r:id="rId3"/>
    <p:sldLayoutId id="2147483652" r:id="rId4"/>
    <p:sldLayoutId id="2147483653" r:id="rId5"/>
    <p:sldLayoutId id="2147483655" r:id="rId6"/>
    <p:sldLayoutId id="2147483656" r:id="rId7"/>
    <p:sldLayoutId id="214748366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Social, legal and cultural issues</a:t>
            </a:r>
            <a:endParaRPr lang="en-US"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6</a:t>
            </a:r>
          </a:p>
          <a:p>
            <a:pPr lvl="1"/>
            <a:r>
              <a:rPr lang="en-US" sz="2000" dirty="0">
                <a:latin typeface="Museo 100" panose="02000000000000000000" pitchFamily="50" charset="0"/>
              </a:rPr>
              <a:t>Communication: Technology and consequences</a:t>
            </a:r>
          </a:p>
        </p:txBody>
      </p:sp>
    </p:spTree>
    <p:extLst>
      <p:ext uri="{BB962C8B-B14F-4D97-AF65-F5344CB8AC3E}">
        <p14:creationId xmlns:p14="http://schemas.microsoft.com/office/powerpoint/2010/main" val="218696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20AC1-1FCD-4CA1-AD73-7B0A30B12651}"/>
              </a:ext>
            </a:extLst>
          </p:cNvPr>
          <p:cNvSpPr>
            <a:spLocks noGrp="1"/>
          </p:cNvSpPr>
          <p:nvPr>
            <p:ph type="body" sz="quarter" idx="13"/>
          </p:nvPr>
        </p:nvSpPr>
        <p:spPr/>
        <p:txBody>
          <a:bodyPr/>
          <a:lstStyle/>
          <a:p>
            <a:r>
              <a:rPr lang="en-GB" dirty="0"/>
              <a:t>Negative aspects of social media sites</a:t>
            </a:r>
          </a:p>
        </p:txBody>
      </p:sp>
      <p:sp>
        <p:nvSpPr>
          <p:cNvPr id="3" name="Text Placeholder 2">
            <a:extLst>
              <a:ext uri="{FF2B5EF4-FFF2-40B4-BE49-F238E27FC236}">
                <a16:creationId xmlns:a16="http://schemas.microsoft.com/office/drawing/2014/main" id="{FFE28BAC-67FF-4984-9AC4-A9B45CE56FE3}"/>
              </a:ext>
            </a:extLst>
          </p:cNvPr>
          <p:cNvSpPr>
            <a:spLocks noGrp="1"/>
          </p:cNvSpPr>
          <p:nvPr>
            <p:ph type="body" sz="quarter" idx="14"/>
          </p:nvPr>
        </p:nvSpPr>
        <p:spPr>
          <a:xfrm>
            <a:off x="724280" y="2033516"/>
            <a:ext cx="7797230" cy="3124270"/>
          </a:xfrm>
        </p:spPr>
        <p:txBody>
          <a:bodyPr/>
          <a:lstStyle/>
          <a:p>
            <a:r>
              <a:rPr lang="en-GB" dirty="0"/>
              <a:t>What are some of the other negative aspects of social media sites?</a:t>
            </a:r>
          </a:p>
          <a:p>
            <a:endParaRPr lang="en-GB" dirty="0"/>
          </a:p>
        </p:txBody>
      </p:sp>
    </p:spTree>
    <p:extLst>
      <p:ext uri="{BB962C8B-B14F-4D97-AF65-F5344CB8AC3E}">
        <p14:creationId xmlns:p14="http://schemas.microsoft.com/office/powerpoint/2010/main" val="1260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b="-507"/>
          <a:stretch/>
        </p:blipFill>
        <p:spPr>
          <a:xfrm>
            <a:off x="3420533" y="1393279"/>
            <a:ext cx="4461934" cy="5464718"/>
          </a:xfrm>
          <a:prstGeom prst="rect">
            <a:avLst/>
          </a:prstGeom>
        </p:spPr>
      </p:pic>
      <p:sp>
        <p:nvSpPr>
          <p:cNvPr id="2" name="Text Placeholder 1"/>
          <p:cNvSpPr>
            <a:spLocks noGrp="1"/>
          </p:cNvSpPr>
          <p:nvPr>
            <p:ph type="body" sz="quarter" idx="13"/>
          </p:nvPr>
        </p:nvSpPr>
        <p:spPr/>
        <p:txBody>
          <a:bodyPr/>
          <a:lstStyle/>
          <a:p>
            <a:r>
              <a:rPr lang="en-GB" dirty="0"/>
              <a:t>Negative aspects</a:t>
            </a:r>
          </a:p>
        </p:txBody>
      </p:sp>
      <p:sp>
        <p:nvSpPr>
          <p:cNvPr id="3" name="Text Placeholder 2"/>
          <p:cNvSpPr>
            <a:spLocks noGrp="1"/>
          </p:cNvSpPr>
          <p:nvPr>
            <p:ph type="body" sz="quarter" idx="14"/>
          </p:nvPr>
        </p:nvSpPr>
        <p:spPr/>
        <p:txBody>
          <a:bodyPr/>
          <a:lstStyle/>
          <a:p>
            <a:r>
              <a:rPr lang="en-GB" dirty="0"/>
              <a:t>Internet trolling</a:t>
            </a:r>
          </a:p>
          <a:p>
            <a:r>
              <a:rPr lang="en-GB" dirty="0"/>
              <a:t>Cyberbullying</a:t>
            </a:r>
          </a:p>
          <a:p>
            <a:r>
              <a:rPr lang="en-GB" dirty="0"/>
              <a:t>Anonymous blogs</a:t>
            </a:r>
          </a:p>
          <a:p>
            <a:r>
              <a:rPr lang="en-GB" dirty="0"/>
              <a:t>Hate sites</a:t>
            </a:r>
          </a:p>
        </p:txBody>
      </p:sp>
    </p:spTree>
    <p:extLst>
      <p:ext uri="{BB962C8B-B14F-4D97-AF65-F5344CB8AC3E}">
        <p14:creationId xmlns:p14="http://schemas.microsoft.com/office/powerpoint/2010/main" val="185748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a:t>
            </a:r>
          </a:p>
        </p:txBody>
      </p:sp>
      <p:sp>
        <p:nvSpPr>
          <p:cNvPr id="5" name="Text Placeholder 4"/>
          <p:cNvSpPr>
            <a:spLocks noGrp="1"/>
          </p:cNvSpPr>
          <p:nvPr>
            <p:ph type="body" sz="quarter" idx="14"/>
          </p:nvPr>
        </p:nvSpPr>
        <p:spPr/>
        <p:txBody>
          <a:bodyPr/>
          <a:lstStyle/>
          <a:p>
            <a:r>
              <a:rPr lang="en-GB" dirty="0"/>
              <a:t>Try </a:t>
            </a:r>
            <a:r>
              <a:rPr lang="en-GB" b="1" dirty="0"/>
              <a:t>Task 1</a:t>
            </a:r>
          </a:p>
          <a:p>
            <a:endParaRPr lang="en-GB" dirty="0"/>
          </a:p>
        </p:txBody>
      </p:sp>
      <p:pic>
        <p:nvPicPr>
          <p:cNvPr id="3" name="Picture 2"/>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51199" y="1886427"/>
            <a:ext cx="2396067" cy="4971573"/>
          </a:xfrm>
          <a:prstGeom prst="rect">
            <a:avLst/>
          </a:prstGeom>
        </p:spPr>
      </p:pic>
    </p:spTree>
    <p:extLst>
      <p:ext uri="{BB962C8B-B14F-4D97-AF65-F5344CB8AC3E}">
        <p14:creationId xmlns:p14="http://schemas.microsoft.com/office/powerpoint/2010/main" val="204254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Software serving humanity</a:t>
            </a:r>
          </a:p>
        </p:txBody>
      </p:sp>
      <p:sp>
        <p:nvSpPr>
          <p:cNvPr id="3" name="Text Placeholder 2"/>
          <p:cNvSpPr>
            <a:spLocks noGrp="1"/>
          </p:cNvSpPr>
          <p:nvPr>
            <p:ph type="body" sz="quarter" idx="14"/>
          </p:nvPr>
        </p:nvSpPr>
        <p:spPr>
          <a:xfrm>
            <a:off x="724280" y="1704179"/>
            <a:ext cx="7797230" cy="4070979"/>
          </a:xfrm>
        </p:spPr>
        <p:txBody>
          <a:bodyPr/>
          <a:lstStyle/>
          <a:p>
            <a:r>
              <a:rPr lang="en-GB" dirty="0"/>
              <a:t>Tim Berners-Lee invented the World Wide Web in 1989 and made it freely available to all</a:t>
            </a:r>
          </a:p>
          <a:p>
            <a:r>
              <a:rPr lang="en-GB" dirty="0"/>
              <a:t>He is a founding director of the World Wide Web Foundation, which seeks to ensure the Web serves humanity by establishing it as a global public good and a basic right</a:t>
            </a:r>
          </a:p>
          <a:p>
            <a:endParaRPr lang="en-GB" dirty="0"/>
          </a:p>
        </p:txBody>
      </p:sp>
    </p:spTree>
    <p:extLst>
      <p:ext uri="{BB962C8B-B14F-4D97-AF65-F5344CB8AC3E}">
        <p14:creationId xmlns:p14="http://schemas.microsoft.com/office/powerpoint/2010/main" val="37365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Software and morality</a:t>
            </a:r>
          </a:p>
        </p:txBody>
      </p:sp>
      <p:sp>
        <p:nvSpPr>
          <p:cNvPr id="3" name="Text Placeholder 2"/>
          <p:cNvSpPr>
            <a:spLocks noGrp="1"/>
          </p:cNvSpPr>
          <p:nvPr>
            <p:ph type="body" sz="quarter" idx="14"/>
          </p:nvPr>
        </p:nvSpPr>
        <p:spPr/>
        <p:txBody>
          <a:bodyPr/>
          <a:lstStyle/>
          <a:p>
            <a:r>
              <a:rPr lang="en-GB" dirty="0"/>
              <a:t>Technology is a formidable force which can be used to make the world a better place</a:t>
            </a:r>
          </a:p>
          <a:p>
            <a:r>
              <a:rPr lang="en-GB" dirty="0"/>
              <a:t>However, it can also do great harm</a:t>
            </a:r>
          </a:p>
          <a:p>
            <a:pPr lvl="1"/>
            <a:r>
              <a:rPr lang="en-GB" dirty="0"/>
              <a:t>Should moral and ethical considerations be a part of technological design, research and development?</a:t>
            </a:r>
          </a:p>
          <a:p>
            <a:pPr lvl="1"/>
            <a:r>
              <a:rPr lang="en-GB" dirty="0"/>
              <a:t>How can this work in practice?</a:t>
            </a:r>
          </a:p>
        </p:txBody>
      </p:sp>
    </p:spTree>
    <p:extLst>
      <p:ext uri="{BB962C8B-B14F-4D97-AF65-F5344CB8AC3E}">
        <p14:creationId xmlns:p14="http://schemas.microsoft.com/office/powerpoint/2010/main" val="304831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effect of ICT applications</a:t>
            </a:r>
          </a:p>
        </p:txBody>
      </p:sp>
      <p:sp>
        <p:nvSpPr>
          <p:cNvPr id="3" name="Text Placeholder 2"/>
          <p:cNvSpPr>
            <a:spLocks noGrp="1"/>
          </p:cNvSpPr>
          <p:nvPr>
            <p:ph type="body" sz="quarter" idx="14"/>
          </p:nvPr>
        </p:nvSpPr>
        <p:spPr/>
        <p:txBody>
          <a:bodyPr/>
          <a:lstStyle/>
          <a:p>
            <a:r>
              <a:rPr lang="en-GB" dirty="0"/>
              <a:t>ICT has come to influence the way we do things</a:t>
            </a:r>
          </a:p>
          <a:p>
            <a:r>
              <a:rPr lang="en-GB" dirty="0"/>
              <a:t>The ICT applications that software designers and engineers develop will partially determine what health care, public administration, education, science and transport will be within twenty years</a:t>
            </a:r>
          </a:p>
          <a:p>
            <a:pPr lvl="1"/>
            <a:r>
              <a:rPr lang="en-GB" dirty="0"/>
              <a:t>Our ICT systems must be just, fair, safe and ethical</a:t>
            </a:r>
          </a:p>
        </p:txBody>
      </p:sp>
    </p:spTree>
    <p:extLst>
      <p:ext uri="{BB962C8B-B14F-4D97-AF65-F5344CB8AC3E}">
        <p14:creationId xmlns:p14="http://schemas.microsoft.com/office/powerpoint/2010/main" val="350065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53526" y="1253067"/>
            <a:ext cx="1027807" cy="5604933"/>
          </a:xfrm>
          <a:prstGeom prst="rect">
            <a:avLst/>
          </a:prstGeom>
        </p:spPr>
      </p:pic>
      <p:sp>
        <p:nvSpPr>
          <p:cNvPr id="2" name="Text Placeholder 1"/>
          <p:cNvSpPr>
            <a:spLocks noGrp="1"/>
          </p:cNvSpPr>
          <p:nvPr>
            <p:ph type="body" sz="quarter" idx="13"/>
          </p:nvPr>
        </p:nvSpPr>
        <p:spPr/>
        <p:txBody>
          <a:bodyPr/>
          <a:lstStyle/>
          <a:p>
            <a:r>
              <a:rPr lang="en-GB" dirty="0"/>
              <a:t>A double-edged sword</a:t>
            </a:r>
          </a:p>
        </p:txBody>
      </p:sp>
      <p:sp>
        <p:nvSpPr>
          <p:cNvPr id="3" name="Text Placeholder 2"/>
          <p:cNvSpPr>
            <a:spLocks noGrp="1"/>
          </p:cNvSpPr>
          <p:nvPr>
            <p:ph type="body" sz="quarter" idx="14"/>
          </p:nvPr>
        </p:nvSpPr>
        <p:spPr>
          <a:xfrm>
            <a:off x="724280" y="1704179"/>
            <a:ext cx="5965278" cy="3453607"/>
          </a:xfrm>
        </p:spPr>
        <p:txBody>
          <a:bodyPr/>
          <a:lstStyle/>
          <a:p>
            <a:r>
              <a:rPr lang="en-GB" dirty="0"/>
              <a:t>Any product, however useful or benign its original purpose, can also cause harm in the wrong hands</a:t>
            </a:r>
          </a:p>
          <a:p>
            <a:r>
              <a:rPr lang="en-GB" dirty="0"/>
              <a:t>A razor blade, syringe, pillow, car or aeroplane can all be used to kill</a:t>
            </a:r>
          </a:p>
          <a:p>
            <a:pPr lvl="1"/>
            <a:r>
              <a:rPr lang="en-GB" dirty="0"/>
              <a:t>Can the inventor be blamed?</a:t>
            </a:r>
          </a:p>
          <a:p>
            <a:pPr lvl="1"/>
            <a:r>
              <a:rPr lang="en-GB" dirty="0"/>
              <a:t>Can a software engineer be blamed </a:t>
            </a:r>
            <a:br>
              <a:rPr lang="en-GB" dirty="0"/>
            </a:br>
            <a:r>
              <a:rPr lang="en-GB" dirty="0"/>
              <a:t>for the manner in which his software </a:t>
            </a:r>
            <a:br>
              <a:rPr lang="en-GB" dirty="0"/>
            </a:br>
            <a:r>
              <a:rPr lang="en-GB" dirty="0"/>
              <a:t>is used?</a:t>
            </a:r>
          </a:p>
        </p:txBody>
      </p:sp>
    </p:spTree>
    <p:extLst>
      <p:ext uri="{BB962C8B-B14F-4D97-AF65-F5344CB8AC3E}">
        <p14:creationId xmlns:p14="http://schemas.microsoft.com/office/powerpoint/2010/main" val="277668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B6AC30-0523-4A91-92CC-39F0D557FE41}"/>
              </a:ext>
            </a:extLst>
          </p:cNvPr>
          <p:cNvSpPr>
            <a:spLocks noGrp="1"/>
          </p:cNvSpPr>
          <p:nvPr>
            <p:ph type="body" sz="quarter" idx="13"/>
          </p:nvPr>
        </p:nvSpPr>
        <p:spPr/>
        <p:txBody>
          <a:bodyPr/>
          <a:lstStyle/>
          <a:p>
            <a:r>
              <a:rPr lang="en-GB" dirty="0"/>
              <a:t>Software and algorithms</a:t>
            </a:r>
          </a:p>
        </p:txBody>
      </p:sp>
      <p:sp>
        <p:nvSpPr>
          <p:cNvPr id="3" name="Text Placeholder 2">
            <a:extLst>
              <a:ext uri="{FF2B5EF4-FFF2-40B4-BE49-F238E27FC236}">
                <a16:creationId xmlns:a16="http://schemas.microsoft.com/office/drawing/2014/main" id="{412BF5FC-A64B-4ACC-B81E-A6E2BC7DDB6F}"/>
              </a:ext>
            </a:extLst>
          </p:cNvPr>
          <p:cNvSpPr>
            <a:spLocks noGrp="1"/>
          </p:cNvSpPr>
          <p:nvPr>
            <p:ph type="body" sz="quarter" idx="14"/>
          </p:nvPr>
        </p:nvSpPr>
        <p:spPr>
          <a:xfrm>
            <a:off x="724280" y="1704179"/>
            <a:ext cx="7797230" cy="4247588"/>
          </a:xfrm>
        </p:spPr>
        <p:txBody>
          <a:bodyPr/>
          <a:lstStyle/>
          <a:p>
            <a:r>
              <a:rPr lang="en-GB" dirty="0"/>
              <a:t>Decisions and choices previously made by humans are now often delegated to algorithms</a:t>
            </a:r>
          </a:p>
          <a:p>
            <a:pPr lvl="1"/>
            <a:r>
              <a:rPr lang="en-GB" dirty="0"/>
              <a:t>Profiling algorithms determine what information can </a:t>
            </a:r>
            <a:br>
              <a:rPr lang="en-GB" dirty="0"/>
            </a:br>
            <a:r>
              <a:rPr lang="en-GB" dirty="0"/>
              <a:t>be accessed</a:t>
            </a:r>
          </a:p>
          <a:p>
            <a:pPr lvl="1"/>
            <a:r>
              <a:rPr lang="en-GB" dirty="0"/>
              <a:t>Online advertisements may be delivered according to perceived ethnicity, interests or pages viewed</a:t>
            </a:r>
          </a:p>
          <a:p>
            <a:pPr lvl="1"/>
            <a:r>
              <a:rPr lang="en-GB" dirty="0"/>
              <a:t>Algorithms give users directions about how and when to exercise, what to buy, what route to take</a:t>
            </a:r>
          </a:p>
          <a:p>
            <a:pPr lvl="1"/>
            <a:r>
              <a:rPr lang="en-GB" dirty="0"/>
              <a:t>An algorithm may be used for bail and sentencing decisions, to identify potential crime hotspots and to predict the likelihood of people reoffending</a:t>
            </a:r>
          </a:p>
          <a:p>
            <a:pPr lvl="1"/>
            <a:endParaRPr lang="en-GB" dirty="0"/>
          </a:p>
        </p:txBody>
      </p:sp>
    </p:spTree>
    <p:extLst>
      <p:ext uri="{BB962C8B-B14F-4D97-AF65-F5344CB8AC3E}">
        <p14:creationId xmlns:p14="http://schemas.microsoft.com/office/powerpoint/2010/main" val="425413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748678-349C-4B0B-B741-55F4C13314D1}"/>
              </a:ext>
            </a:extLst>
          </p:cNvPr>
          <p:cNvSpPr>
            <a:spLocks noGrp="1"/>
          </p:cNvSpPr>
          <p:nvPr>
            <p:ph type="body" sz="quarter" idx="13"/>
          </p:nvPr>
        </p:nvSpPr>
        <p:spPr/>
        <p:txBody>
          <a:bodyPr/>
          <a:lstStyle/>
          <a:p>
            <a:r>
              <a:rPr lang="en-GB" dirty="0"/>
              <a:t>Do algorithms always make ethical decisions?</a:t>
            </a:r>
          </a:p>
        </p:txBody>
      </p:sp>
      <p:sp>
        <p:nvSpPr>
          <p:cNvPr id="3" name="Text Placeholder 2">
            <a:extLst>
              <a:ext uri="{FF2B5EF4-FFF2-40B4-BE49-F238E27FC236}">
                <a16:creationId xmlns:a16="http://schemas.microsoft.com/office/drawing/2014/main" id="{83B0700E-4769-4D0B-86CA-1FE68CC7EEAB}"/>
              </a:ext>
            </a:extLst>
          </p:cNvPr>
          <p:cNvSpPr>
            <a:spLocks noGrp="1"/>
          </p:cNvSpPr>
          <p:nvPr>
            <p:ph type="body" sz="quarter" idx="14"/>
          </p:nvPr>
        </p:nvSpPr>
        <p:spPr>
          <a:xfrm>
            <a:off x="724280" y="2129051"/>
            <a:ext cx="7797230" cy="3822716"/>
          </a:xfrm>
        </p:spPr>
        <p:txBody>
          <a:bodyPr/>
          <a:lstStyle/>
          <a:p>
            <a:r>
              <a:rPr lang="en-GB" dirty="0"/>
              <a:t>Algorithms are based on complex rules that </a:t>
            </a:r>
            <a:br>
              <a:rPr lang="en-GB" dirty="0"/>
            </a:br>
            <a:r>
              <a:rPr lang="en-GB" dirty="0"/>
              <a:t>make it difficult to predict or explain the decision-making logic</a:t>
            </a:r>
          </a:p>
          <a:p>
            <a:pPr lvl="1"/>
            <a:r>
              <a:rPr lang="en-GB" dirty="0"/>
              <a:t>The ethics of an algorithm may be ethically questionable because of this complexity</a:t>
            </a:r>
          </a:p>
          <a:p>
            <a:pPr lvl="1"/>
            <a:r>
              <a:rPr lang="en-GB" dirty="0"/>
              <a:t>Machine-learning algorithms, given new training data, can define or modify their decision-making </a:t>
            </a:r>
          </a:p>
          <a:p>
            <a:pPr lvl="1"/>
            <a:r>
              <a:rPr lang="en-GB" dirty="0"/>
              <a:t>The human operator does not need to understand how or why the algorithm makes a particular decision</a:t>
            </a:r>
          </a:p>
        </p:txBody>
      </p:sp>
    </p:spTree>
    <p:extLst>
      <p:ext uri="{BB962C8B-B14F-4D97-AF65-F5344CB8AC3E}">
        <p14:creationId xmlns:p14="http://schemas.microsoft.com/office/powerpoint/2010/main" val="25117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D81192-90B7-415C-9BA2-FB49077932D0}"/>
              </a:ext>
            </a:extLst>
          </p:cNvPr>
          <p:cNvSpPr>
            <a:spLocks noGrp="1"/>
          </p:cNvSpPr>
          <p:nvPr>
            <p:ph type="body" sz="quarter" idx="13"/>
          </p:nvPr>
        </p:nvSpPr>
        <p:spPr/>
        <p:txBody>
          <a:bodyPr/>
          <a:lstStyle/>
          <a:p>
            <a:r>
              <a:rPr lang="en-GB" dirty="0"/>
              <a:t>Ethical concerns</a:t>
            </a:r>
          </a:p>
        </p:txBody>
      </p:sp>
      <p:sp>
        <p:nvSpPr>
          <p:cNvPr id="3" name="Text Placeholder 2">
            <a:extLst>
              <a:ext uri="{FF2B5EF4-FFF2-40B4-BE49-F238E27FC236}">
                <a16:creationId xmlns:a16="http://schemas.microsoft.com/office/drawing/2014/main" id="{CF81CF8F-F0F7-4FB6-BFA1-AC684F284BCD}"/>
              </a:ext>
            </a:extLst>
          </p:cNvPr>
          <p:cNvSpPr>
            <a:spLocks noGrp="1"/>
          </p:cNvSpPr>
          <p:nvPr>
            <p:ph type="body" sz="quarter" idx="14"/>
          </p:nvPr>
        </p:nvSpPr>
        <p:spPr/>
        <p:txBody>
          <a:bodyPr/>
          <a:lstStyle/>
          <a:p>
            <a:r>
              <a:rPr lang="en-GB" dirty="0"/>
              <a:t>Algorithms may give rise to ethical concerns because of:</a:t>
            </a:r>
          </a:p>
          <a:p>
            <a:pPr lvl="1"/>
            <a:r>
              <a:rPr lang="en-GB" dirty="0"/>
              <a:t>Inconclusive evidence – the algorithm may not be infallible and this limitation has to be recognised</a:t>
            </a:r>
          </a:p>
          <a:p>
            <a:pPr lvl="1"/>
            <a:r>
              <a:rPr lang="en-GB" dirty="0"/>
              <a:t>Inscrutable evidence – the human operator may not know what data and what reasoning a decision is based on</a:t>
            </a:r>
          </a:p>
          <a:p>
            <a:pPr lvl="1"/>
            <a:r>
              <a:rPr lang="en-GB" dirty="0"/>
              <a:t>Inadequate algorithm or data – the conclusions can only be as reliable as the data they are based on</a:t>
            </a:r>
          </a:p>
        </p:txBody>
      </p:sp>
    </p:spTree>
    <p:extLst>
      <p:ext uri="{BB962C8B-B14F-4D97-AF65-F5344CB8AC3E}">
        <p14:creationId xmlns:p14="http://schemas.microsoft.com/office/powerpoint/2010/main" val="429238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Understand the current capacity to distribute, publish, communicate and disseminate personal information</a:t>
            </a:r>
          </a:p>
          <a:p>
            <a:pPr lvl="0"/>
            <a:r>
              <a:rPr lang="en-GB" dirty="0"/>
              <a:t>Understand that software and their algorithms embed moral and cultural values</a:t>
            </a:r>
          </a:p>
          <a:p>
            <a:r>
              <a:rPr lang="en-GB" dirty="0"/>
              <a:t>Understand that computer scientists and software engineers have power, as well as the responsibility that goes with it, in the algorithms that they devise and the code that they deploy</a:t>
            </a:r>
          </a:p>
          <a:p>
            <a:r>
              <a:rPr lang="en-GB" dirty="0"/>
              <a:t>Be able to discuss the challenges facing legislators in the digital age</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6736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a:t>
            </a:r>
          </a:p>
        </p:txBody>
      </p:sp>
      <p:sp>
        <p:nvSpPr>
          <p:cNvPr id="5" name="Text Placeholder 4"/>
          <p:cNvSpPr>
            <a:spLocks noGrp="1"/>
          </p:cNvSpPr>
          <p:nvPr>
            <p:ph type="body" sz="quarter" idx="14"/>
          </p:nvPr>
        </p:nvSpPr>
        <p:spPr/>
        <p:txBody>
          <a:bodyPr/>
          <a:lstStyle/>
          <a:p>
            <a:r>
              <a:rPr lang="en-GB" dirty="0"/>
              <a:t>Try the questions in </a:t>
            </a:r>
            <a:r>
              <a:rPr lang="en-GB" b="1" dirty="0"/>
              <a:t>Task 2</a:t>
            </a:r>
          </a:p>
          <a:p>
            <a:endParaRPr lang="en-GB" dirty="0"/>
          </a:p>
        </p:txBody>
      </p:sp>
    </p:spTree>
    <p:extLst>
      <p:ext uri="{BB962C8B-B14F-4D97-AF65-F5344CB8AC3E}">
        <p14:creationId xmlns:p14="http://schemas.microsoft.com/office/powerpoint/2010/main" val="1106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4FCD1-1CCB-41D1-A40B-544DC8861F74}"/>
              </a:ext>
            </a:extLst>
          </p:cNvPr>
          <p:cNvSpPr>
            <a:spLocks noGrp="1"/>
          </p:cNvSpPr>
          <p:nvPr>
            <p:ph type="body" sz="quarter" idx="13"/>
          </p:nvPr>
        </p:nvSpPr>
        <p:spPr/>
        <p:txBody>
          <a:bodyPr/>
          <a:lstStyle/>
          <a:p>
            <a:r>
              <a:rPr lang="en-GB" dirty="0"/>
              <a:t>The need for legislation</a:t>
            </a:r>
          </a:p>
        </p:txBody>
      </p:sp>
      <p:sp>
        <p:nvSpPr>
          <p:cNvPr id="4" name="Text Placeholder 3">
            <a:extLst>
              <a:ext uri="{FF2B5EF4-FFF2-40B4-BE49-F238E27FC236}">
                <a16:creationId xmlns:a16="http://schemas.microsoft.com/office/drawing/2014/main" id="{92A3F389-62ED-43D3-9CD5-0773B784C001}"/>
              </a:ext>
            </a:extLst>
          </p:cNvPr>
          <p:cNvSpPr>
            <a:spLocks noGrp="1"/>
          </p:cNvSpPr>
          <p:nvPr>
            <p:ph type="body" sz="quarter" idx="14"/>
          </p:nvPr>
        </p:nvSpPr>
        <p:spPr/>
        <p:txBody>
          <a:bodyPr/>
          <a:lstStyle/>
          <a:p>
            <a:r>
              <a:rPr lang="en-GB" dirty="0"/>
              <a:t>The use of new technology brings with it the need for new legislation, for example:</a:t>
            </a:r>
          </a:p>
          <a:p>
            <a:pPr lvl="1"/>
            <a:r>
              <a:rPr lang="en-GB" dirty="0"/>
              <a:t>Laws relating to the use of social media</a:t>
            </a:r>
          </a:p>
          <a:p>
            <a:pPr lvl="1"/>
            <a:r>
              <a:rPr lang="en-GB" dirty="0"/>
              <a:t>Laws relating to the use of wearable technology</a:t>
            </a:r>
          </a:p>
          <a:p>
            <a:pPr lvl="1"/>
            <a:r>
              <a:rPr lang="en-GB" dirty="0"/>
              <a:t>Laws relating to the use of digital currencies such as bitcoin</a:t>
            </a:r>
          </a:p>
        </p:txBody>
      </p:sp>
    </p:spTree>
    <p:extLst>
      <p:ext uri="{BB962C8B-B14F-4D97-AF65-F5344CB8AC3E}">
        <p14:creationId xmlns:p14="http://schemas.microsoft.com/office/powerpoint/2010/main" val="315727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4C8E3-5CFB-4B2E-9C43-76EF56077065}"/>
              </a:ext>
            </a:extLst>
          </p:cNvPr>
          <p:cNvSpPr>
            <a:spLocks noGrp="1"/>
          </p:cNvSpPr>
          <p:nvPr>
            <p:ph type="body" sz="quarter" idx="13"/>
          </p:nvPr>
        </p:nvSpPr>
        <p:spPr/>
        <p:txBody>
          <a:bodyPr/>
          <a:lstStyle/>
          <a:p>
            <a:r>
              <a:rPr lang="en-GB" dirty="0"/>
              <a:t>Challenges facing legislators</a:t>
            </a:r>
          </a:p>
          <a:p>
            <a:endParaRPr lang="en-GB" dirty="0"/>
          </a:p>
        </p:txBody>
      </p:sp>
      <p:sp>
        <p:nvSpPr>
          <p:cNvPr id="3" name="Text Placeholder 2">
            <a:extLst>
              <a:ext uri="{FF2B5EF4-FFF2-40B4-BE49-F238E27FC236}">
                <a16:creationId xmlns:a16="http://schemas.microsoft.com/office/drawing/2014/main" id="{F1C79565-9E8F-41DD-9069-67B5D2440C28}"/>
              </a:ext>
            </a:extLst>
          </p:cNvPr>
          <p:cNvSpPr>
            <a:spLocks noGrp="1"/>
          </p:cNvSpPr>
          <p:nvPr>
            <p:ph type="body" sz="quarter" idx="14"/>
          </p:nvPr>
        </p:nvSpPr>
        <p:spPr>
          <a:xfrm>
            <a:off x="724280" y="1704179"/>
            <a:ext cx="7797230" cy="4737564"/>
          </a:xfrm>
        </p:spPr>
        <p:txBody>
          <a:bodyPr/>
          <a:lstStyle/>
          <a:p>
            <a:r>
              <a:rPr lang="en-GB" dirty="0"/>
              <a:t>Enforcement is difficult and the criminals are often very hard to trace</a:t>
            </a:r>
          </a:p>
          <a:p>
            <a:r>
              <a:rPr lang="en-GB" dirty="0"/>
              <a:t>There may not be suitable laws in place to deal with new types of behaviour on the Internet that could be viewed as criminal</a:t>
            </a:r>
          </a:p>
          <a:p>
            <a:r>
              <a:rPr lang="en-GB" dirty="0"/>
              <a:t>The Internet is international but laws vary in different countries, so what is illegal in one country may be legal in others</a:t>
            </a:r>
          </a:p>
          <a:p>
            <a:r>
              <a:rPr lang="en-GB" dirty="0"/>
              <a:t>New uses of technology arise so fast that the law cannot keep up – e.g. types of wearable technology</a:t>
            </a:r>
          </a:p>
        </p:txBody>
      </p:sp>
    </p:spTree>
    <p:extLst>
      <p:ext uri="{BB962C8B-B14F-4D97-AF65-F5344CB8AC3E}">
        <p14:creationId xmlns:p14="http://schemas.microsoft.com/office/powerpoint/2010/main" val="351612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a:t>
            </a:r>
          </a:p>
        </p:txBody>
      </p:sp>
      <p:sp>
        <p:nvSpPr>
          <p:cNvPr id="5" name="Text Placeholder 4"/>
          <p:cNvSpPr>
            <a:spLocks noGrp="1"/>
          </p:cNvSpPr>
          <p:nvPr>
            <p:ph type="body" sz="quarter" idx="14"/>
          </p:nvPr>
        </p:nvSpPr>
        <p:spPr/>
        <p:txBody>
          <a:bodyPr/>
          <a:lstStyle/>
          <a:p>
            <a:r>
              <a:rPr lang="en-GB" dirty="0"/>
              <a:t>Answer the questions in </a:t>
            </a:r>
            <a:r>
              <a:rPr lang="en-GB" b="1" dirty="0"/>
              <a:t>Task 3</a:t>
            </a:r>
          </a:p>
          <a:p>
            <a:endParaRPr lang="en-GB" dirty="0"/>
          </a:p>
        </p:txBody>
      </p:sp>
    </p:spTree>
    <p:extLst>
      <p:ext uri="{BB962C8B-B14F-4D97-AF65-F5344CB8AC3E}">
        <p14:creationId xmlns:p14="http://schemas.microsoft.com/office/powerpoint/2010/main" val="806853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18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7042" y="2920999"/>
            <a:ext cx="4819038" cy="3937001"/>
          </a:xfrm>
          <a:prstGeom prst="rect">
            <a:avLst/>
          </a:prstGeom>
        </p:spPr>
      </p:pic>
      <p:sp>
        <p:nvSpPr>
          <p:cNvPr id="2" name="Text Placeholder 1"/>
          <p:cNvSpPr>
            <a:spLocks noGrp="1"/>
          </p:cNvSpPr>
          <p:nvPr>
            <p:ph type="body" sz="quarter" idx="13"/>
          </p:nvPr>
        </p:nvSpPr>
        <p:spPr/>
        <p:txBody>
          <a:bodyPr/>
          <a:lstStyle/>
          <a:p>
            <a:r>
              <a:rPr lang="en-GB"/>
              <a:t>Private information and the web</a:t>
            </a:r>
            <a:endParaRPr lang="en-GB" dirty="0"/>
          </a:p>
        </p:txBody>
      </p:sp>
      <p:sp>
        <p:nvSpPr>
          <p:cNvPr id="3" name="Text Placeholder 2"/>
          <p:cNvSpPr>
            <a:spLocks noGrp="1"/>
          </p:cNvSpPr>
          <p:nvPr>
            <p:ph type="body" sz="quarter" idx="14"/>
          </p:nvPr>
        </p:nvSpPr>
        <p:spPr/>
        <p:txBody>
          <a:bodyPr/>
          <a:lstStyle/>
          <a:p>
            <a:r>
              <a:rPr lang="en-GB" dirty="0"/>
              <a:t>How has our connected, online world enabled us to publish and distribute personal information?</a:t>
            </a:r>
          </a:p>
          <a:p>
            <a:pPr lvl="1"/>
            <a:r>
              <a:rPr lang="en-GB" dirty="0"/>
              <a:t>Do you post personal information </a:t>
            </a:r>
            <a:br>
              <a:rPr lang="en-GB" dirty="0"/>
            </a:br>
            <a:r>
              <a:rPr lang="en-GB" dirty="0"/>
              <a:t>about yourself online?</a:t>
            </a:r>
          </a:p>
          <a:p>
            <a:pPr lvl="1"/>
            <a:r>
              <a:rPr lang="en-GB" dirty="0"/>
              <a:t>Do you post </a:t>
            </a:r>
            <a:br>
              <a:rPr lang="en-GB" dirty="0"/>
            </a:br>
            <a:r>
              <a:rPr lang="en-GB" dirty="0"/>
              <a:t>personal information </a:t>
            </a:r>
            <a:br>
              <a:rPr lang="en-GB" dirty="0"/>
            </a:br>
            <a:r>
              <a:rPr lang="en-GB" dirty="0"/>
              <a:t>about other </a:t>
            </a:r>
            <a:br>
              <a:rPr lang="en-GB" dirty="0"/>
            </a:br>
            <a:r>
              <a:rPr lang="en-GB" dirty="0"/>
              <a:t>people online?</a:t>
            </a:r>
          </a:p>
          <a:p>
            <a:pPr lvl="1"/>
            <a:r>
              <a:rPr lang="en-GB" dirty="0"/>
              <a:t>Is this ethical?</a:t>
            </a:r>
          </a:p>
          <a:p>
            <a:endParaRPr lang="en-GB" dirty="0"/>
          </a:p>
          <a:p>
            <a:endParaRPr lang="en-GB" dirty="0"/>
          </a:p>
        </p:txBody>
      </p:sp>
    </p:spTree>
    <p:extLst>
      <p:ext uri="{BB962C8B-B14F-4D97-AF65-F5344CB8AC3E}">
        <p14:creationId xmlns:p14="http://schemas.microsoft.com/office/powerpoint/2010/main" val="210708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generated with very high confidence">
            <a:extLst>
              <a:ext uri="{FF2B5EF4-FFF2-40B4-BE49-F238E27FC236}">
                <a16:creationId xmlns:a16="http://schemas.microsoft.com/office/drawing/2014/main" id="{553F8B89-0591-421B-B8CD-C7D380C206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90068" y="658789"/>
            <a:ext cx="5853932" cy="5437211"/>
          </a:xfrm>
          <a:prstGeom prst="rect">
            <a:avLst/>
          </a:prstGeom>
        </p:spPr>
      </p:pic>
      <p:sp>
        <p:nvSpPr>
          <p:cNvPr id="2" name="Text Placeholder 1"/>
          <p:cNvSpPr>
            <a:spLocks noGrp="1"/>
          </p:cNvSpPr>
          <p:nvPr>
            <p:ph type="body" sz="quarter" idx="13"/>
          </p:nvPr>
        </p:nvSpPr>
        <p:spPr/>
        <p:txBody>
          <a:bodyPr/>
          <a:lstStyle/>
          <a:p>
            <a:r>
              <a:rPr lang="en-GB" dirty="0"/>
              <a:t>Social media sites – </a:t>
            </a:r>
            <a:br>
              <a:rPr lang="en-GB" dirty="0"/>
            </a:br>
            <a:r>
              <a:rPr lang="en-GB" dirty="0"/>
              <a:t>good or bad?</a:t>
            </a:r>
          </a:p>
        </p:txBody>
      </p:sp>
      <p:sp>
        <p:nvSpPr>
          <p:cNvPr id="3" name="Text Placeholder 2"/>
          <p:cNvSpPr>
            <a:spLocks noGrp="1"/>
          </p:cNvSpPr>
          <p:nvPr>
            <p:ph type="body" sz="quarter" idx="14"/>
          </p:nvPr>
        </p:nvSpPr>
        <p:spPr>
          <a:xfrm>
            <a:off x="724280" y="2238375"/>
            <a:ext cx="3481960" cy="2919411"/>
          </a:xfrm>
        </p:spPr>
        <p:txBody>
          <a:bodyPr/>
          <a:lstStyle/>
          <a:p>
            <a:r>
              <a:rPr lang="en-GB" dirty="0"/>
              <a:t>How many people in different countries use social networking sites such as Facebook, Twitter, Instagram, Snapchat, WhatsApp, Tumblr?</a:t>
            </a:r>
          </a:p>
          <a:p>
            <a:pPr lvl="1"/>
            <a:r>
              <a:rPr lang="en-GB" dirty="0"/>
              <a:t>Who are these people? </a:t>
            </a:r>
          </a:p>
          <a:p>
            <a:pPr lvl="1"/>
            <a:r>
              <a:rPr lang="en-GB" dirty="0"/>
              <a:t>What do they use these sites for?</a:t>
            </a:r>
          </a:p>
          <a:p>
            <a:pPr lvl="1"/>
            <a:endParaRPr lang="en-GB" dirty="0"/>
          </a:p>
          <a:p>
            <a:endParaRPr lang="en-GB" dirty="0"/>
          </a:p>
        </p:txBody>
      </p:sp>
    </p:spTree>
    <p:extLst>
      <p:ext uri="{BB962C8B-B14F-4D97-AF65-F5344CB8AC3E}">
        <p14:creationId xmlns:p14="http://schemas.microsoft.com/office/powerpoint/2010/main" val="395007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3C3A3-2610-4F5F-978E-494423C073EB}"/>
              </a:ext>
            </a:extLst>
          </p:cNvPr>
          <p:cNvSpPr>
            <a:spLocks noGrp="1"/>
          </p:cNvSpPr>
          <p:nvPr>
            <p:ph type="body" sz="quarter" idx="13"/>
          </p:nvPr>
        </p:nvSpPr>
        <p:spPr/>
        <p:txBody>
          <a:bodyPr/>
          <a:lstStyle/>
          <a:p>
            <a:r>
              <a:rPr lang="en-GB" dirty="0"/>
              <a:t>Who uses social media?</a:t>
            </a:r>
          </a:p>
        </p:txBody>
      </p:sp>
      <p:sp>
        <p:nvSpPr>
          <p:cNvPr id="3" name="Text Placeholder 2">
            <a:extLst>
              <a:ext uri="{FF2B5EF4-FFF2-40B4-BE49-F238E27FC236}">
                <a16:creationId xmlns:a16="http://schemas.microsoft.com/office/drawing/2014/main" id="{3DABC976-5F0D-4161-AB57-B0575C87BDDD}"/>
              </a:ext>
            </a:extLst>
          </p:cNvPr>
          <p:cNvSpPr>
            <a:spLocks noGrp="1"/>
          </p:cNvSpPr>
          <p:nvPr>
            <p:ph type="body" sz="quarter" idx="14"/>
          </p:nvPr>
        </p:nvSpPr>
        <p:spPr/>
        <p:txBody>
          <a:bodyPr/>
          <a:lstStyle/>
          <a:p>
            <a:r>
              <a:rPr lang="en-GB" dirty="0"/>
              <a:t>In the third quarter of 2017, Twitter averaged 330 million active users, 140 million using it every day</a:t>
            </a:r>
          </a:p>
          <a:p>
            <a:r>
              <a:rPr lang="en-GB" dirty="0"/>
              <a:t>150 million use Snapchat every day</a:t>
            </a:r>
          </a:p>
          <a:p>
            <a:r>
              <a:rPr lang="en-GB" dirty="0"/>
              <a:t>2.1 billion use Facebook</a:t>
            </a:r>
          </a:p>
        </p:txBody>
      </p:sp>
      <p:pic>
        <p:nvPicPr>
          <p:cNvPr id="5" name="Picture 4" descr="A group of people posing for the camera&#10;&#10;Description generated with very high confidence">
            <a:extLst>
              <a:ext uri="{FF2B5EF4-FFF2-40B4-BE49-F238E27FC236}">
                <a16:creationId xmlns:a16="http://schemas.microsoft.com/office/drawing/2014/main" id="{7ED923E9-3B52-414D-96F7-A83A53FB92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937" y="3672305"/>
            <a:ext cx="8875076" cy="2856665"/>
          </a:xfrm>
          <a:prstGeom prst="rect">
            <a:avLst/>
          </a:prstGeom>
        </p:spPr>
      </p:pic>
      <p:pic>
        <p:nvPicPr>
          <p:cNvPr id="6" name="Picture 5" descr="Logo Unit 6.ai">
            <a:extLst>
              <a:ext uri="{FF2B5EF4-FFF2-40B4-BE49-F238E27FC236}">
                <a16:creationId xmlns:a16="http://schemas.microsoft.com/office/drawing/2014/main" id="{57ED6BDD-75C1-47ED-8BED-0F23364BC1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08255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D12ED-7117-462F-B2C0-EE2B133788B2}"/>
              </a:ext>
            </a:extLst>
          </p:cNvPr>
          <p:cNvSpPr>
            <a:spLocks noGrp="1"/>
          </p:cNvSpPr>
          <p:nvPr>
            <p:ph type="body" sz="quarter" idx="13"/>
          </p:nvPr>
        </p:nvSpPr>
        <p:spPr/>
        <p:txBody>
          <a:bodyPr/>
          <a:lstStyle/>
          <a:p>
            <a:r>
              <a:rPr lang="en-GB" dirty="0"/>
              <a:t>Collecting personal information</a:t>
            </a:r>
          </a:p>
        </p:txBody>
      </p:sp>
      <p:sp>
        <p:nvSpPr>
          <p:cNvPr id="3" name="Text Placeholder 2">
            <a:extLst>
              <a:ext uri="{FF2B5EF4-FFF2-40B4-BE49-F238E27FC236}">
                <a16:creationId xmlns:a16="http://schemas.microsoft.com/office/drawing/2014/main" id="{BC9AA271-4D08-49C3-9B71-64101D08FD20}"/>
              </a:ext>
            </a:extLst>
          </p:cNvPr>
          <p:cNvSpPr>
            <a:spLocks noGrp="1"/>
          </p:cNvSpPr>
          <p:nvPr>
            <p:ph type="body" sz="quarter" idx="14"/>
          </p:nvPr>
        </p:nvSpPr>
        <p:spPr/>
        <p:txBody>
          <a:bodyPr/>
          <a:lstStyle/>
          <a:p>
            <a:r>
              <a:rPr lang="en-GB" dirty="0"/>
              <a:t>Facebook collects vast amounts of personal information on the basis of groups joined and pages “liked”</a:t>
            </a:r>
          </a:p>
          <a:p>
            <a:r>
              <a:rPr lang="en-GB" dirty="0"/>
              <a:t>Advertisers can then specify that they wish to target people according to age, gender, interests, opinions and other characteristics</a:t>
            </a:r>
          </a:p>
          <a:p>
            <a:endParaRPr lang="en-GB" dirty="0"/>
          </a:p>
        </p:txBody>
      </p:sp>
    </p:spTree>
    <p:extLst>
      <p:ext uri="{BB962C8B-B14F-4D97-AF65-F5344CB8AC3E}">
        <p14:creationId xmlns:p14="http://schemas.microsoft.com/office/powerpoint/2010/main" val="291211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A3CE2-336B-4936-9462-8AB255BE1829}"/>
              </a:ext>
            </a:extLst>
          </p:cNvPr>
          <p:cNvSpPr>
            <a:spLocks noGrp="1"/>
          </p:cNvSpPr>
          <p:nvPr>
            <p:ph type="body" sz="quarter" idx="13"/>
          </p:nvPr>
        </p:nvSpPr>
        <p:spPr/>
        <p:txBody>
          <a:bodyPr/>
          <a:lstStyle/>
          <a:p>
            <a:r>
              <a:rPr lang="en-GB" dirty="0"/>
              <a:t>Targeted advertisements</a:t>
            </a:r>
          </a:p>
        </p:txBody>
      </p:sp>
      <p:pic>
        <p:nvPicPr>
          <p:cNvPr id="1032" name="Picture 8" descr="C:\Users\Rob\AppData\Roaming\PixelMetrics\CaptureWiz\Temp\5.png">
            <a:extLst>
              <a:ext uri="{FF2B5EF4-FFF2-40B4-BE49-F238E27FC236}">
                <a16:creationId xmlns:a16="http://schemas.microsoft.com/office/drawing/2014/main" id="{5EC175F5-46BC-475A-8655-8BE3FA62D29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2977" y="1747340"/>
            <a:ext cx="7845136" cy="427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9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57B95-C53C-405E-AB10-18D00B846FF7}"/>
              </a:ext>
            </a:extLst>
          </p:cNvPr>
          <p:cNvSpPr>
            <a:spLocks noGrp="1"/>
          </p:cNvSpPr>
          <p:nvPr>
            <p:ph type="body" sz="quarter" idx="13"/>
          </p:nvPr>
        </p:nvSpPr>
        <p:spPr/>
        <p:txBody>
          <a:bodyPr/>
          <a:lstStyle/>
          <a:p>
            <a:r>
              <a:rPr lang="en-GB" dirty="0"/>
              <a:t>President Trump on Twitter</a:t>
            </a:r>
          </a:p>
        </p:txBody>
      </p:sp>
      <p:sp>
        <p:nvSpPr>
          <p:cNvPr id="3" name="Text Placeholder 2">
            <a:extLst>
              <a:ext uri="{FF2B5EF4-FFF2-40B4-BE49-F238E27FC236}">
                <a16:creationId xmlns:a16="http://schemas.microsoft.com/office/drawing/2014/main" id="{021C00FA-93C5-461B-B0E7-D291035F4E5D}"/>
              </a:ext>
            </a:extLst>
          </p:cNvPr>
          <p:cNvSpPr>
            <a:spLocks noGrp="1"/>
          </p:cNvSpPr>
          <p:nvPr>
            <p:ph type="body" sz="quarter" idx="14"/>
          </p:nvPr>
        </p:nvSpPr>
        <p:spPr/>
        <p:txBody>
          <a:bodyPr/>
          <a:lstStyle/>
          <a:p>
            <a:r>
              <a:rPr lang="en-GB" dirty="0"/>
              <a:t>In October 2017 Donald Trump had more than 41 million followers</a:t>
            </a:r>
          </a:p>
          <a:p>
            <a:pPr lvl="1"/>
            <a:r>
              <a:rPr lang="en-GB" dirty="0"/>
              <a:t>However, almost half of these (19.7 million) were fake</a:t>
            </a:r>
          </a:p>
          <a:p>
            <a:pPr lvl="1"/>
            <a:r>
              <a:rPr lang="en-GB" dirty="0"/>
              <a:t>Many of Trump’s 37,000 Tweets are wild exaggerations!</a:t>
            </a:r>
          </a:p>
          <a:p>
            <a:endParaRPr lang="en-GB" dirty="0"/>
          </a:p>
        </p:txBody>
      </p:sp>
      <p:pic>
        <p:nvPicPr>
          <p:cNvPr id="1026" name="Picture 2" descr="C:\Users\Pat\AppData\Roaming\PixelMetrics\CaptureWiz\Temp\2.jpg">
            <a:extLst>
              <a:ext uri="{FF2B5EF4-FFF2-40B4-BE49-F238E27FC236}">
                <a16:creationId xmlns:a16="http://schemas.microsoft.com/office/drawing/2014/main" id="{C4AC7ED2-1F89-4385-AF7C-A44ED6C5D4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862" y="3891243"/>
            <a:ext cx="4896276" cy="19975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8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A7E36-D16C-4B51-932B-BECBCF33D4FD}"/>
              </a:ext>
            </a:extLst>
          </p:cNvPr>
          <p:cNvSpPr>
            <a:spLocks noGrp="1"/>
          </p:cNvSpPr>
          <p:nvPr>
            <p:ph type="body" sz="quarter" idx="13"/>
          </p:nvPr>
        </p:nvSpPr>
        <p:spPr/>
        <p:txBody>
          <a:bodyPr/>
          <a:lstStyle/>
          <a:p>
            <a:r>
              <a:rPr lang="en-GB" dirty="0"/>
              <a:t>Fake news</a:t>
            </a:r>
          </a:p>
        </p:txBody>
      </p:sp>
      <p:sp>
        <p:nvSpPr>
          <p:cNvPr id="3" name="Text Placeholder 2">
            <a:extLst>
              <a:ext uri="{FF2B5EF4-FFF2-40B4-BE49-F238E27FC236}">
                <a16:creationId xmlns:a16="http://schemas.microsoft.com/office/drawing/2014/main" id="{EBAAFF0F-D6EB-45D3-A1A6-0BD3F427298F}"/>
              </a:ext>
            </a:extLst>
          </p:cNvPr>
          <p:cNvSpPr>
            <a:spLocks noGrp="1"/>
          </p:cNvSpPr>
          <p:nvPr>
            <p:ph type="body" sz="quarter" idx="14"/>
          </p:nvPr>
        </p:nvSpPr>
        <p:spPr>
          <a:xfrm>
            <a:off x="724280" y="1704179"/>
            <a:ext cx="7797230" cy="3891403"/>
          </a:xfrm>
        </p:spPr>
        <p:txBody>
          <a:bodyPr/>
          <a:lstStyle/>
          <a:p>
            <a:r>
              <a:rPr lang="en-GB" dirty="0"/>
              <a:t>Facebook, Google and Twitter provide a platform for spreading false information</a:t>
            </a:r>
          </a:p>
          <a:p>
            <a:pPr lvl="1"/>
            <a:r>
              <a:rPr lang="en-GB" dirty="0"/>
              <a:t>Agents with links to the Russian government set up millions of fake accounts and websites and purchased thousands of advertisements on Google to spread misinformation to people whose profiles suggested they would be receptive to fake news and views </a:t>
            </a:r>
          </a:p>
          <a:p>
            <a:pPr lvl="1"/>
            <a:r>
              <a:rPr lang="en-GB" dirty="0"/>
              <a:t>The US election in 2017 and the UK Brexit referendum in 2016 were both targeted, possibly changing the outcomes of the votes in both cases</a:t>
            </a:r>
          </a:p>
        </p:txBody>
      </p:sp>
    </p:spTree>
    <p:extLst>
      <p:ext uri="{BB962C8B-B14F-4D97-AF65-F5344CB8AC3E}">
        <p14:creationId xmlns:p14="http://schemas.microsoft.com/office/powerpoint/2010/main" val="250113317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8DFB96-B977-41B7-B571-124426CDFE60}"/>
</file>

<file path=customXml/itemProps2.xml><?xml version="1.0" encoding="utf-8"?>
<ds:datastoreItem xmlns:ds="http://schemas.openxmlformats.org/officeDocument/2006/customXml" ds:itemID="{31EE2955-8521-4A0E-82D3-56AB8F1B19B7}"/>
</file>

<file path=customXml/itemProps3.xml><?xml version="1.0" encoding="utf-8"?>
<ds:datastoreItem xmlns:ds="http://schemas.openxmlformats.org/officeDocument/2006/customXml" ds:itemID="{3F3E8C9C-0D01-4C52-850F-F39E12C5CF68}"/>
</file>

<file path=docProps/app.xml><?xml version="1.0" encoding="utf-8"?>
<Properties xmlns="http://schemas.openxmlformats.org/officeDocument/2006/extended-properties" xmlns:vt="http://schemas.openxmlformats.org/officeDocument/2006/docPropsVTypes">
  <Template>Unit 6</Template>
  <TotalTime>3814</TotalTime>
  <Words>836</Words>
  <Application>Microsoft Office PowerPoint</Application>
  <PresentationFormat>On-screen Show (4:3)</PresentationFormat>
  <Paragraphs>93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Museo900-Regular</vt:lpstr>
      <vt:lpstr>Museo 100</vt:lpstr>
      <vt:lpstr>Museo 500</vt:lpstr>
      <vt:lpstr>Calibri</vt:lpstr>
      <vt:lpstr>Museo 900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112</cp:revision>
  <dcterms:created xsi:type="dcterms:W3CDTF">2015-07-23T10:55:14Z</dcterms:created>
  <dcterms:modified xsi:type="dcterms:W3CDTF">2018-02-08T12:30:41Z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