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4"/>
  </p:notesMasterIdLst>
  <p:sldIdLst>
    <p:sldId id="260" r:id="rId2"/>
    <p:sldId id="261" r:id="rId3"/>
    <p:sldId id="262" r:id="rId4"/>
    <p:sldId id="263" r:id="rId5"/>
    <p:sldId id="264" r:id="rId6"/>
    <p:sldId id="265" r:id="rId7"/>
    <p:sldId id="266" r:id="rId8"/>
    <p:sldId id="275" r:id="rId9"/>
    <p:sldId id="276" r:id="rId10"/>
    <p:sldId id="279" r:id="rId11"/>
    <p:sldId id="277" r:id="rId12"/>
    <p:sldId id="268" r:id="rId13"/>
    <p:sldId id="267" r:id="rId14"/>
    <p:sldId id="274" r:id="rId15"/>
    <p:sldId id="269" r:id="rId16"/>
    <p:sldId id="270" r:id="rId17"/>
    <p:sldId id="271" r:id="rId18"/>
    <p:sldId id="273" r:id="rId19"/>
    <p:sldId id="272" r:id="rId20"/>
    <p:sldId id="280" r:id="rId21"/>
    <p:sldId id="281" r:id="rId22"/>
    <p:sldId id="282" r:id="rId23"/>
  </p:sldIdLst>
  <p:sldSz cx="9144000" cy="6858000" type="screen4x3"/>
  <p:notesSz cx="6858000" cy="9144000"/>
  <p:embeddedFontLst>
    <p:embeddedFont>
      <p:font typeface="Consolas" panose="020B0609020204030204" pitchFamily="49" charset="0"/>
      <p:regular r:id="rId25"/>
      <p:bold r:id="rId26"/>
      <p:italic r:id="rId27"/>
      <p:boldItalic r:id="rId28"/>
    </p:embeddedFont>
    <p:embeddedFont>
      <p:font typeface="Museo 700" panose="02000000000000000000" pitchFamily="50" charset="0"/>
      <p:bold r:id="rId29"/>
    </p:embeddedFont>
    <p:embeddedFont>
      <p:font typeface="Museo900-Regular" panose="02000000000000000000" pitchFamily="50" charset="0"/>
      <p:bold r:id="rId30"/>
    </p:embeddedFont>
    <p:embeddedFont>
      <p:font typeface="Museo 500" panose="02000000000000000000" pitchFamily="50" charset="0"/>
      <p:regular r:id="rId31"/>
    </p:embeddedFont>
    <p:embeddedFont>
      <p:font typeface="Museo 100" panose="02000000000000000000" pitchFamily="50" charset="0"/>
      <p:regular r:id="rId32"/>
    </p:embeddedFont>
    <p:embeddedFont>
      <p:font typeface="Museo 900" panose="02000000000000000000" pitchFamily="50" charset="0"/>
      <p:bold r:id="rId33"/>
    </p:embeddedFont>
    <p:embeddedFont>
      <p:font typeface="Calibri" panose="020F0502020204030204" pitchFamily="34"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999"/>
    <a:srgbClr val="843754"/>
    <a:srgbClr val="EE3127"/>
    <a:srgbClr val="A41E21"/>
    <a:srgbClr val="238296"/>
    <a:srgbClr val="5C89A4"/>
    <a:srgbClr val="D1919B"/>
    <a:srgbClr val="C396A3"/>
    <a:srgbClr val="98A639"/>
    <a:srgbClr val="B2CB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9" autoAdjust="0"/>
    <p:restoredTop sz="94660"/>
  </p:normalViewPr>
  <p:slideViewPr>
    <p:cSldViewPr snapToGrid="0" snapToObjects="1" showGuides="1">
      <p:cViewPr varScale="1">
        <p:scale>
          <a:sx n="110" d="100"/>
          <a:sy n="110" d="100"/>
        </p:scale>
        <p:origin x="966" y="10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05/02/2016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6</a:t>
            </a:fld>
            <a:endParaRPr lang="en-GB"/>
          </a:p>
        </p:txBody>
      </p:sp>
    </p:spTree>
    <p:extLst>
      <p:ext uri="{BB962C8B-B14F-4D97-AF65-F5344CB8AC3E}">
        <p14:creationId xmlns:p14="http://schemas.microsoft.com/office/powerpoint/2010/main" val="207862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11</a:t>
            </a:fld>
            <a:endParaRPr lang="en-GB"/>
          </a:p>
        </p:txBody>
      </p:sp>
    </p:spTree>
    <p:extLst>
      <p:ext uri="{BB962C8B-B14F-4D97-AF65-F5344CB8AC3E}">
        <p14:creationId xmlns:p14="http://schemas.microsoft.com/office/powerpoint/2010/main" val="1456469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17" descr="Unit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E35999"/>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E35999"/>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E35999"/>
                </a:solidFill>
                <a:latin typeface="Arial"/>
                <a:cs typeface="Arial"/>
              </a:rPr>
              <a:t>5</a:t>
            </a:r>
            <a:endParaRPr lang="en-US" sz="4500" b="1" dirty="0">
              <a:solidFill>
                <a:srgbClr val="E35999"/>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4375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35999"/>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49741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9" name="Picture 38" descr="Unit 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Abstraction and automation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a:t>
            </a:r>
            <a:r>
              <a:rPr lang="en-US" sz="1200" b="0" dirty="0" smtClean="0">
                <a:solidFill>
                  <a:srgbClr val="FFFFFF"/>
                </a:solidFill>
                <a:latin typeface="Arial"/>
                <a:cs typeface="Arial"/>
              </a:rPr>
              <a:t> </a:t>
            </a:r>
            <a:r>
              <a:rPr lang="en-US" sz="1200" b="1" dirty="0" smtClean="0">
                <a:solidFill>
                  <a:srgbClr val="FFFFFF"/>
                </a:solidFill>
                <a:latin typeface="Arial"/>
                <a:cs typeface="Arial"/>
              </a:rPr>
              <a:t>Problem solving and theory of computation</a:t>
            </a:r>
          </a:p>
          <a:p>
            <a:pPr>
              <a:spcBef>
                <a:spcPts val="288"/>
              </a:spcBef>
            </a:pPr>
            <a:endParaRPr lang="en-US" sz="1200" b="0" dirty="0" smtClean="0">
              <a:solidFill>
                <a:srgbClr val="FFFFFF"/>
              </a:solidFill>
              <a:latin typeface="Arial"/>
              <a:cs typeface="Arial"/>
            </a:endParaRPr>
          </a:p>
        </p:txBody>
      </p:sp>
      <p:pic>
        <p:nvPicPr>
          <p:cNvPr id="41" name="Picture 40" descr="Logo Unit 2.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9" name="Picture 58" descr="Logo Unit 2.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60" name="Picture 59" descr="Unit 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6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6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64" name="TextBox 63"/>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Abstraction and automation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 Problem solving and theory of computation</a:t>
            </a:r>
          </a:p>
          <a:p>
            <a:pPr>
              <a:spcBef>
                <a:spcPts val="288"/>
              </a:spcBef>
            </a:pPr>
            <a:endParaRPr lang="en-US" sz="1200" b="0" dirty="0" smtClean="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50" name="Picture 49" descr="Unit 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5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4" name="TextBox 53"/>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Abstraction and automation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a:t>
            </a:r>
            <a:r>
              <a:rPr lang="en-US" sz="1200" b="0" dirty="0" smtClean="0">
                <a:solidFill>
                  <a:srgbClr val="FFFFFF"/>
                </a:solidFill>
                <a:latin typeface="Arial"/>
                <a:cs typeface="Arial"/>
              </a:rPr>
              <a:t> </a:t>
            </a:r>
            <a:r>
              <a:rPr lang="en-US" sz="1200" b="1" dirty="0" smtClean="0">
                <a:solidFill>
                  <a:srgbClr val="FFFFFF"/>
                </a:solidFill>
                <a:latin typeface="Arial"/>
                <a:cs typeface="Arial"/>
              </a:rPr>
              <a:t>Problem solving and theory of computation</a:t>
            </a:r>
          </a:p>
          <a:p>
            <a:pPr>
              <a:spcBef>
                <a:spcPts val="288"/>
              </a:spcBef>
            </a:pPr>
            <a:endParaRPr lang="en-US" sz="1200" b="0" dirty="0" smtClean="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4" name="Picture 43" descr="Unit 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4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Abstraction and automation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 Problem solving and theory of computation</a:t>
            </a:r>
          </a:p>
          <a:p>
            <a:pPr>
              <a:spcBef>
                <a:spcPts val="288"/>
              </a:spcBef>
            </a:pPr>
            <a:endParaRPr lang="en-US" sz="1200" b="0" dirty="0" smtClean="0">
              <a:solidFill>
                <a:srgbClr val="FFFFFF"/>
              </a:solidFill>
              <a:latin typeface="Arial"/>
              <a:cs typeface="Arial"/>
            </a:endParaRPr>
          </a:p>
        </p:txBody>
      </p:sp>
    </p:spTree>
    <p:extLst>
      <p:ext uri="{BB962C8B-B14F-4D97-AF65-F5344CB8AC3E}">
        <p14:creationId xmlns:p14="http://schemas.microsoft.com/office/powerpoint/2010/main" val="3315833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59" name="Picture 58" descr="Logo Unit 2.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60" name="Picture 59" descr="Unit 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64" name="TextBox 63"/>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Abstraction and automation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 Problem solving and theory of computation</a:t>
            </a:r>
          </a:p>
          <a:p>
            <a:pPr>
              <a:spcBef>
                <a:spcPts val="288"/>
              </a:spcBef>
            </a:pPr>
            <a:endParaRPr lang="en-US" sz="1200" b="0" dirty="0" smtClean="0">
              <a:solidFill>
                <a:srgbClr val="FFFFFF"/>
              </a:solidFill>
              <a:latin typeface="Arial"/>
              <a:cs typeface="Arial"/>
            </a:endParaRP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3495693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Abstraction and automation</a:t>
            </a:r>
            <a:endParaRPr lang="en-US" dirty="0" smtClean="0">
              <a:latin typeface="Museo 100" panose="02000000000000000000" pitchFamily="50" charset="0"/>
            </a:endParaRPr>
          </a:p>
          <a:p>
            <a:pPr lvl="1"/>
            <a:r>
              <a:rPr lang="en-US" sz="2000" dirty="0" smtClean="0">
                <a:latin typeface="Museo 100" panose="02000000000000000000" pitchFamily="50" charset="0"/>
              </a:rPr>
              <a:t>Unit 2</a:t>
            </a:r>
          </a:p>
          <a:p>
            <a:pPr lvl="1"/>
            <a:r>
              <a:rPr lang="en-US" sz="2000" dirty="0">
                <a:latin typeface="Museo 100" panose="02000000000000000000" pitchFamily="50" charset="0"/>
              </a:rPr>
              <a:t>Problem solving </a:t>
            </a:r>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and </a:t>
            </a:r>
            <a:r>
              <a:rPr lang="en-US" sz="2000" dirty="0">
                <a:latin typeface="Museo 100" panose="02000000000000000000" pitchFamily="50" charset="0"/>
              </a:rPr>
              <a:t>theory of computation</a:t>
            </a:r>
          </a:p>
        </p:txBody>
      </p:sp>
    </p:spTree>
    <p:extLst>
      <p:ext uri="{BB962C8B-B14F-4D97-AF65-F5344CB8AC3E}">
        <p14:creationId xmlns:p14="http://schemas.microsoft.com/office/powerpoint/2010/main" val="3097358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Models of real-world problems</a:t>
            </a:r>
            <a:endParaRPr lang="en-GB" dirty="0"/>
          </a:p>
        </p:txBody>
      </p:sp>
      <p:sp>
        <p:nvSpPr>
          <p:cNvPr id="3" name="Text Placeholder 2"/>
          <p:cNvSpPr>
            <a:spLocks noGrp="1"/>
          </p:cNvSpPr>
          <p:nvPr>
            <p:ph type="body" sz="quarter" idx="14"/>
          </p:nvPr>
        </p:nvSpPr>
        <p:spPr>
          <a:xfrm>
            <a:off x="724280" y="1704179"/>
            <a:ext cx="7797230" cy="3983699"/>
          </a:xfrm>
        </p:spPr>
        <p:txBody>
          <a:bodyPr/>
          <a:lstStyle/>
          <a:p>
            <a:r>
              <a:rPr lang="en-GB" dirty="0" smtClean="0"/>
              <a:t>A climate change model which predicts the consequences of a 2</a:t>
            </a:r>
            <a:r>
              <a:rPr lang="en-GB" b="1" baseline="30000" dirty="0" smtClean="0"/>
              <a:t>O</a:t>
            </a:r>
            <a:r>
              <a:rPr lang="en-GB" dirty="0" smtClean="0"/>
              <a:t>C rise in temperature</a:t>
            </a:r>
          </a:p>
        </p:txBody>
      </p:sp>
      <p:pic>
        <p:nvPicPr>
          <p:cNvPr id="2050" name="Picture 2" descr="C:\Users\Rob\AppData\Roaming\PixelMetrics\CaptureWiz\Temp\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2582652"/>
            <a:ext cx="5744584" cy="4275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786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Models of real-world problems</a:t>
            </a:r>
            <a:endParaRPr lang="en-GB" dirty="0"/>
          </a:p>
        </p:txBody>
      </p:sp>
      <p:sp>
        <p:nvSpPr>
          <p:cNvPr id="3" name="Text Placeholder 2"/>
          <p:cNvSpPr>
            <a:spLocks noGrp="1"/>
          </p:cNvSpPr>
          <p:nvPr>
            <p:ph type="body" sz="quarter" idx="14"/>
          </p:nvPr>
        </p:nvSpPr>
        <p:spPr>
          <a:xfrm>
            <a:off x="724280" y="1704179"/>
            <a:ext cx="7797230" cy="3983699"/>
          </a:xfrm>
        </p:spPr>
        <p:txBody>
          <a:bodyPr/>
          <a:lstStyle/>
          <a:p>
            <a:r>
              <a:rPr lang="en-GB" dirty="0" smtClean="0"/>
              <a:t>An aircraft simulator which can be used to train pilots</a:t>
            </a:r>
            <a:endParaRPr lang="en-GB" dirty="0"/>
          </a:p>
        </p:txBody>
      </p:sp>
      <p:pic>
        <p:nvPicPr>
          <p:cNvPr id="1026" name="Picture 2" descr="C:\Users\Rob\AppData\Roaming\PixelMetrics\CaptureWiz\Temp\30.png"/>
          <p:cNvPicPr>
            <a:picLocks noChangeAspect="1" noChangeArrowheads="1"/>
          </p:cNvPicPr>
          <p:nvPr/>
        </p:nvPicPr>
        <p:blipFill rotWithShape="1">
          <a:blip r:embed="rId3">
            <a:extLst>
              <a:ext uri="{28A0092B-C50C-407E-A947-70E740481C1C}">
                <a14:useLocalDpi xmlns:a14="http://schemas.microsoft.com/office/drawing/2010/main" val="0"/>
              </a:ext>
            </a:extLst>
          </a:blip>
          <a:srcRect b="13385"/>
          <a:stretch/>
        </p:blipFill>
        <p:spPr bwMode="auto">
          <a:xfrm>
            <a:off x="0" y="2403431"/>
            <a:ext cx="9144000" cy="445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684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5</a:t>
            </a:r>
            <a:endParaRPr lang="en-GB" dirty="0"/>
          </a:p>
        </p:txBody>
      </p:sp>
      <p:sp>
        <p:nvSpPr>
          <p:cNvPr id="5" name="Text Placeholder 4"/>
          <p:cNvSpPr>
            <a:spLocks noGrp="1"/>
          </p:cNvSpPr>
          <p:nvPr>
            <p:ph type="body" sz="quarter" idx="14"/>
          </p:nvPr>
        </p:nvSpPr>
        <p:spPr/>
        <p:txBody>
          <a:bodyPr/>
          <a:lstStyle/>
          <a:p>
            <a:r>
              <a:rPr lang="en-GB" dirty="0" smtClean="0"/>
              <a:t>Now try </a:t>
            </a:r>
            <a:r>
              <a:rPr lang="en-GB" b="1" dirty="0" smtClean="0"/>
              <a:t>Task 1</a:t>
            </a:r>
            <a:r>
              <a:rPr lang="en-GB" dirty="0" smtClean="0"/>
              <a:t> on the worksheet</a:t>
            </a:r>
            <a:endParaRPr lang="en-GB" dirty="0"/>
          </a:p>
        </p:txBody>
      </p:sp>
    </p:spTree>
    <p:extLst>
      <p:ext uri="{BB962C8B-B14F-4D97-AF65-F5344CB8AC3E}">
        <p14:creationId xmlns:p14="http://schemas.microsoft.com/office/powerpoint/2010/main" val="2263811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Programming languages and abstraction</a:t>
            </a:r>
            <a:endParaRPr lang="en-GB" dirty="0"/>
          </a:p>
        </p:txBody>
      </p:sp>
      <p:sp>
        <p:nvSpPr>
          <p:cNvPr id="3" name="Text Placeholder 2"/>
          <p:cNvSpPr>
            <a:spLocks noGrp="1"/>
          </p:cNvSpPr>
          <p:nvPr>
            <p:ph type="body" sz="quarter" idx="14"/>
          </p:nvPr>
        </p:nvSpPr>
        <p:spPr>
          <a:xfrm>
            <a:off x="724280" y="2037671"/>
            <a:ext cx="7797230" cy="3453607"/>
          </a:xfrm>
        </p:spPr>
        <p:txBody>
          <a:bodyPr/>
          <a:lstStyle/>
          <a:p>
            <a:r>
              <a:rPr lang="en-GB" dirty="0" smtClean="0"/>
              <a:t>Abstraction is a key feature of programming languages such as Python, Java and Visual Basic</a:t>
            </a:r>
          </a:p>
          <a:p>
            <a:r>
              <a:rPr lang="en-GB" dirty="0" smtClean="0"/>
              <a:t>Using abstraction, the algorithms used to solve a problem are far removed from the actual machine code instructions that have to be carried out</a:t>
            </a:r>
          </a:p>
          <a:p>
            <a:pPr>
              <a:spcAft>
                <a:spcPts val="0"/>
              </a:spcAft>
            </a:pPr>
            <a:r>
              <a:rPr lang="en-GB" dirty="0" smtClean="0"/>
              <a:t>The Python instruction: </a:t>
            </a:r>
          </a:p>
          <a:p>
            <a:pPr marL="0" indent="0">
              <a:spcAft>
                <a:spcPts val="0"/>
              </a:spcAft>
              <a:buNone/>
            </a:pPr>
            <a:r>
              <a:rPr lang="en-GB" dirty="0" smtClean="0">
                <a:solidFill>
                  <a:srgbClr val="E35999"/>
                </a:solidFill>
              </a:rPr>
              <a:t>			</a:t>
            </a:r>
            <a:r>
              <a:rPr lang="en-GB" dirty="0" smtClean="0">
                <a:solidFill>
                  <a:srgbClr val="E35999"/>
                </a:solidFill>
                <a:latin typeface="Consolas" panose="020B0609020204030204" pitchFamily="49" charset="0"/>
                <a:cs typeface="Consolas" panose="020B0609020204030204" pitchFamily="49" charset="0"/>
              </a:rPr>
              <a:t>IF x &gt; y:</a:t>
            </a:r>
          </a:p>
          <a:p>
            <a:pPr marL="0" indent="0">
              <a:spcAft>
                <a:spcPts val="0"/>
              </a:spcAft>
              <a:buNone/>
            </a:pPr>
            <a:r>
              <a:rPr lang="en-GB" dirty="0">
                <a:solidFill>
                  <a:srgbClr val="E35999"/>
                </a:solidFill>
                <a:latin typeface="Consolas" panose="020B0609020204030204" pitchFamily="49" charset="0"/>
                <a:cs typeface="Consolas" panose="020B0609020204030204" pitchFamily="49" charset="0"/>
              </a:rPr>
              <a:t>	</a:t>
            </a:r>
            <a:r>
              <a:rPr lang="en-GB" dirty="0" smtClean="0">
                <a:solidFill>
                  <a:srgbClr val="E35999"/>
                </a:solidFill>
                <a:latin typeface="Consolas" panose="020B0609020204030204" pitchFamily="49" charset="0"/>
                <a:cs typeface="Consolas" panose="020B0609020204030204" pitchFamily="49" charset="0"/>
              </a:rPr>
              <a:t>			print(x) </a:t>
            </a:r>
          </a:p>
          <a:p>
            <a:pPr marL="355600" indent="0">
              <a:spcAft>
                <a:spcPts val="0"/>
              </a:spcAft>
              <a:buNone/>
              <a:tabLst>
                <a:tab pos="355600" algn="l"/>
              </a:tabLst>
            </a:pPr>
            <a:r>
              <a:rPr lang="en-GB" dirty="0" smtClean="0"/>
              <a:t>would have been written in machine code by early programmers – about 7 lines of 0s and 1s!</a:t>
            </a:r>
          </a:p>
          <a:p>
            <a:endParaRPr lang="en-GB" dirty="0" smtClean="0">
              <a:solidFill>
                <a:srgbClr val="E35999"/>
              </a:solidFill>
            </a:endParaRPr>
          </a:p>
          <a:p>
            <a:endParaRPr lang="en-GB" dirty="0"/>
          </a:p>
        </p:txBody>
      </p:sp>
    </p:spTree>
    <p:extLst>
      <p:ext uri="{BB962C8B-B14F-4D97-AF65-F5344CB8AC3E}">
        <p14:creationId xmlns:p14="http://schemas.microsoft.com/office/powerpoint/2010/main" val="463492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Decomposition</a:t>
            </a:r>
            <a:endParaRPr lang="en-GB" dirty="0"/>
          </a:p>
        </p:txBody>
      </p:sp>
      <p:sp>
        <p:nvSpPr>
          <p:cNvPr id="3" name="Text Placeholder 2"/>
          <p:cNvSpPr>
            <a:spLocks noGrp="1"/>
          </p:cNvSpPr>
          <p:nvPr>
            <p:ph type="body" sz="quarter" idx="14"/>
          </p:nvPr>
        </p:nvSpPr>
        <p:spPr>
          <a:xfrm>
            <a:off x="724280" y="1704179"/>
            <a:ext cx="7797230" cy="4216174"/>
          </a:xfrm>
        </p:spPr>
        <p:txBody>
          <a:bodyPr/>
          <a:lstStyle/>
          <a:p>
            <a:r>
              <a:rPr lang="en-GB" dirty="0" smtClean="0"/>
              <a:t>Procedural decomposition means breaking a problem into a number of sub-problems, so that each sub-problem accomplishes an identifiable task</a:t>
            </a:r>
          </a:p>
          <a:p>
            <a:r>
              <a:rPr lang="en-GB" dirty="0" smtClean="0"/>
              <a:t>The sub-problems may themselves be further subdivided</a:t>
            </a:r>
          </a:p>
          <a:p>
            <a:r>
              <a:rPr lang="en-GB" dirty="0" smtClean="0"/>
              <a:t>Composition is the opposite </a:t>
            </a:r>
          </a:p>
          <a:p>
            <a:pPr lvl="1"/>
            <a:r>
              <a:rPr lang="en-GB" dirty="0" smtClean="0">
                <a:solidFill>
                  <a:srgbClr val="E35999"/>
                </a:solidFill>
              </a:rPr>
              <a:t>combining procedures to form a compound procedure</a:t>
            </a:r>
          </a:p>
          <a:p>
            <a:pPr lvl="1"/>
            <a:r>
              <a:rPr lang="en-GB" dirty="0" smtClean="0">
                <a:solidFill>
                  <a:srgbClr val="E35999"/>
                </a:solidFill>
              </a:rPr>
              <a:t>Combining data objects to form compound data objects such as a tree or stack (which you will study next year)</a:t>
            </a:r>
            <a:endParaRPr lang="en-GB" dirty="0">
              <a:solidFill>
                <a:srgbClr val="E35999"/>
              </a:solidFill>
            </a:endParaRPr>
          </a:p>
        </p:txBody>
      </p:sp>
    </p:spTree>
    <p:extLst>
      <p:ext uri="{BB962C8B-B14F-4D97-AF65-F5344CB8AC3E}">
        <p14:creationId xmlns:p14="http://schemas.microsoft.com/office/powerpoint/2010/main" val="1208078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Procedural abstraction</a:t>
            </a:r>
            <a:endParaRPr lang="en-GB" dirty="0"/>
          </a:p>
        </p:txBody>
      </p:sp>
      <p:sp>
        <p:nvSpPr>
          <p:cNvPr id="3" name="Text Placeholder 2"/>
          <p:cNvSpPr>
            <a:spLocks noGrp="1"/>
          </p:cNvSpPr>
          <p:nvPr>
            <p:ph type="body" sz="quarter" idx="14"/>
          </p:nvPr>
        </p:nvSpPr>
        <p:spPr>
          <a:xfrm>
            <a:off x="724280" y="1704179"/>
            <a:ext cx="7797230" cy="4314484"/>
          </a:xfrm>
        </p:spPr>
        <p:txBody>
          <a:bodyPr/>
          <a:lstStyle/>
          <a:p>
            <a:r>
              <a:rPr lang="en-GB" dirty="0" smtClean="0"/>
              <a:t>Procedural abstraction is used to keep the actual values used in a computation separate from the overall design</a:t>
            </a:r>
          </a:p>
          <a:p>
            <a:r>
              <a:rPr lang="en-GB" dirty="0" smtClean="0"/>
              <a:t>In simple terms, this involves writing </a:t>
            </a:r>
            <a:r>
              <a:rPr lang="en-GB" dirty="0" smtClean="0">
                <a:solidFill>
                  <a:srgbClr val="E35999"/>
                </a:solidFill>
              </a:rPr>
              <a:t>procedures</a:t>
            </a:r>
            <a:r>
              <a:rPr lang="en-GB" dirty="0" smtClean="0"/>
              <a:t> and passing </a:t>
            </a:r>
            <a:r>
              <a:rPr lang="en-GB" dirty="0" smtClean="0">
                <a:solidFill>
                  <a:srgbClr val="E35999"/>
                </a:solidFill>
              </a:rPr>
              <a:t>parameters</a:t>
            </a:r>
          </a:p>
          <a:p>
            <a:r>
              <a:rPr lang="en-GB" dirty="0" smtClean="0"/>
              <a:t>A car dealer might use a procedure for displaying a particular model of a car, and pass parameters for colour, number of doors, wheels etc.  </a:t>
            </a:r>
            <a:endParaRPr lang="en-GB" dirty="0"/>
          </a:p>
        </p:txBody>
      </p:sp>
    </p:spTree>
    <p:extLst>
      <p:ext uri="{BB962C8B-B14F-4D97-AF65-F5344CB8AC3E}">
        <p14:creationId xmlns:p14="http://schemas.microsoft.com/office/powerpoint/2010/main" val="1161144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1003"/>
            <a:ext cx="9144000" cy="6181458"/>
          </a:xfrm>
          <a:prstGeom prst="rect">
            <a:avLst/>
          </a:prstGeom>
        </p:spPr>
      </p:pic>
      <p:sp>
        <p:nvSpPr>
          <p:cNvPr id="10" name="Text Placeholder 9"/>
          <p:cNvSpPr>
            <a:spLocks noGrp="1"/>
          </p:cNvSpPr>
          <p:nvPr>
            <p:ph type="body" sz="quarter" idx="13"/>
          </p:nvPr>
        </p:nvSpPr>
        <p:spPr/>
        <p:txBody>
          <a:bodyPr/>
          <a:lstStyle/>
          <a:p>
            <a:r>
              <a:rPr lang="en-GB" dirty="0" smtClean="0"/>
              <a:t>Choosing car options</a:t>
            </a:r>
            <a:endParaRPr lang="en-GB" dirty="0"/>
          </a:p>
        </p:txBody>
      </p:sp>
    </p:spTree>
    <p:extLst>
      <p:ext uri="{BB962C8B-B14F-4D97-AF65-F5344CB8AC3E}">
        <p14:creationId xmlns:p14="http://schemas.microsoft.com/office/powerpoint/2010/main" val="2287170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Functional abstraction</a:t>
            </a:r>
            <a:endParaRPr lang="en-GB" dirty="0"/>
          </a:p>
        </p:txBody>
      </p:sp>
      <p:sp>
        <p:nvSpPr>
          <p:cNvPr id="3" name="Text Placeholder 2"/>
          <p:cNvSpPr>
            <a:spLocks noGrp="1"/>
          </p:cNvSpPr>
          <p:nvPr>
            <p:ph type="body" sz="quarter" idx="14"/>
          </p:nvPr>
        </p:nvSpPr>
        <p:spPr/>
        <p:txBody>
          <a:bodyPr/>
          <a:lstStyle/>
          <a:p>
            <a:r>
              <a:rPr lang="en-GB" dirty="0" smtClean="0"/>
              <a:t>When you call a function to calculate a square root, or generate a random number, for example, abstraction is taken one stage further </a:t>
            </a:r>
          </a:p>
          <a:p>
            <a:r>
              <a:rPr lang="en-GB" dirty="0" smtClean="0"/>
              <a:t>Using a function does not require you to know anything about how the computation is carried out</a:t>
            </a:r>
          </a:p>
          <a:p>
            <a:r>
              <a:rPr lang="en-GB" dirty="0" smtClean="0"/>
              <a:t>You simply have to know how to call the function and what parameters to pass</a:t>
            </a:r>
            <a:endParaRPr lang="en-GB" dirty="0"/>
          </a:p>
        </p:txBody>
      </p:sp>
    </p:spTree>
    <p:extLst>
      <p:ext uri="{BB962C8B-B14F-4D97-AF65-F5344CB8AC3E}">
        <p14:creationId xmlns:p14="http://schemas.microsoft.com/office/powerpoint/2010/main" val="3087877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Data abstraction</a:t>
            </a:r>
            <a:endParaRPr lang="en-GB" dirty="0"/>
          </a:p>
        </p:txBody>
      </p:sp>
      <p:sp>
        <p:nvSpPr>
          <p:cNvPr id="3" name="Text Placeholder 2"/>
          <p:cNvSpPr>
            <a:spLocks noGrp="1"/>
          </p:cNvSpPr>
          <p:nvPr>
            <p:ph type="body" sz="quarter" idx="14"/>
          </p:nvPr>
        </p:nvSpPr>
        <p:spPr>
          <a:xfrm>
            <a:off x="724280" y="1704180"/>
            <a:ext cx="7797230" cy="1271496"/>
          </a:xfrm>
        </p:spPr>
        <p:txBody>
          <a:bodyPr/>
          <a:lstStyle/>
          <a:p>
            <a:r>
              <a:rPr lang="en-GB" dirty="0" smtClean="0"/>
              <a:t>The data or information that is relevant to solving a problem may be in the form of an abstract data </a:t>
            </a:r>
            <a:r>
              <a:rPr lang="en-GB" dirty="0"/>
              <a:t>s</a:t>
            </a:r>
            <a:r>
              <a:rPr lang="en-GB" dirty="0" smtClean="0"/>
              <a:t>tructure such as an array, stack or queue</a:t>
            </a:r>
          </a:p>
          <a:p>
            <a:r>
              <a:rPr lang="en-GB" dirty="0"/>
              <a:t>A stack, for example is a data structure that allows items to be added to or removed from the top</a:t>
            </a:r>
          </a:p>
          <a:p>
            <a:endParaRPr lang="en-GB" dirty="0" smtClean="0"/>
          </a:p>
        </p:txBody>
      </p:sp>
      <p:sp>
        <p:nvSpPr>
          <p:cNvPr id="4" name="Text Placeholder 2"/>
          <p:cNvSpPr txBox="1">
            <a:spLocks/>
          </p:cNvSpPr>
          <p:nvPr/>
        </p:nvSpPr>
        <p:spPr>
          <a:xfrm>
            <a:off x="724280" y="3888872"/>
            <a:ext cx="5227069" cy="2697907"/>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843754"/>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E35999"/>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It could be implemented as an array and a pointer to the top of the stack – items do not need to be actually removed from the array or sorted within it</a:t>
            </a:r>
            <a:endParaRPr lang="en-GB" dirty="0"/>
          </a:p>
        </p:txBody>
      </p:sp>
      <p:pic>
        <p:nvPicPr>
          <p:cNvPr id="3074" name="Picture 2" descr="C:\Users\Rob\AppData\Roaming\PixelMetrics\CaptureWiz\Temp\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3012" y="3910388"/>
            <a:ext cx="2757357" cy="240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483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5</a:t>
            </a:r>
            <a:endParaRPr lang="en-GB" dirty="0"/>
          </a:p>
        </p:txBody>
      </p:sp>
      <p:sp>
        <p:nvSpPr>
          <p:cNvPr id="5" name="Text Placeholder 4"/>
          <p:cNvSpPr>
            <a:spLocks noGrp="1"/>
          </p:cNvSpPr>
          <p:nvPr>
            <p:ph type="body" sz="quarter" idx="14"/>
          </p:nvPr>
        </p:nvSpPr>
        <p:spPr/>
        <p:txBody>
          <a:bodyPr/>
          <a:lstStyle/>
          <a:p>
            <a:r>
              <a:rPr lang="en-GB" dirty="0" smtClean="0"/>
              <a:t>Now try </a:t>
            </a:r>
            <a:r>
              <a:rPr lang="en-GB" b="1" dirty="0" smtClean="0"/>
              <a:t>Task 2</a:t>
            </a:r>
            <a:r>
              <a:rPr lang="en-GB" dirty="0" smtClean="0"/>
              <a:t> on the worksheet</a:t>
            </a:r>
            <a:endParaRPr lang="en-GB" dirty="0"/>
          </a:p>
        </p:txBody>
      </p:sp>
    </p:spTree>
    <p:extLst>
      <p:ext uri="{BB962C8B-B14F-4D97-AF65-F5344CB8AC3E}">
        <p14:creationId xmlns:p14="http://schemas.microsoft.com/office/powerpoint/2010/main" val="3068311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Objectives</a:t>
            </a:r>
            <a:endParaRPr lang="en-GB" dirty="0"/>
          </a:p>
        </p:txBody>
      </p:sp>
      <p:sp>
        <p:nvSpPr>
          <p:cNvPr id="5" name="Text Placeholder 4"/>
          <p:cNvSpPr>
            <a:spLocks noGrp="1"/>
          </p:cNvSpPr>
          <p:nvPr>
            <p:ph type="body" sz="quarter" idx="14"/>
          </p:nvPr>
        </p:nvSpPr>
        <p:spPr/>
        <p:txBody>
          <a:bodyPr/>
          <a:lstStyle/>
          <a:p>
            <a:r>
              <a:rPr lang="en-GB" dirty="0" smtClean="0"/>
              <a:t>Describe the skills involved in computational thinking</a:t>
            </a:r>
          </a:p>
          <a:p>
            <a:r>
              <a:rPr lang="en-GB" dirty="0" smtClean="0"/>
              <a:t>Understand the concept of abstraction</a:t>
            </a:r>
          </a:p>
          <a:p>
            <a:r>
              <a:rPr lang="en-GB" dirty="0" smtClean="0"/>
              <a:t>Give examples of different types of abstraction</a:t>
            </a:r>
          </a:p>
          <a:p>
            <a:r>
              <a:rPr lang="en-GB" dirty="0" smtClean="0"/>
              <a:t>Describe the process of abstraction for solving problems</a:t>
            </a:r>
            <a:endParaRPr lang="en-GB" dirty="0"/>
          </a:p>
        </p:txBody>
      </p:sp>
    </p:spTree>
    <p:extLst>
      <p:ext uri="{BB962C8B-B14F-4D97-AF65-F5344CB8AC3E}">
        <p14:creationId xmlns:p14="http://schemas.microsoft.com/office/powerpoint/2010/main" val="1867462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Plenary</a:t>
            </a:r>
            <a:endParaRPr lang="en-GB" dirty="0"/>
          </a:p>
        </p:txBody>
      </p:sp>
      <p:sp>
        <p:nvSpPr>
          <p:cNvPr id="5" name="Text Placeholder 4"/>
          <p:cNvSpPr>
            <a:spLocks noGrp="1"/>
          </p:cNvSpPr>
          <p:nvPr>
            <p:ph type="body" sz="quarter" idx="14"/>
          </p:nvPr>
        </p:nvSpPr>
        <p:spPr>
          <a:xfrm>
            <a:off x="724280" y="1704179"/>
            <a:ext cx="7797230" cy="4123184"/>
          </a:xfrm>
        </p:spPr>
        <p:txBody>
          <a:bodyPr/>
          <a:lstStyle/>
          <a:p>
            <a:r>
              <a:rPr lang="en-GB" dirty="0" smtClean="0"/>
              <a:t>Abstraction in its many forms is a fundamental concept used in computational thinking and problem solving</a:t>
            </a:r>
          </a:p>
          <a:p>
            <a:r>
              <a:rPr lang="en-GB" dirty="0" smtClean="0"/>
              <a:t>Removing irrelevant details allows the computer scientist to focus on the essence of a problem</a:t>
            </a:r>
          </a:p>
          <a:p>
            <a:r>
              <a:rPr lang="en-GB" dirty="0" smtClean="0"/>
              <a:t>Data abstraction is used to create and manipulate complex data structures </a:t>
            </a:r>
          </a:p>
          <a:p>
            <a:endParaRPr lang="en-GB" dirty="0" smtClean="0"/>
          </a:p>
          <a:p>
            <a:endParaRPr lang="en-GB" dirty="0"/>
          </a:p>
        </p:txBody>
      </p:sp>
    </p:spTree>
    <p:extLst>
      <p:ext uri="{BB962C8B-B14F-4D97-AF65-F5344CB8AC3E}">
        <p14:creationId xmlns:p14="http://schemas.microsoft.com/office/powerpoint/2010/main" val="616307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Abstraction </a:t>
            </a:r>
            <a:r>
              <a:rPr lang="en-GB" smtClean="0"/>
              <a:t>and automation</a:t>
            </a:r>
            <a:endParaRPr lang="en-GB" dirty="0"/>
          </a:p>
        </p:txBody>
      </p:sp>
      <p:sp>
        <p:nvSpPr>
          <p:cNvPr id="3" name="Text Placeholder 2"/>
          <p:cNvSpPr>
            <a:spLocks noGrp="1"/>
          </p:cNvSpPr>
          <p:nvPr>
            <p:ph type="body" sz="quarter" idx="14"/>
          </p:nvPr>
        </p:nvSpPr>
        <p:spPr>
          <a:xfrm>
            <a:off x="724280" y="1704179"/>
            <a:ext cx="7797230" cy="3890709"/>
          </a:xfrm>
        </p:spPr>
        <p:txBody>
          <a:bodyPr/>
          <a:lstStyle/>
          <a:p>
            <a:r>
              <a:rPr lang="en-GB" dirty="0"/>
              <a:t>You should be able to explain and give examples of the types of abstraction listed </a:t>
            </a:r>
            <a:r>
              <a:rPr lang="en-GB" dirty="0" smtClean="0"/>
              <a:t>below:</a:t>
            </a:r>
            <a:endParaRPr lang="en-GB" dirty="0"/>
          </a:p>
          <a:p>
            <a:pPr lvl="1"/>
            <a:r>
              <a:rPr lang="en-GB" dirty="0" smtClean="0">
                <a:solidFill>
                  <a:srgbClr val="E35999"/>
                </a:solidFill>
              </a:rPr>
              <a:t>Information hiding</a:t>
            </a:r>
          </a:p>
          <a:p>
            <a:pPr lvl="1"/>
            <a:r>
              <a:rPr lang="en-GB" dirty="0" smtClean="0">
                <a:solidFill>
                  <a:srgbClr val="E35999"/>
                </a:solidFill>
              </a:rPr>
              <a:t>Procedural abstraction</a:t>
            </a:r>
          </a:p>
          <a:p>
            <a:pPr lvl="1"/>
            <a:r>
              <a:rPr lang="en-GB" dirty="0" smtClean="0">
                <a:solidFill>
                  <a:srgbClr val="E35999"/>
                </a:solidFill>
              </a:rPr>
              <a:t>Functional abstraction</a:t>
            </a:r>
          </a:p>
          <a:p>
            <a:pPr lvl="1"/>
            <a:r>
              <a:rPr lang="en-GB" dirty="0" smtClean="0">
                <a:solidFill>
                  <a:srgbClr val="E35999"/>
                </a:solidFill>
              </a:rPr>
              <a:t>Data abstraction</a:t>
            </a:r>
          </a:p>
          <a:p>
            <a:pPr lvl="1"/>
            <a:r>
              <a:rPr lang="en-GB" dirty="0" smtClean="0">
                <a:solidFill>
                  <a:srgbClr val="E35999"/>
                </a:solidFill>
              </a:rPr>
              <a:t>Problem abstraction</a:t>
            </a:r>
          </a:p>
          <a:p>
            <a:pPr lvl="1"/>
            <a:r>
              <a:rPr lang="en-GB" dirty="0" smtClean="0">
                <a:solidFill>
                  <a:srgbClr val="E35999"/>
                </a:solidFill>
              </a:rPr>
              <a:t>Decomposition/Composition</a:t>
            </a:r>
          </a:p>
          <a:p>
            <a:pPr lvl="1"/>
            <a:r>
              <a:rPr lang="en-GB" dirty="0" smtClean="0">
                <a:solidFill>
                  <a:srgbClr val="E35999"/>
                </a:solidFill>
              </a:rPr>
              <a:t>Automation</a:t>
            </a:r>
            <a:endParaRPr lang="en-GB" dirty="0">
              <a:solidFill>
                <a:srgbClr val="E35999"/>
              </a:solidFill>
            </a:endParaRPr>
          </a:p>
        </p:txBody>
      </p:sp>
    </p:spTree>
    <p:extLst>
      <p:ext uri="{BB962C8B-B14F-4D97-AF65-F5344CB8AC3E}">
        <p14:creationId xmlns:p14="http://schemas.microsoft.com/office/powerpoint/2010/main" val="2854577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374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Computer Science…</a:t>
            </a:r>
            <a:endParaRPr lang="en-GB" dirty="0"/>
          </a:p>
        </p:txBody>
      </p:sp>
      <p:sp>
        <p:nvSpPr>
          <p:cNvPr id="5" name="Text Placeholder 4"/>
          <p:cNvSpPr>
            <a:spLocks noGrp="1"/>
          </p:cNvSpPr>
          <p:nvPr>
            <p:ph type="body" sz="quarter" idx="14"/>
          </p:nvPr>
        </p:nvSpPr>
        <p:spPr/>
        <p:txBody>
          <a:bodyPr/>
          <a:lstStyle/>
          <a:p>
            <a:r>
              <a:rPr lang="en-GB" dirty="0"/>
              <a:t>i</a:t>
            </a:r>
            <a:r>
              <a:rPr lang="en-GB" dirty="0" smtClean="0"/>
              <a:t>s about using mathematical principles to solve problems</a:t>
            </a:r>
          </a:p>
          <a:p>
            <a:r>
              <a:rPr lang="en-GB" dirty="0"/>
              <a:t>i</a:t>
            </a:r>
            <a:r>
              <a:rPr lang="en-GB" dirty="0" smtClean="0"/>
              <a:t>s not about how to use a spreadsheet, a word processor or a graphics package</a:t>
            </a:r>
          </a:p>
          <a:p>
            <a:r>
              <a:rPr lang="en-GB" dirty="0" smtClean="0"/>
              <a:t>involves learning to think computationally…</a:t>
            </a:r>
          </a:p>
          <a:p>
            <a:r>
              <a:rPr lang="en-GB" dirty="0" smtClean="0"/>
              <a:t>… and applying the principles of </a:t>
            </a:r>
            <a:r>
              <a:rPr lang="en-GB" dirty="0" smtClean="0">
                <a:solidFill>
                  <a:srgbClr val="E35999"/>
                </a:solidFill>
              </a:rPr>
              <a:t>abstraction</a:t>
            </a:r>
          </a:p>
          <a:p>
            <a:endParaRPr lang="en-GB" dirty="0" smtClean="0"/>
          </a:p>
          <a:p>
            <a:endParaRPr lang="en-GB" dirty="0"/>
          </a:p>
        </p:txBody>
      </p:sp>
    </p:spTree>
    <p:extLst>
      <p:ext uri="{BB962C8B-B14F-4D97-AF65-F5344CB8AC3E}">
        <p14:creationId xmlns:p14="http://schemas.microsoft.com/office/powerpoint/2010/main" val="292424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Computational thinking</a:t>
            </a:r>
            <a:endParaRPr lang="en-GB" dirty="0"/>
          </a:p>
        </p:txBody>
      </p:sp>
      <p:sp>
        <p:nvSpPr>
          <p:cNvPr id="3" name="Text Placeholder 2"/>
          <p:cNvSpPr>
            <a:spLocks noGrp="1"/>
          </p:cNvSpPr>
          <p:nvPr>
            <p:ph type="body" sz="quarter" idx="14"/>
          </p:nvPr>
        </p:nvSpPr>
        <p:spPr/>
        <p:txBody>
          <a:bodyPr/>
          <a:lstStyle/>
          <a:p>
            <a:r>
              <a:rPr lang="en-GB" dirty="0" smtClean="0"/>
              <a:t>What information is relevant to solving a particular problem?</a:t>
            </a:r>
          </a:p>
          <a:p>
            <a:r>
              <a:rPr lang="en-GB" dirty="0" smtClean="0"/>
              <a:t>What computations need to be performed in order to solve the problem?</a:t>
            </a:r>
          </a:p>
          <a:p>
            <a:r>
              <a:rPr lang="en-GB" dirty="0" smtClean="0"/>
              <a:t>How can we be sure that the problem has been solved?</a:t>
            </a:r>
          </a:p>
          <a:p>
            <a:endParaRPr lang="en-GB" dirty="0" smtClean="0"/>
          </a:p>
          <a:p>
            <a:endParaRPr lang="en-GB" dirty="0"/>
          </a:p>
        </p:txBody>
      </p:sp>
    </p:spTree>
    <p:extLst>
      <p:ext uri="{BB962C8B-B14F-4D97-AF65-F5344CB8AC3E}">
        <p14:creationId xmlns:p14="http://schemas.microsoft.com/office/powerpoint/2010/main" val="2162765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Abstraction</a:t>
            </a:r>
            <a:endParaRPr lang="en-GB" dirty="0"/>
          </a:p>
        </p:txBody>
      </p:sp>
      <p:sp>
        <p:nvSpPr>
          <p:cNvPr id="3" name="Text Placeholder 2"/>
          <p:cNvSpPr>
            <a:spLocks noGrp="1"/>
          </p:cNvSpPr>
          <p:nvPr>
            <p:ph type="body" sz="quarter" idx="14"/>
          </p:nvPr>
        </p:nvSpPr>
        <p:spPr>
          <a:xfrm>
            <a:off x="724280" y="1704179"/>
            <a:ext cx="7797230" cy="4355427"/>
          </a:xfrm>
        </p:spPr>
        <p:txBody>
          <a:bodyPr/>
          <a:lstStyle/>
          <a:p>
            <a:r>
              <a:rPr lang="en-GB" dirty="0" smtClean="0"/>
              <a:t>Abstraction is an important tool in problem-solving</a:t>
            </a:r>
          </a:p>
          <a:p>
            <a:r>
              <a:rPr lang="en-GB" dirty="0" smtClean="0">
                <a:solidFill>
                  <a:srgbClr val="E35999"/>
                </a:solidFill>
              </a:rPr>
              <a:t>Information hiding </a:t>
            </a:r>
            <a:r>
              <a:rPr lang="en-GB" dirty="0" smtClean="0"/>
              <a:t>is one aspect of abstraction that is very useful in all kinds of simulation problems in which the real world is modelled</a:t>
            </a:r>
          </a:p>
          <a:p>
            <a:r>
              <a:rPr lang="en-GB" dirty="0" smtClean="0"/>
              <a:t>All the details that do not contribute to the essential characteristics of the problem are omitted</a:t>
            </a:r>
          </a:p>
          <a:p>
            <a:r>
              <a:rPr lang="en-GB" dirty="0" smtClean="0"/>
              <a:t>The </a:t>
            </a:r>
            <a:r>
              <a:rPr lang="en-GB" dirty="0" smtClean="0">
                <a:solidFill>
                  <a:srgbClr val="E35999"/>
                </a:solidFill>
              </a:rPr>
              <a:t>London Underground map </a:t>
            </a:r>
            <a:r>
              <a:rPr lang="en-GB" dirty="0" smtClean="0"/>
              <a:t>is a good example of information hiding</a:t>
            </a:r>
          </a:p>
          <a:p>
            <a:r>
              <a:rPr lang="en-GB" dirty="0" smtClean="0"/>
              <a:t>Can you think of others? </a:t>
            </a:r>
            <a:endParaRPr lang="en-GB" dirty="0"/>
          </a:p>
        </p:txBody>
      </p:sp>
    </p:spTree>
    <p:extLst>
      <p:ext uri="{BB962C8B-B14F-4D97-AF65-F5344CB8AC3E}">
        <p14:creationId xmlns:p14="http://schemas.microsoft.com/office/powerpoint/2010/main" val="2059217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58" y="656217"/>
            <a:ext cx="9154758" cy="6303476"/>
          </a:xfrm>
          <a:prstGeom prst="rect">
            <a:avLst/>
          </a:prstGeom>
        </p:spPr>
      </p:pic>
      <p:sp>
        <p:nvSpPr>
          <p:cNvPr id="2" name="Text Placeholder 1"/>
          <p:cNvSpPr>
            <a:spLocks noGrp="1"/>
          </p:cNvSpPr>
          <p:nvPr>
            <p:ph type="body" sz="quarter" idx="13"/>
          </p:nvPr>
        </p:nvSpPr>
        <p:spPr/>
        <p:txBody>
          <a:bodyPr/>
          <a:lstStyle/>
          <a:p>
            <a:r>
              <a:rPr lang="en-GB" dirty="0" smtClean="0"/>
              <a:t>Scuba diving map</a:t>
            </a:r>
            <a:endParaRPr lang="en-GB" dirty="0"/>
          </a:p>
        </p:txBody>
      </p:sp>
      <p:sp>
        <p:nvSpPr>
          <p:cNvPr id="3" name="Text Placeholder 2"/>
          <p:cNvSpPr>
            <a:spLocks noGrp="1"/>
          </p:cNvSpPr>
          <p:nvPr>
            <p:ph type="body" sz="quarter" idx="14"/>
          </p:nvPr>
        </p:nvSpPr>
        <p:spPr>
          <a:xfrm>
            <a:off x="724280" y="1704179"/>
            <a:ext cx="7946384" cy="1458569"/>
          </a:xfrm>
        </p:spPr>
        <p:txBody>
          <a:bodyPr/>
          <a:lstStyle/>
          <a:p>
            <a:r>
              <a:rPr lang="en-GB" sz="2800" dirty="0">
                <a:solidFill>
                  <a:schemeClr val="bg1"/>
                </a:solidFill>
                <a:latin typeface="Arial" panose="020B0604020202020204" pitchFamily="34" charset="0"/>
                <a:cs typeface="Arial" panose="020B0604020202020204" pitchFamily="34" charset="0"/>
              </a:rPr>
              <a:t>This abstract map of underwater rocks at a dive resort helps scuba divers to orient themselves</a:t>
            </a:r>
          </a:p>
          <a:p>
            <a:endParaRPr lang="en-GB" dirty="0">
              <a:solidFill>
                <a:schemeClr val="bg1"/>
              </a:solidFill>
            </a:endParaRPr>
          </a:p>
        </p:txBody>
      </p:sp>
    </p:spTree>
    <p:extLst>
      <p:ext uri="{BB962C8B-B14F-4D97-AF65-F5344CB8AC3E}">
        <p14:creationId xmlns:p14="http://schemas.microsoft.com/office/powerpoint/2010/main" val="1995262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8339742" flipH="1">
            <a:off x="4544814" y="2309451"/>
            <a:ext cx="5038738" cy="3113940"/>
          </a:xfrm>
          <a:prstGeom prst="rect">
            <a:avLst/>
          </a:prstGeom>
        </p:spPr>
      </p:pic>
      <p:sp>
        <p:nvSpPr>
          <p:cNvPr id="2" name="Text Placeholder 1"/>
          <p:cNvSpPr>
            <a:spLocks noGrp="1"/>
          </p:cNvSpPr>
          <p:nvPr>
            <p:ph type="body" sz="quarter" idx="13"/>
          </p:nvPr>
        </p:nvSpPr>
        <p:spPr/>
        <p:txBody>
          <a:bodyPr/>
          <a:lstStyle/>
          <a:p>
            <a:r>
              <a:rPr lang="en-GB" dirty="0" smtClean="0"/>
              <a:t>Problem abstraction</a:t>
            </a:r>
            <a:endParaRPr lang="en-GB" dirty="0"/>
          </a:p>
        </p:txBody>
      </p:sp>
      <p:sp>
        <p:nvSpPr>
          <p:cNvPr id="3" name="Text Placeholder 2"/>
          <p:cNvSpPr>
            <a:spLocks noGrp="1"/>
          </p:cNvSpPr>
          <p:nvPr>
            <p:ph type="body" sz="quarter" idx="14"/>
          </p:nvPr>
        </p:nvSpPr>
        <p:spPr>
          <a:xfrm>
            <a:off x="724280" y="1704179"/>
            <a:ext cx="5332275" cy="4040405"/>
          </a:xfrm>
        </p:spPr>
        <p:txBody>
          <a:bodyPr/>
          <a:lstStyle/>
          <a:p>
            <a:r>
              <a:rPr lang="en-GB" dirty="0" smtClean="0"/>
              <a:t>This involves removing details until the problem reduces to one which has already been solved</a:t>
            </a:r>
          </a:p>
          <a:p>
            <a:r>
              <a:rPr lang="en-GB" dirty="0"/>
              <a:t>What do maps of a town, of the ocean floor, of a country, have in common?</a:t>
            </a:r>
          </a:p>
          <a:p>
            <a:r>
              <a:rPr lang="en-GB" dirty="0" smtClean="0"/>
              <a:t>What do fingerprint recognition, iris scanning, footprint scanning, text recognition, number plate recognition, have in common? </a:t>
            </a:r>
          </a:p>
        </p:txBody>
      </p:sp>
    </p:spTree>
    <p:extLst>
      <p:ext uri="{BB962C8B-B14F-4D97-AF65-F5344CB8AC3E}">
        <p14:creationId xmlns:p14="http://schemas.microsoft.com/office/powerpoint/2010/main" val="1123300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Automation</a:t>
            </a:r>
            <a:endParaRPr lang="en-GB" dirty="0"/>
          </a:p>
        </p:txBody>
      </p:sp>
      <p:sp>
        <p:nvSpPr>
          <p:cNvPr id="3" name="Text Placeholder 2"/>
          <p:cNvSpPr>
            <a:spLocks noGrp="1"/>
          </p:cNvSpPr>
          <p:nvPr>
            <p:ph type="body" sz="quarter" idx="14"/>
          </p:nvPr>
        </p:nvSpPr>
        <p:spPr/>
        <p:txBody>
          <a:bodyPr/>
          <a:lstStyle/>
          <a:p>
            <a:r>
              <a:rPr lang="en-GB" dirty="0" smtClean="0"/>
              <a:t>Automation in this context refers to building models of real world objects or phenomena in order to solve a particular problem</a:t>
            </a:r>
          </a:p>
          <a:p>
            <a:r>
              <a:rPr lang="en-GB" dirty="0" smtClean="0"/>
              <a:t>Computer scientists have to decide what details are relevant to the problem and discard everything else</a:t>
            </a:r>
          </a:p>
          <a:p>
            <a:r>
              <a:rPr lang="en-GB" dirty="0" smtClean="0"/>
              <a:t>Algorithms and data structures can then be designed to solve the problem</a:t>
            </a:r>
          </a:p>
          <a:p>
            <a:r>
              <a:rPr lang="en-GB" dirty="0" smtClean="0"/>
              <a:t>The algorithm is then implemented in program code and executed</a:t>
            </a:r>
          </a:p>
          <a:p>
            <a:endParaRPr lang="en-GB" dirty="0"/>
          </a:p>
        </p:txBody>
      </p:sp>
    </p:spTree>
    <p:extLst>
      <p:ext uri="{BB962C8B-B14F-4D97-AF65-F5344CB8AC3E}">
        <p14:creationId xmlns:p14="http://schemas.microsoft.com/office/powerpoint/2010/main" val="3909125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Models of real-world problems</a:t>
            </a:r>
            <a:endParaRPr lang="en-GB" dirty="0"/>
          </a:p>
        </p:txBody>
      </p:sp>
      <p:sp>
        <p:nvSpPr>
          <p:cNvPr id="3" name="Text Placeholder 2"/>
          <p:cNvSpPr>
            <a:spLocks noGrp="1"/>
          </p:cNvSpPr>
          <p:nvPr>
            <p:ph type="body" sz="quarter" idx="14"/>
          </p:nvPr>
        </p:nvSpPr>
        <p:spPr>
          <a:xfrm>
            <a:off x="724280" y="1704179"/>
            <a:ext cx="7797230" cy="3983699"/>
          </a:xfrm>
        </p:spPr>
        <p:txBody>
          <a:bodyPr/>
          <a:lstStyle/>
          <a:p>
            <a:r>
              <a:rPr lang="en-GB" dirty="0" smtClean="0"/>
              <a:t>A financial model which calculates the likely profit from a coffee shop, based on the available data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88666"/>
            <a:ext cx="6400800" cy="4269334"/>
          </a:xfrm>
          <a:prstGeom prst="rect">
            <a:avLst/>
          </a:prstGeom>
        </p:spPr>
      </p:pic>
    </p:spTree>
    <p:extLst>
      <p:ext uri="{BB962C8B-B14F-4D97-AF65-F5344CB8AC3E}">
        <p14:creationId xmlns:p14="http://schemas.microsoft.com/office/powerpoint/2010/main" val="599307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AD62F2-4BAD-4791-BDEE-B6E2AD175E09}"/>
</file>

<file path=customXml/itemProps2.xml><?xml version="1.0" encoding="utf-8"?>
<ds:datastoreItem xmlns:ds="http://schemas.openxmlformats.org/officeDocument/2006/customXml" ds:itemID="{9FDFF1B1-3ADB-46D3-AF82-055CC0AE9D91}"/>
</file>

<file path=customXml/itemProps3.xml><?xml version="1.0" encoding="utf-8"?>
<ds:datastoreItem xmlns:ds="http://schemas.openxmlformats.org/officeDocument/2006/customXml" ds:itemID="{C766731E-CE22-4ABE-926B-05964B3DDCA5}"/>
</file>

<file path=docProps/app.xml><?xml version="1.0" encoding="utf-8"?>
<Properties xmlns="http://schemas.openxmlformats.org/officeDocument/2006/extended-properties" xmlns:vt="http://schemas.openxmlformats.org/officeDocument/2006/docPropsVTypes">
  <Template>Unit 2</Template>
  <TotalTime>1479</TotalTime>
  <Words>786</Words>
  <Application>Microsoft Office PowerPoint</Application>
  <PresentationFormat>On-screen Show (4:3)</PresentationFormat>
  <Paragraphs>88</Paragraphs>
  <Slides>22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Consolas</vt:lpstr>
      <vt:lpstr>Museo 700</vt:lpstr>
      <vt:lpstr>Museo900-Regular</vt:lpstr>
      <vt:lpstr>Arial</vt:lpstr>
      <vt:lpstr>Museo 500</vt:lpstr>
      <vt:lpstr>Museo 100</vt:lpstr>
      <vt:lpstr>Museo 900</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Laura Heathcote</cp:lastModifiedBy>
  <cp:revision>48</cp:revision>
  <dcterms:created xsi:type="dcterms:W3CDTF">2015-03-16T11:36:39Z</dcterms:created>
  <dcterms:modified xsi:type="dcterms:W3CDTF">2016-02-05T11:01:41Z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