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9"/>
  </p:notesMasterIdLst>
  <p:sldIdLst>
    <p:sldId id="260" r:id="rId5"/>
    <p:sldId id="261" r:id="rId6"/>
    <p:sldId id="262" r:id="rId7"/>
    <p:sldId id="263" r:id="rId8"/>
    <p:sldId id="264" r:id="rId9"/>
    <p:sldId id="265" r:id="rId10"/>
    <p:sldId id="266" r:id="rId11"/>
    <p:sldId id="267" r:id="rId12"/>
    <p:sldId id="268" r:id="rId13"/>
    <p:sldId id="269" r:id="rId14"/>
    <p:sldId id="277" r:id="rId15"/>
    <p:sldId id="278" r:id="rId16"/>
    <p:sldId id="279" r:id="rId17"/>
    <p:sldId id="271" r:id="rId18"/>
    <p:sldId id="270" r:id="rId19"/>
    <p:sldId id="281" r:id="rId20"/>
    <p:sldId id="282" r:id="rId21"/>
    <p:sldId id="272" r:id="rId22"/>
    <p:sldId id="273" r:id="rId23"/>
    <p:sldId id="274" r:id="rId24"/>
    <p:sldId id="275" r:id="rId25"/>
    <p:sldId id="280" r:id="rId26"/>
    <p:sldId id="276" r:id="rId27"/>
    <p:sldId id="283" r:id="rId28"/>
  </p:sldIdLst>
  <p:sldSz cx="9144000" cy="6858000" type="screen4x3"/>
  <p:notesSz cx="6858000" cy="9144000"/>
  <p:embeddedFontLst>
    <p:embeddedFont>
      <p:font typeface="Consolas" panose="020B0609020204030204" pitchFamily="49" charset="0"/>
      <p:regular r:id="rId30"/>
      <p:bold r:id="rId31"/>
      <p:italic r:id="rId32"/>
      <p:boldItalic r:id="rId33"/>
    </p:embeddedFont>
    <p:embeddedFont>
      <p:font typeface="Museo 900" panose="02000000000000000000" charset="0"/>
      <p:bold r:id="rId34"/>
    </p:embeddedFont>
    <p:embeddedFont>
      <p:font typeface="Museo 700" panose="02000000000000000000" charset="0"/>
      <p:bold r:id="rId35"/>
    </p:embeddedFont>
    <p:embeddedFont>
      <p:font typeface="Museo 500" panose="02000000000000000000" charset="0"/>
      <p:regular r:id="rId36"/>
    </p:embeddedFont>
    <p:embeddedFont>
      <p:font typeface="Museo 100" panose="02000000000000000000" charset="0"/>
      <p:regular r:id="rId37"/>
    </p:embeddedFont>
    <p:embeddedFont>
      <p:font typeface="Museo900-Regular" panose="02000000000000000000" charset="0"/>
      <p:bold r:id="rId38"/>
    </p:embeddedFont>
    <p:embeddedFont>
      <p:font typeface="Calibri" panose="020F0502020204030204" pitchFamily="34" charset="0"/>
      <p:regular r:id="rId39"/>
      <p:bold r:id="rId40"/>
      <p:italic r:id="rId41"/>
      <p:boldItalic r:id="rId4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25" clrIdx="0">
    <p:extLst>
      <p:ext uri="{19B8F6BF-5375-455C-9EA6-DF929625EA0E}">
        <p15:presenceInfo xmlns:p15="http://schemas.microsoft.com/office/powerpoint/2012/main" userId="f91a954299b6cd1a" providerId="Windows Live"/>
      </p:ext>
    </p:extLst>
  </p:cmAuthor>
  <p:cmAuthor id="2" name="Rob Heathcote" initials="RH" lastIdx="1" clrIdx="1">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6320"/>
    <a:srgbClr val="274754"/>
    <a:srgbClr val="2F586A"/>
    <a:srgbClr val="364656"/>
    <a:srgbClr val="979A78"/>
    <a:srgbClr val="8D8959"/>
    <a:srgbClr val="2B75A6"/>
    <a:srgbClr val="50AAC1"/>
    <a:srgbClr val="D68328"/>
    <a:srgbClr val="D7A7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85976" autoAdjust="0"/>
  </p:normalViewPr>
  <p:slideViewPr>
    <p:cSldViewPr snapToGrid="0" snapToObjects="1" showGuides="1">
      <p:cViewPr varScale="1">
        <p:scale>
          <a:sx n="96" d="100"/>
          <a:sy n="96" d="100"/>
        </p:scale>
        <p:origin x="630" y="45"/>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20/10/2022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6</a:t>
            </a:fld>
            <a:endParaRPr lang="en-GB"/>
          </a:p>
        </p:txBody>
      </p:sp>
    </p:spTree>
    <p:extLst>
      <p:ext uri="{BB962C8B-B14F-4D97-AF65-F5344CB8AC3E}">
        <p14:creationId xmlns:p14="http://schemas.microsoft.com/office/powerpoint/2010/main" val="3541003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Unit 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274754"/>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7475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74754"/>
                </a:solidFill>
                <a:latin typeface="Arial"/>
                <a:cs typeface="Arial"/>
              </a:rPr>
              <a:t>1</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274754"/>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73181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956320"/>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0266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9" name="Picture 8"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7512"/>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latin typeface="Arial"/>
                <a:cs typeface="Arial"/>
              </a:rPr>
              <a:t>Recursive algorithms</a:t>
            </a:r>
          </a:p>
          <a:p>
            <a:pPr>
              <a:spcBef>
                <a:spcPts val="288"/>
              </a:spcBef>
            </a:pPr>
            <a:r>
              <a:rPr lang="en-US" sz="1200" b="0" dirty="0">
                <a:solidFill>
                  <a:srgbClr val="FFFFFF"/>
                </a:solidFill>
                <a:latin typeface="Arial"/>
                <a:cs typeface="Arial"/>
              </a:rPr>
              <a:t>Unit 8 Algorithms</a:t>
            </a:r>
          </a:p>
        </p:txBody>
      </p:sp>
      <p:pic>
        <p:nvPicPr>
          <p:cNvPr id="22" name="Picture 21" descr="Logo Unit 8.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10731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Recursive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315037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pic>
        <p:nvPicPr>
          <p:cNvPr id="20" name="Picture 19"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4" name="TextBox 2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Recursive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121256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18" name="Picture 17" descr="Unit 8.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956320"/>
                </a:solidFill>
                <a:latin typeface="Arial"/>
                <a:cs typeface="Arial"/>
              </a:defRPr>
            </a:lvl2pPr>
            <a:lvl3pPr marL="723900" indent="-279400">
              <a:lnSpc>
                <a:spcPct val="100000"/>
              </a:lnSpc>
              <a:buFont typeface="Arial"/>
              <a:buChar char="•"/>
              <a:defRPr lang="en-US" sz="2000" kern="1200" baseline="0" dirty="0" smtClean="0">
                <a:solidFill>
                  <a:srgbClr val="2F586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Recursive algorithms</a:t>
            </a:r>
          </a:p>
          <a:p>
            <a:pPr>
              <a:spcBef>
                <a:spcPts val="288"/>
              </a:spcBef>
            </a:pPr>
            <a:r>
              <a:rPr lang="en-US" sz="1200" b="0" dirty="0">
                <a:solidFill>
                  <a:srgbClr val="FFFFFF"/>
                </a:solidFill>
                <a:latin typeface="Arial"/>
                <a:cs typeface="Arial"/>
              </a:rPr>
              <a:t>Unit 8 Algorithms</a:t>
            </a:r>
          </a:p>
        </p:txBody>
      </p:sp>
    </p:spTree>
    <p:extLst>
      <p:ext uri="{BB962C8B-B14F-4D97-AF65-F5344CB8AC3E}">
        <p14:creationId xmlns:p14="http://schemas.microsoft.com/office/powerpoint/2010/main" val="62044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tx1"/>
        </a:solidFill>
        <a:effectLst/>
      </p:bgPr>
    </p:bg>
    <p:spTree>
      <p:nvGrpSpPr>
        <p:cNvPr id="1" name=""/>
        <p:cNvGrpSpPr/>
        <p:nvPr/>
      </p:nvGrpSpPr>
      <p:grpSpPr>
        <a:xfrm>
          <a:off x="0" y="0"/>
          <a:ext cx="0" cy="0"/>
          <a:chOff x="0" y="0"/>
          <a:chExt cx="0" cy="0"/>
        </a:xfrm>
      </p:grpSpPr>
      <p:pic>
        <p:nvPicPr>
          <p:cNvPr id="23" name="Picture 22" descr="Logo Unit 8.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24" name="Picture 23" descr="Unit 8.jp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9144000" cy="660400"/>
          </a:xfrm>
          <a:prstGeom prst="rect">
            <a:avLst/>
          </a:prstGeom>
        </p:spPr>
      </p:pic>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Recursive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a:cs typeface="Arial"/>
              </a:rPr>
              <a:t>Unit 8 Algorithms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416194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7" r:id="rId4"/>
    <p:sldLayoutId id="2147483668" r:id="rId5"/>
    <p:sldLayoutId id="2147483669" r:id="rId6"/>
    <p:sldLayoutId id="2147483670" r:id="rId7"/>
    <p:sldLayoutId id="2147483671"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Recursive algorithms</a:t>
            </a:r>
            <a:endParaRPr lang="en-US" dirty="0">
              <a:latin typeface="Museo 100" panose="02000000000000000000" pitchFamily="50" charset="0"/>
            </a:endParaRPr>
          </a:p>
          <a:p>
            <a:pPr lvl="1"/>
            <a:r>
              <a:rPr lang="en-US" sz="2000" dirty="0">
                <a:latin typeface="Museo 100" panose="02000000000000000000" pitchFamily="50" charset="0"/>
              </a:rPr>
              <a:t/>
            </a:r>
            <a:br>
              <a:rPr lang="en-US" sz="2000" dirty="0">
                <a:latin typeface="Museo 100" panose="02000000000000000000" pitchFamily="50" charset="0"/>
              </a:rPr>
            </a:br>
            <a:r>
              <a:rPr lang="en-US" sz="2000" dirty="0">
                <a:latin typeface="Museo 100" panose="02000000000000000000" pitchFamily="50" charset="0"/>
              </a:rPr>
              <a:t/>
            </a:r>
            <a:br>
              <a:rPr lang="en-US" sz="2000" dirty="0">
                <a:latin typeface="Museo 100" panose="02000000000000000000" pitchFamily="50" charset="0"/>
              </a:rPr>
            </a:br>
            <a:r>
              <a:rPr lang="en-US" sz="2000" dirty="0">
                <a:latin typeface="Museo 100" panose="02000000000000000000" pitchFamily="50" charset="0"/>
              </a:rPr>
              <a:t>Unit 8</a:t>
            </a:r>
          </a:p>
          <a:p>
            <a:pPr lvl="1"/>
            <a:r>
              <a:rPr lang="en-US" sz="2000" dirty="0">
                <a:latin typeface="Museo 100" panose="02000000000000000000" pitchFamily="50" charset="0"/>
              </a:rPr>
              <a:t>Algorithms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use of the call stack</a:t>
            </a:r>
          </a:p>
        </p:txBody>
      </p:sp>
      <p:sp>
        <p:nvSpPr>
          <p:cNvPr id="3" name="Text Placeholder 2"/>
          <p:cNvSpPr>
            <a:spLocks noGrp="1"/>
          </p:cNvSpPr>
          <p:nvPr>
            <p:ph type="body" sz="quarter" idx="14"/>
          </p:nvPr>
        </p:nvSpPr>
        <p:spPr>
          <a:xfrm>
            <a:off x="724280" y="1704179"/>
            <a:ext cx="7924868" cy="3453607"/>
          </a:xfrm>
        </p:spPr>
        <p:txBody>
          <a:bodyPr/>
          <a:lstStyle/>
          <a:p>
            <a:r>
              <a:rPr lang="en-GB" dirty="0"/>
              <a:t>Every time a subroutine is called, the return address (the line after CALL statement) is put on the call stack</a:t>
            </a:r>
          </a:p>
          <a:p>
            <a:r>
              <a:rPr lang="en-GB" dirty="0"/>
              <a:t>Even with a stopping condition, the recursive routine can only be called a limited number of times or the stack will overflow the maximum memory capacity</a:t>
            </a:r>
          </a:p>
          <a:p>
            <a:r>
              <a:rPr lang="en-GB" dirty="0"/>
              <a:t>If the </a:t>
            </a:r>
            <a:r>
              <a:rPr lang="en-GB" dirty="0" err="1">
                <a:solidFill>
                  <a:srgbClr val="956320"/>
                </a:solidFill>
                <a:latin typeface="Consolas" panose="020B0609020204030204" pitchFamily="49" charset="0"/>
              </a:rPr>
              <a:t>calcSum</a:t>
            </a:r>
            <a:r>
              <a:rPr lang="en-GB" dirty="0"/>
              <a:t> subroutine is called with a large number, say </a:t>
            </a:r>
            <a:r>
              <a:rPr lang="en-GB" dirty="0">
                <a:solidFill>
                  <a:srgbClr val="956320"/>
                </a:solidFill>
                <a:latin typeface="Consolas" panose="020B0609020204030204" pitchFamily="49" charset="0"/>
              </a:rPr>
              <a:t>1000</a:t>
            </a:r>
            <a:r>
              <a:rPr lang="en-GB" dirty="0"/>
              <a:t>, the program may crash with the same message:</a:t>
            </a:r>
          </a:p>
          <a:p>
            <a:pPr marL="0" indent="0">
              <a:buNone/>
            </a:pPr>
            <a:r>
              <a:rPr lang="en-GB" sz="2000" b="1" dirty="0">
                <a:solidFill>
                  <a:srgbClr val="FF0000"/>
                </a:solidFill>
                <a:latin typeface="Courier New" panose="02070309020205020404" pitchFamily="49" charset="0"/>
                <a:cs typeface="Courier New" panose="02070309020205020404" pitchFamily="49" charset="0"/>
              </a:rPr>
              <a:t>	</a:t>
            </a:r>
            <a:r>
              <a:rPr lang="en-GB" sz="2000" b="1" dirty="0" err="1">
                <a:solidFill>
                  <a:srgbClr val="FF0000"/>
                </a:solidFill>
                <a:latin typeface="Courier New" panose="02070309020205020404" pitchFamily="49" charset="0"/>
                <a:cs typeface="Courier New" panose="02070309020205020404" pitchFamily="49" charset="0"/>
              </a:rPr>
              <a:t>RuntimeError</a:t>
            </a:r>
            <a:r>
              <a:rPr lang="en-GB" sz="2000" b="1" dirty="0">
                <a:solidFill>
                  <a:srgbClr val="FF0000"/>
                </a:solidFill>
                <a:latin typeface="Courier New" panose="02070309020205020404" pitchFamily="49" charset="0"/>
                <a:cs typeface="Courier New" panose="02070309020205020404" pitchFamily="49" charset="0"/>
              </a:rPr>
              <a:t>: maximum recursion depth exceeded</a:t>
            </a:r>
          </a:p>
          <a:p>
            <a:r>
              <a:rPr lang="en-GB" dirty="0"/>
              <a:t> Are there any limits on an </a:t>
            </a:r>
            <a:r>
              <a:rPr lang="en-GB" dirty="0">
                <a:solidFill>
                  <a:srgbClr val="956320"/>
                </a:solidFill>
              </a:rPr>
              <a:t>iterative</a:t>
            </a:r>
            <a:r>
              <a:rPr lang="en-GB" dirty="0"/>
              <a:t> routine?</a:t>
            </a:r>
          </a:p>
        </p:txBody>
      </p:sp>
    </p:spTree>
    <p:extLst>
      <p:ext uri="{BB962C8B-B14F-4D97-AF65-F5344CB8AC3E}">
        <p14:creationId xmlns:p14="http://schemas.microsoft.com/office/powerpoint/2010/main" val="141745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Summing a list of numbers</a:t>
            </a:r>
          </a:p>
        </p:txBody>
      </p:sp>
      <p:sp>
        <p:nvSpPr>
          <p:cNvPr id="3" name="Text Placeholder 2"/>
          <p:cNvSpPr>
            <a:spLocks noGrp="1"/>
          </p:cNvSpPr>
          <p:nvPr>
            <p:ph type="body" sz="quarter" idx="14"/>
          </p:nvPr>
        </p:nvSpPr>
        <p:spPr/>
        <p:txBody>
          <a:bodyPr/>
          <a:lstStyle/>
          <a:p>
            <a:r>
              <a:rPr lang="en-GB" dirty="0"/>
              <a:t>Many operations can be performed using either iteration or recursion</a:t>
            </a:r>
          </a:p>
          <a:p>
            <a:r>
              <a:rPr lang="en-GB" dirty="0"/>
              <a:t>Suppose a routine is needed to sum the numbers in a list, </a:t>
            </a:r>
            <a:r>
              <a:rPr lang="en-GB" dirty="0">
                <a:solidFill>
                  <a:srgbClr val="956320"/>
                </a:solidFill>
                <a:latin typeface="Consolas" panose="020B0609020204030204" pitchFamily="49" charset="0"/>
              </a:rPr>
              <a:t>numbers[3, 6, 2, 8, 1]</a:t>
            </a:r>
          </a:p>
          <a:p>
            <a:r>
              <a:rPr lang="en-GB" dirty="0"/>
              <a:t>Write an iterative routine to do this, assuming </a:t>
            </a:r>
            <a:r>
              <a:rPr lang="en-GB" dirty="0">
                <a:solidFill>
                  <a:srgbClr val="956320"/>
                </a:solidFill>
                <a:latin typeface="Consolas" panose="020B0609020204030204" pitchFamily="49" charset="0"/>
              </a:rPr>
              <a:t>numbers[0]</a:t>
            </a:r>
            <a:r>
              <a:rPr lang="en-GB" dirty="0"/>
              <a:t> contains the first number, </a:t>
            </a:r>
            <a:r>
              <a:rPr lang="en-GB" dirty="0">
                <a:solidFill>
                  <a:srgbClr val="956320"/>
                </a:solidFill>
                <a:latin typeface="Consolas" panose="020B0609020204030204" pitchFamily="49" charset="0"/>
              </a:rPr>
              <a:t>3</a:t>
            </a:r>
          </a:p>
        </p:txBody>
      </p:sp>
    </p:spTree>
    <p:extLst>
      <p:ext uri="{BB962C8B-B14F-4D97-AF65-F5344CB8AC3E}">
        <p14:creationId xmlns:p14="http://schemas.microsoft.com/office/powerpoint/2010/main" val="191261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Summing a list of numbers</a:t>
            </a:r>
          </a:p>
        </p:txBody>
      </p:sp>
      <p:sp>
        <p:nvSpPr>
          <p:cNvPr id="3" name="Text Placeholder 2"/>
          <p:cNvSpPr>
            <a:spLocks noGrp="1"/>
          </p:cNvSpPr>
          <p:nvPr>
            <p:ph type="body" sz="quarter" idx="14"/>
          </p:nvPr>
        </p:nvSpPr>
        <p:spPr/>
        <p:txBody>
          <a:bodyPr/>
          <a:lstStyle/>
          <a:p>
            <a:r>
              <a:rPr lang="en-GB" dirty="0"/>
              <a:t>An iterative routine to sum a list of numbers</a:t>
            </a:r>
          </a:p>
          <a:p>
            <a:pPr marL="273050" indent="0">
              <a:spcAft>
                <a:spcPts val="300"/>
              </a:spcAft>
              <a:buNone/>
            </a:pPr>
            <a:r>
              <a:rPr lang="en-GB" sz="2000" dirty="0">
                <a:solidFill>
                  <a:srgbClr val="956320"/>
                </a:solidFill>
                <a:latin typeface="Consolas" panose="020B0609020204030204" pitchFamily="49" charset="0"/>
              </a:rPr>
              <a:t>SUB </a:t>
            </a:r>
            <a:r>
              <a:rPr lang="en-GB" sz="2000" dirty="0" err="1">
                <a:solidFill>
                  <a:srgbClr val="956320"/>
                </a:solidFill>
                <a:latin typeface="Consolas" panose="020B0609020204030204" pitchFamily="49" charset="0"/>
              </a:rPr>
              <a:t>addNums</a:t>
            </a:r>
            <a:r>
              <a:rPr lang="en-GB" sz="2000" dirty="0">
                <a:solidFill>
                  <a:srgbClr val="956320"/>
                </a:solidFill>
                <a:latin typeface="Consolas" panose="020B0609020204030204" pitchFamily="49" charset="0"/>
              </a:rPr>
              <a:t>(numbers)</a:t>
            </a:r>
          </a:p>
          <a:p>
            <a:pPr marL="273050" indent="0">
              <a:spcAft>
                <a:spcPts val="300"/>
              </a:spcAft>
              <a:buNone/>
            </a:pPr>
            <a:r>
              <a:rPr lang="en-GB" sz="2000" dirty="0">
                <a:solidFill>
                  <a:srgbClr val="956320"/>
                </a:solidFill>
                <a:latin typeface="Consolas" panose="020B0609020204030204" pitchFamily="49" charset="0"/>
              </a:rPr>
              <a:t>	sum </a:t>
            </a:r>
            <a:r>
              <a:rPr lang="en-GB" sz="2000" dirty="0" smtClean="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a:solidFill>
                  <a:srgbClr val="956320"/>
                </a:solidFill>
                <a:latin typeface="Consolas" panose="020B0609020204030204" pitchFamily="49" charset="0"/>
              </a:rPr>
              <a:t>0</a:t>
            </a:r>
          </a:p>
          <a:p>
            <a:pPr marL="273050" indent="0">
              <a:spcAft>
                <a:spcPts val="300"/>
              </a:spcAft>
              <a:buNone/>
            </a:pPr>
            <a:r>
              <a:rPr lang="en-GB" sz="2000" dirty="0">
                <a:solidFill>
                  <a:srgbClr val="956320"/>
                </a:solidFill>
                <a:latin typeface="Consolas" panose="020B0609020204030204" pitchFamily="49" charset="0"/>
              </a:rPr>
              <a:t>	FOR index </a:t>
            </a:r>
            <a:r>
              <a:rPr lang="en-GB" sz="2000" dirty="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a:solidFill>
                  <a:srgbClr val="956320"/>
                </a:solidFill>
                <a:latin typeface="Consolas" panose="020B0609020204030204" pitchFamily="49" charset="0"/>
              </a:rPr>
              <a:t>0 </a:t>
            </a:r>
            <a:r>
              <a:rPr lang="en-GB" sz="2000" dirty="0" smtClean="0">
                <a:solidFill>
                  <a:srgbClr val="956320"/>
                </a:solidFill>
                <a:latin typeface="Consolas" panose="020B0609020204030204" pitchFamily="49" charset="0"/>
              </a:rPr>
              <a:t>TO </a:t>
            </a:r>
            <a:r>
              <a:rPr lang="en-GB" sz="2000" dirty="0">
                <a:solidFill>
                  <a:srgbClr val="956320"/>
                </a:solidFill>
                <a:latin typeface="Consolas" panose="020B0609020204030204" pitchFamily="49" charset="0"/>
              </a:rPr>
              <a:t>length(numbers)-1</a:t>
            </a:r>
          </a:p>
          <a:p>
            <a:pPr marL="273050" indent="0">
              <a:spcAft>
                <a:spcPts val="300"/>
              </a:spcAft>
              <a:buNone/>
            </a:pPr>
            <a:r>
              <a:rPr lang="en-GB" sz="2000" dirty="0">
                <a:solidFill>
                  <a:srgbClr val="956320"/>
                </a:solidFill>
                <a:latin typeface="Consolas" panose="020B0609020204030204" pitchFamily="49" charset="0"/>
              </a:rPr>
              <a:t>		sum </a:t>
            </a:r>
            <a:r>
              <a:rPr lang="en-GB" sz="2000" dirty="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a:solidFill>
                  <a:srgbClr val="956320"/>
                </a:solidFill>
                <a:latin typeface="Consolas" panose="020B0609020204030204" pitchFamily="49" charset="0"/>
              </a:rPr>
              <a:t>sum + numbers[index]</a:t>
            </a:r>
          </a:p>
          <a:p>
            <a:pPr marL="273050" indent="0">
              <a:spcAft>
                <a:spcPts val="300"/>
              </a:spcAft>
              <a:buNone/>
            </a:pPr>
            <a:r>
              <a:rPr lang="en-GB" sz="2000" dirty="0">
                <a:solidFill>
                  <a:srgbClr val="956320"/>
                </a:solidFill>
                <a:latin typeface="Consolas" panose="020B0609020204030204" pitchFamily="49" charset="0"/>
              </a:rPr>
              <a:t>	ENDFOR</a:t>
            </a:r>
          </a:p>
          <a:p>
            <a:pPr marL="273050" indent="0">
              <a:spcAft>
                <a:spcPts val="300"/>
              </a:spcAft>
              <a:buNone/>
            </a:pPr>
            <a:r>
              <a:rPr lang="en-GB" sz="2000" dirty="0">
                <a:solidFill>
                  <a:srgbClr val="956320"/>
                </a:solidFill>
                <a:latin typeface="Consolas" panose="020B0609020204030204" pitchFamily="49" charset="0"/>
              </a:rPr>
              <a:t>	RETURN sum</a:t>
            </a:r>
          </a:p>
          <a:p>
            <a:pPr marL="273050" indent="0">
              <a:spcAft>
                <a:spcPts val="300"/>
              </a:spcAft>
              <a:buNone/>
            </a:pPr>
            <a:r>
              <a:rPr lang="en-GB" sz="2000" dirty="0">
                <a:solidFill>
                  <a:srgbClr val="956320"/>
                </a:solidFill>
                <a:latin typeface="Consolas" panose="020B0609020204030204" pitchFamily="49" charset="0"/>
              </a:rPr>
              <a:t>ENDSUB</a:t>
            </a:r>
          </a:p>
          <a:p>
            <a:pPr marL="273050" indent="0">
              <a:spcBef>
                <a:spcPts val="1200"/>
              </a:spcBef>
              <a:spcAft>
                <a:spcPts val="300"/>
              </a:spcAft>
              <a:buNone/>
            </a:pPr>
            <a:r>
              <a:rPr lang="en-GB" sz="2000" dirty="0">
                <a:solidFill>
                  <a:srgbClr val="956320"/>
                </a:solidFill>
                <a:latin typeface="Consolas" panose="020B0609020204030204" pitchFamily="49" charset="0"/>
              </a:rPr>
              <a:t>marks </a:t>
            </a:r>
            <a:r>
              <a:rPr lang="en-GB" sz="2000" dirty="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a:solidFill>
                  <a:srgbClr val="956320"/>
                </a:solidFill>
                <a:latin typeface="Consolas" panose="020B0609020204030204" pitchFamily="49" charset="0"/>
              </a:rPr>
              <a:t>[3, 6, 2, 8, 1]</a:t>
            </a:r>
          </a:p>
          <a:p>
            <a:pPr marL="273050" indent="0">
              <a:spcAft>
                <a:spcPts val="300"/>
              </a:spcAft>
              <a:buNone/>
            </a:pPr>
            <a:r>
              <a:rPr lang="en-GB" sz="2000" dirty="0">
                <a:solidFill>
                  <a:srgbClr val="956320"/>
                </a:solidFill>
                <a:latin typeface="Consolas" panose="020B0609020204030204" pitchFamily="49" charset="0"/>
              </a:rPr>
              <a:t>total </a:t>
            </a:r>
            <a:r>
              <a:rPr lang="en-GB" sz="2000" dirty="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err="1">
                <a:solidFill>
                  <a:srgbClr val="956320"/>
                </a:solidFill>
                <a:latin typeface="Consolas" panose="020B0609020204030204" pitchFamily="49" charset="0"/>
              </a:rPr>
              <a:t>addNums</a:t>
            </a:r>
            <a:r>
              <a:rPr lang="en-GB" sz="2000" dirty="0">
                <a:solidFill>
                  <a:srgbClr val="956320"/>
                </a:solidFill>
                <a:latin typeface="Consolas" panose="020B0609020204030204" pitchFamily="49" charset="0"/>
              </a:rPr>
              <a:t>(marks)</a:t>
            </a:r>
          </a:p>
          <a:p>
            <a:pPr marL="273050" indent="0">
              <a:spcAft>
                <a:spcPts val="300"/>
              </a:spcAft>
              <a:buNone/>
            </a:pPr>
            <a:r>
              <a:rPr lang="en-GB" sz="2000" dirty="0">
                <a:solidFill>
                  <a:srgbClr val="956320"/>
                </a:solidFill>
                <a:latin typeface="Consolas" panose="020B0609020204030204" pitchFamily="49" charset="0"/>
              </a:rPr>
              <a:t>OUTPUT (total)</a:t>
            </a:r>
          </a:p>
          <a:p>
            <a:pPr>
              <a:spcAft>
                <a:spcPts val="300"/>
              </a:spcAft>
            </a:pPr>
            <a:endParaRPr lang="en-GB" sz="2000" dirty="0">
              <a:solidFill>
                <a:srgbClr val="274754"/>
              </a:solidFill>
              <a:latin typeface="Consolas" panose="020B0609020204030204" pitchFamily="49" charset="0"/>
            </a:endParaRPr>
          </a:p>
        </p:txBody>
      </p:sp>
    </p:spTree>
    <p:extLst>
      <p:ext uri="{BB962C8B-B14F-4D97-AF65-F5344CB8AC3E}">
        <p14:creationId xmlns:p14="http://schemas.microsoft.com/office/powerpoint/2010/main" val="401387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 recursive routine</a:t>
            </a:r>
            <a:endParaRPr lang="en-GB" dirty="0"/>
          </a:p>
        </p:txBody>
      </p:sp>
      <p:sp>
        <p:nvSpPr>
          <p:cNvPr id="3" name="Text Placeholder 2"/>
          <p:cNvSpPr>
            <a:spLocks noGrp="1"/>
          </p:cNvSpPr>
          <p:nvPr>
            <p:ph type="body" sz="quarter" idx="14"/>
          </p:nvPr>
        </p:nvSpPr>
        <p:spPr/>
        <p:txBody>
          <a:bodyPr/>
          <a:lstStyle/>
          <a:p>
            <a:r>
              <a:rPr lang="en-GB" dirty="0"/>
              <a:t>Assume that </a:t>
            </a:r>
            <a:r>
              <a:rPr lang="en-GB" dirty="0">
                <a:solidFill>
                  <a:srgbClr val="956320"/>
                </a:solidFill>
                <a:latin typeface="Consolas" panose="020B0609020204030204" pitchFamily="49" charset="0"/>
              </a:rPr>
              <a:t>list[1:] </a:t>
            </a:r>
            <a:r>
              <a:rPr lang="en-GB" dirty="0"/>
              <a:t>gives the list of numbers from the </a:t>
            </a:r>
            <a:r>
              <a:rPr lang="en-GB" dirty="0">
                <a:solidFill>
                  <a:srgbClr val="956320"/>
                </a:solidFill>
              </a:rPr>
              <a:t>second</a:t>
            </a:r>
            <a:r>
              <a:rPr lang="en-GB" dirty="0"/>
              <a:t> element to the end of the list </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SUB </a:t>
            </a:r>
            <a:r>
              <a:rPr lang="en-GB" sz="2000" dirty="0" err="1">
                <a:solidFill>
                  <a:srgbClr val="956320"/>
                </a:solidFill>
                <a:latin typeface="Consolas" panose="020B0609020204030204" pitchFamily="49" charset="0"/>
              </a:rPr>
              <a:t>addNums</a:t>
            </a:r>
            <a:r>
              <a:rPr lang="en-GB" sz="2000" dirty="0">
                <a:solidFill>
                  <a:srgbClr val="956320"/>
                </a:solidFill>
                <a:latin typeface="Consolas" panose="020B0609020204030204" pitchFamily="49" charset="0"/>
              </a:rPr>
              <a:t>(numbers)</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	IF length(numbers) = 1 THEN</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		RETURN numbers[0]</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	ELSE</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		RETURN numbers[0] + </a:t>
            </a:r>
            <a:r>
              <a:rPr lang="en-GB" sz="2000" dirty="0" err="1">
                <a:solidFill>
                  <a:srgbClr val="956320"/>
                </a:solidFill>
                <a:latin typeface="Consolas" panose="020B0609020204030204" pitchFamily="49" charset="0"/>
              </a:rPr>
              <a:t>addNums</a:t>
            </a:r>
            <a:r>
              <a:rPr lang="en-GB" sz="2000" dirty="0">
                <a:solidFill>
                  <a:srgbClr val="956320"/>
                </a:solidFill>
                <a:latin typeface="Consolas" panose="020B0609020204030204" pitchFamily="49" charset="0"/>
              </a:rPr>
              <a:t>(numbers[1:])</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	ENDIF</a:t>
            </a:r>
          </a:p>
          <a:p>
            <a:pPr marL="273050" indent="0">
              <a:spcAft>
                <a:spcPts val="0"/>
              </a:spcAft>
              <a:buNone/>
              <a:tabLst>
                <a:tab pos="627063" algn="l"/>
                <a:tab pos="900113" algn="l"/>
                <a:tab pos="1160463" algn="l"/>
                <a:tab pos="1433513" algn="l"/>
              </a:tabLst>
            </a:pPr>
            <a:r>
              <a:rPr lang="en-GB" sz="2000" dirty="0">
                <a:solidFill>
                  <a:srgbClr val="956320"/>
                </a:solidFill>
                <a:latin typeface="Consolas" panose="020B0609020204030204" pitchFamily="49" charset="0"/>
              </a:rPr>
              <a:t>ENDSUB</a:t>
            </a:r>
          </a:p>
          <a:p>
            <a:pPr marL="273050" indent="0">
              <a:spcBef>
                <a:spcPts val="1200"/>
              </a:spcBef>
              <a:spcAft>
                <a:spcPts val="0"/>
              </a:spcAft>
              <a:buNone/>
            </a:pPr>
            <a:r>
              <a:rPr lang="en-GB" sz="2000" dirty="0">
                <a:solidFill>
                  <a:srgbClr val="956320"/>
                </a:solidFill>
                <a:latin typeface="Consolas" panose="020B0609020204030204" pitchFamily="49" charset="0"/>
              </a:rPr>
              <a:t>marks </a:t>
            </a:r>
            <a:r>
              <a:rPr lang="en-GB" sz="2000" dirty="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a:solidFill>
                  <a:srgbClr val="956320"/>
                </a:solidFill>
                <a:latin typeface="Consolas" panose="020B0609020204030204" pitchFamily="49" charset="0"/>
              </a:rPr>
              <a:t>[3, 6, 2, 8, 1]</a:t>
            </a:r>
          </a:p>
          <a:p>
            <a:pPr marL="273050" indent="0">
              <a:spcAft>
                <a:spcPts val="0"/>
              </a:spcAft>
              <a:buNone/>
            </a:pPr>
            <a:r>
              <a:rPr lang="en-GB" sz="2000" dirty="0">
                <a:solidFill>
                  <a:srgbClr val="956320"/>
                </a:solidFill>
                <a:latin typeface="Consolas" panose="020B0609020204030204" pitchFamily="49" charset="0"/>
              </a:rPr>
              <a:t>total </a:t>
            </a:r>
            <a:r>
              <a:rPr lang="en-GB" sz="2000" dirty="0">
                <a:solidFill>
                  <a:srgbClr val="956320"/>
                </a:solidFill>
                <a:latin typeface="Consolas" panose="020B0609020204030204" pitchFamily="49" charset="0"/>
                <a:sym typeface="Wingdings" panose="05000000000000000000" pitchFamily="2" charset="2"/>
              </a:rPr>
              <a:t></a:t>
            </a:r>
            <a:r>
              <a:rPr lang="en-GB" sz="2000" dirty="0" smtClean="0">
                <a:solidFill>
                  <a:srgbClr val="956320"/>
                </a:solidFill>
                <a:latin typeface="Consolas" panose="020B0609020204030204" pitchFamily="49" charset="0"/>
              </a:rPr>
              <a:t> </a:t>
            </a:r>
            <a:r>
              <a:rPr lang="en-GB" sz="2000" dirty="0" err="1">
                <a:solidFill>
                  <a:srgbClr val="956320"/>
                </a:solidFill>
                <a:latin typeface="Consolas" panose="020B0609020204030204" pitchFamily="49" charset="0"/>
              </a:rPr>
              <a:t>addNums</a:t>
            </a:r>
            <a:r>
              <a:rPr lang="en-GB" sz="2000" dirty="0">
                <a:solidFill>
                  <a:srgbClr val="956320"/>
                </a:solidFill>
                <a:latin typeface="Consolas" panose="020B0609020204030204" pitchFamily="49" charset="0"/>
              </a:rPr>
              <a:t>(marks)</a:t>
            </a:r>
          </a:p>
          <a:p>
            <a:pPr marL="273050" indent="0">
              <a:spcAft>
                <a:spcPts val="0"/>
              </a:spcAft>
              <a:buNone/>
            </a:pPr>
            <a:r>
              <a:rPr lang="en-GB" sz="2000" dirty="0">
                <a:solidFill>
                  <a:srgbClr val="956320"/>
                </a:solidFill>
                <a:latin typeface="Consolas" panose="020B0609020204030204" pitchFamily="49" charset="0"/>
              </a:rPr>
              <a:t>OUTPUT (total)</a:t>
            </a:r>
          </a:p>
          <a:p>
            <a:pPr marL="355600" indent="-342900">
              <a:spcBef>
                <a:spcPts val="1400"/>
              </a:spcBef>
              <a:spcAft>
                <a:spcPts val="300"/>
              </a:spcAft>
            </a:pPr>
            <a:r>
              <a:rPr lang="en-GB" dirty="0"/>
              <a:t>What is output?</a:t>
            </a:r>
          </a:p>
          <a:p>
            <a:pPr>
              <a:spcAft>
                <a:spcPts val="300"/>
              </a:spcAft>
            </a:pPr>
            <a:endParaRPr lang="en-GB" sz="2000" dirty="0">
              <a:solidFill>
                <a:srgbClr val="274754"/>
              </a:solidFill>
              <a:latin typeface="Consolas" panose="020B0609020204030204" pitchFamily="49" charset="0"/>
            </a:endParaRPr>
          </a:p>
        </p:txBody>
      </p:sp>
    </p:spTree>
    <p:extLst>
      <p:ext uri="{BB962C8B-B14F-4D97-AF65-F5344CB8AC3E}">
        <p14:creationId xmlns:p14="http://schemas.microsoft.com/office/powerpoint/2010/main" val="1686771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Try </a:t>
            </a:r>
            <a:r>
              <a:rPr lang="en-GB" b="1" dirty="0"/>
              <a:t>Task 1</a:t>
            </a:r>
            <a:r>
              <a:rPr lang="en-GB" dirty="0"/>
              <a:t>, </a:t>
            </a:r>
            <a:r>
              <a:rPr lang="en-GB" b="1" dirty="0"/>
              <a:t>Questions 1</a:t>
            </a:r>
            <a:r>
              <a:rPr lang="en-GB" dirty="0"/>
              <a:t> and </a:t>
            </a:r>
            <a:r>
              <a:rPr lang="en-GB" b="1" dirty="0"/>
              <a:t>2</a:t>
            </a:r>
            <a:r>
              <a:rPr lang="en-GB" dirty="0"/>
              <a:t> on the worksheet</a:t>
            </a:r>
          </a:p>
        </p:txBody>
      </p:sp>
    </p:spTree>
    <p:extLst>
      <p:ext uri="{BB962C8B-B14F-4D97-AF65-F5344CB8AC3E}">
        <p14:creationId xmlns:p14="http://schemas.microsoft.com/office/powerpoint/2010/main" val="3897057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Tree traversal algorithms</a:t>
            </a:r>
          </a:p>
        </p:txBody>
      </p:sp>
      <p:sp>
        <p:nvSpPr>
          <p:cNvPr id="5" name="Text Placeholder 4"/>
          <p:cNvSpPr>
            <a:spLocks noGrp="1"/>
          </p:cNvSpPr>
          <p:nvPr>
            <p:ph type="body" sz="quarter" idx="14"/>
          </p:nvPr>
        </p:nvSpPr>
        <p:spPr/>
        <p:txBody>
          <a:bodyPr/>
          <a:lstStyle/>
          <a:p>
            <a:r>
              <a:rPr lang="en-GB" dirty="0"/>
              <a:t>Recall that there are three ways of traversing a tree: pre-order, in-order and post-order</a:t>
            </a:r>
          </a:p>
          <a:p>
            <a:endParaRPr lang="en-GB" dirty="0"/>
          </a:p>
          <a:p>
            <a:endParaRPr lang="en-GB" dirty="0"/>
          </a:p>
          <a:p>
            <a:endParaRPr lang="en-GB" dirty="0"/>
          </a:p>
          <a:p>
            <a:pPr>
              <a:spcBef>
                <a:spcPts val="1800"/>
              </a:spcBef>
              <a:spcAft>
                <a:spcPts val="600"/>
              </a:spcAft>
            </a:pPr>
            <a:r>
              <a:rPr lang="en-GB" dirty="0"/>
              <a:t>The prefixes </a:t>
            </a:r>
            <a:r>
              <a:rPr lang="en-GB" dirty="0">
                <a:solidFill>
                  <a:srgbClr val="956320"/>
                </a:solidFill>
              </a:rPr>
              <a:t>pre-</a:t>
            </a:r>
            <a:r>
              <a:rPr lang="en-GB" dirty="0"/>
              <a:t>, </a:t>
            </a:r>
            <a:r>
              <a:rPr lang="en-GB" dirty="0">
                <a:solidFill>
                  <a:srgbClr val="956320"/>
                </a:solidFill>
              </a:rPr>
              <a:t>in-</a:t>
            </a:r>
            <a:r>
              <a:rPr lang="en-GB" dirty="0"/>
              <a:t>, or </a:t>
            </a:r>
            <a:r>
              <a:rPr lang="en-GB" dirty="0">
                <a:solidFill>
                  <a:srgbClr val="956320"/>
                </a:solidFill>
              </a:rPr>
              <a:t>post-</a:t>
            </a:r>
            <a:r>
              <a:rPr lang="en-GB" dirty="0"/>
              <a:t> refer to whether the root is visited </a:t>
            </a:r>
            <a:r>
              <a:rPr lang="en-GB" dirty="0">
                <a:solidFill>
                  <a:srgbClr val="956320"/>
                </a:solidFill>
              </a:rPr>
              <a:t>before</a:t>
            </a:r>
            <a:r>
              <a:rPr lang="en-GB" dirty="0"/>
              <a:t>, </a:t>
            </a:r>
            <a:r>
              <a:rPr lang="en-GB" dirty="0">
                <a:solidFill>
                  <a:srgbClr val="956320"/>
                </a:solidFill>
              </a:rPr>
              <a:t>between</a:t>
            </a:r>
            <a:r>
              <a:rPr lang="en-GB" dirty="0"/>
              <a:t> or </a:t>
            </a:r>
            <a:r>
              <a:rPr lang="en-GB" dirty="0">
                <a:solidFill>
                  <a:srgbClr val="956320"/>
                </a:solidFill>
              </a:rPr>
              <a:t>after</a:t>
            </a:r>
            <a:r>
              <a:rPr lang="en-GB" dirty="0"/>
              <a:t> the nodes of the subtree</a:t>
            </a:r>
          </a:p>
          <a:p>
            <a:pPr lvl="1"/>
            <a:r>
              <a:rPr lang="en-GB" dirty="0"/>
              <a:t>Write down the order of nodes visited for each traversal</a:t>
            </a:r>
          </a:p>
          <a:p>
            <a:pPr marL="0" indent="0">
              <a:buNone/>
            </a:pPr>
            <a:endParaRPr lang="en-GB" dirty="0"/>
          </a:p>
        </p:txBody>
      </p:sp>
      <p:pic>
        <p:nvPicPr>
          <p:cNvPr id="2050" name="Picture 2" descr="C:\Users\Rob\AppData\Roaming\PixelMetrics\CaptureWiz\Tem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611" y="2626989"/>
            <a:ext cx="6485422" cy="180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7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table representing a tree</a:t>
            </a:r>
          </a:p>
        </p:txBody>
      </p:sp>
      <p:sp>
        <p:nvSpPr>
          <p:cNvPr id="3" name="Text Placeholder 2"/>
          <p:cNvSpPr>
            <a:spLocks noGrp="1"/>
          </p:cNvSpPr>
          <p:nvPr>
            <p:ph type="body" sz="quarter" idx="14"/>
          </p:nvPr>
        </p:nvSpPr>
        <p:spPr/>
        <p:txBody>
          <a:bodyPr/>
          <a:lstStyle/>
          <a:p>
            <a:r>
              <a:rPr lang="en-GB" dirty="0"/>
              <a:t>The tree can be represented in a table:</a:t>
            </a:r>
          </a:p>
          <a:p>
            <a:pPr lvl="1"/>
            <a:r>
              <a:rPr lang="en-GB" dirty="0"/>
              <a:t>Complete the table</a:t>
            </a:r>
          </a:p>
        </p:txBody>
      </p:sp>
      <p:graphicFrame>
        <p:nvGraphicFramePr>
          <p:cNvPr id="18" name="Table 17"/>
          <p:cNvGraphicFramePr>
            <a:graphicFrameLocks noGrp="1"/>
          </p:cNvGraphicFramePr>
          <p:nvPr>
            <p:extLst>
              <p:ext uri="{D42A27DB-BD31-4B8C-83A1-F6EECF244321}">
                <p14:modId xmlns:p14="http://schemas.microsoft.com/office/powerpoint/2010/main" val="3925470814"/>
              </p:ext>
            </p:extLst>
          </p:nvPr>
        </p:nvGraphicFramePr>
        <p:xfrm>
          <a:off x="964690" y="2831256"/>
          <a:ext cx="3132000" cy="31699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684000">
                  <a:extLst>
                    <a:ext uri="{9D8B030D-6E8A-4147-A177-3AD203B41FA5}">
                      <a16:colId xmlns:a16="http://schemas.microsoft.com/office/drawing/2014/main" val="20002"/>
                    </a:ext>
                  </a:extLst>
                </a:gridCol>
                <a:gridCol w="684000">
                  <a:extLst>
                    <a:ext uri="{9D8B030D-6E8A-4147-A177-3AD203B41FA5}">
                      <a16:colId xmlns:a16="http://schemas.microsoft.com/office/drawing/2014/main" val="20003"/>
                    </a:ext>
                  </a:extLst>
                </a:gridCol>
              </a:tblGrid>
              <a:tr h="396000">
                <a:tc>
                  <a:txBody>
                    <a:bodyPr/>
                    <a:lstStyle/>
                    <a:p>
                      <a:pPr algn="ctr"/>
                      <a:endParaRPr lang="en-GB" sz="2000" b="0" dirty="0">
                        <a:solidFill>
                          <a:schemeClr val="bg1"/>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b="0" dirty="0">
                          <a:solidFill>
                            <a:schemeClr val="bg1"/>
                          </a:solidFill>
                          <a:latin typeface="Arial" panose="020B0604020202020204" pitchFamily="34" charset="0"/>
                          <a:cs typeface="Arial" panose="020B0604020202020204" pitchFamily="34" charset="0"/>
                        </a:rPr>
                        <a:t>left</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b="0" dirty="0">
                          <a:solidFill>
                            <a:schemeClr val="bg1"/>
                          </a:solidFill>
                          <a:latin typeface="Arial" panose="020B0604020202020204" pitchFamily="34" charset="0"/>
                          <a:cs typeface="Arial" panose="020B0604020202020204" pitchFamily="34" charset="0"/>
                        </a:rPr>
                        <a:t>data</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b="0" dirty="0">
                          <a:solidFill>
                            <a:schemeClr val="bg1"/>
                          </a:solidFill>
                          <a:latin typeface="Arial" panose="020B0604020202020204" pitchFamily="34" charset="0"/>
                          <a:cs typeface="Arial" panose="020B0604020202020204" pitchFamily="34" charset="0"/>
                        </a:rPr>
                        <a:t>right</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extLst>
                  <a:ext uri="{0D108BD9-81ED-4DB2-BD59-A6C34878D82A}">
                    <a16:rowId xmlns:a16="http://schemas.microsoft.com/office/drawing/2014/main" val="10000"/>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tree[0]</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24</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5</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15</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tree[2]</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17</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tree[3]</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38</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tree[4]</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29</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tree[5]</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9</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tree[6]</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58</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3074" name="Picture 2" descr="C:\Users\Rob\AppData\Roaming\PixelMetrics\CaptureWiz\Tem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515" y="3353397"/>
            <a:ext cx="3968063" cy="18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39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table representing a tree</a:t>
            </a:r>
          </a:p>
        </p:txBody>
      </p:sp>
      <p:sp>
        <p:nvSpPr>
          <p:cNvPr id="3" name="Text Placeholder 2"/>
          <p:cNvSpPr>
            <a:spLocks noGrp="1"/>
          </p:cNvSpPr>
          <p:nvPr>
            <p:ph type="body" sz="quarter" idx="14"/>
          </p:nvPr>
        </p:nvSpPr>
        <p:spPr>
          <a:xfrm>
            <a:off x="724280" y="1704179"/>
            <a:ext cx="7797230" cy="4068824"/>
          </a:xfrm>
        </p:spPr>
        <p:txBody>
          <a:bodyPr/>
          <a:lstStyle/>
          <a:p>
            <a:r>
              <a:rPr lang="en-GB" dirty="0"/>
              <a:t>The tree represented in a table:</a:t>
            </a:r>
          </a:p>
        </p:txBody>
      </p:sp>
      <p:graphicFrame>
        <p:nvGraphicFramePr>
          <p:cNvPr id="6" name="Table 5"/>
          <p:cNvGraphicFramePr>
            <a:graphicFrameLocks noGrp="1"/>
          </p:cNvGraphicFramePr>
          <p:nvPr>
            <p:extLst>
              <p:ext uri="{D42A27DB-BD31-4B8C-83A1-F6EECF244321}">
                <p14:modId xmlns:p14="http://schemas.microsoft.com/office/powerpoint/2010/main" val="4161189630"/>
              </p:ext>
            </p:extLst>
          </p:nvPr>
        </p:nvGraphicFramePr>
        <p:xfrm>
          <a:off x="964690" y="2831256"/>
          <a:ext cx="3132000" cy="316992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684000">
                  <a:extLst>
                    <a:ext uri="{9D8B030D-6E8A-4147-A177-3AD203B41FA5}">
                      <a16:colId xmlns:a16="http://schemas.microsoft.com/office/drawing/2014/main" val="20002"/>
                    </a:ext>
                  </a:extLst>
                </a:gridCol>
                <a:gridCol w="684000">
                  <a:extLst>
                    <a:ext uri="{9D8B030D-6E8A-4147-A177-3AD203B41FA5}">
                      <a16:colId xmlns:a16="http://schemas.microsoft.com/office/drawing/2014/main" val="20003"/>
                    </a:ext>
                  </a:extLst>
                </a:gridCol>
              </a:tblGrid>
              <a:tr h="396000">
                <a:tc>
                  <a:txBody>
                    <a:bodyPr/>
                    <a:lstStyle/>
                    <a:p>
                      <a:pPr algn="ctr"/>
                      <a:endParaRPr lang="en-GB" sz="2000" b="0" dirty="0">
                        <a:solidFill>
                          <a:schemeClr val="bg1"/>
                        </a:solidFill>
                        <a:latin typeface="Arial" panose="020B0604020202020204" pitchFamily="34" charset="0"/>
                        <a:cs typeface="Arial" panose="020B0604020202020204" pitchFamily="34" charset="0"/>
                      </a:endParaRP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b="0" dirty="0">
                          <a:solidFill>
                            <a:schemeClr val="bg1"/>
                          </a:solidFill>
                          <a:latin typeface="Arial" panose="020B0604020202020204" pitchFamily="34" charset="0"/>
                          <a:cs typeface="Arial" panose="020B0604020202020204" pitchFamily="34" charset="0"/>
                        </a:rPr>
                        <a:t>left</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b="0" dirty="0">
                          <a:solidFill>
                            <a:schemeClr val="bg1"/>
                          </a:solidFill>
                          <a:latin typeface="Arial" panose="020B0604020202020204" pitchFamily="34" charset="0"/>
                          <a:cs typeface="Arial" panose="020B0604020202020204" pitchFamily="34" charset="0"/>
                        </a:rPr>
                        <a:t>data</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b="0" dirty="0">
                          <a:solidFill>
                            <a:schemeClr val="bg1"/>
                          </a:solidFill>
                          <a:latin typeface="Arial" panose="020B0604020202020204" pitchFamily="34" charset="0"/>
                          <a:cs typeface="Arial" panose="020B0604020202020204" pitchFamily="34" charset="0"/>
                        </a:rPr>
                        <a:t>right</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extLst>
                  <a:ext uri="{0D108BD9-81ED-4DB2-BD59-A6C34878D82A}">
                    <a16:rowId xmlns:a16="http://schemas.microsoft.com/office/drawing/2014/main" val="10000"/>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tree[0]</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24</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3</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5</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15</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tree[2]</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17</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tree[3]</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4</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38</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6</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tree[4]</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29</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tree[5]</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9</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6000">
                <a:tc>
                  <a:txBody>
                    <a:bodyPr/>
                    <a:lstStyle/>
                    <a:p>
                      <a:pPr algn="ctr"/>
                      <a:r>
                        <a:rPr lang="en-GB" sz="2000" dirty="0">
                          <a:solidFill>
                            <a:schemeClr val="bg1"/>
                          </a:solidFill>
                          <a:latin typeface="Arial" panose="020B0604020202020204" pitchFamily="34" charset="0"/>
                          <a:cs typeface="Arial" panose="020B0604020202020204" pitchFamily="34" charset="0"/>
                        </a:rPr>
                        <a:t>tree[6]</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solidFill>
                      <a:srgbClr val="956320"/>
                    </a:solid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ysClr val="windowText" lastClr="000000"/>
                          </a:solidFill>
                          <a:latin typeface="Arial" panose="020B0604020202020204" pitchFamily="34" charset="0"/>
                          <a:cs typeface="Arial" panose="020B0604020202020204" pitchFamily="34" charset="0"/>
                        </a:rPr>
                        <a:t>58</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a:solidFill>
                            <a:srgbClr val="FF0000"/>
                          </a:solidFill>
                          <a:latin typeface="Arial" panose="020B0604020202020204" pitchFamily="34" charset="0"/>
                          <a:cs typeface="Arial" panose="020B0604020202020204" pitchFamily="34" charset="0"/>
                        </a:rPr>
                        <a:t>-1</a:t>
                      </a:r>
                    </a:p>
                  </a:txBody>
                  <a:tcPr>
                    <a:lnL w="12700" cap="flat" cmpd="sng" algn="ctr">
                      <a:solidFill>
                        <a:srgbClr val="956320"/>
                      </a:solidFill>
                      <a:prstDash val="solid"/>
                      <a:round/>
                      <a:headEnd type="none" w="med" len="med"/>
                      <a:tailEnd type="none" w="med" len="med"/>
                    </a:lnL>
                    <a:lnR w="12700" cap="flat" cmpd="sng" algn="ctr">
                      <a:solidFill>
                        <a:srgbClr val="956320"/>
                      </a:solidFill>
                      <a:prstDash val="solid"/>
                      <a:round/>
                      <a:headEnd type="none" w="med" len="med"/>
                      <a:tailEnd type="none" w="med" len="med"/>
                    </a:lnR>
                    <a:lnT w="12700" cap="flat" cmpd="sng" algn="ctr">
                      <a:solidFill>
                        <a:srgbClr val="956320"/>
                      </a:solidFill>
                      <a:prstDash val="solid"/>
                      <a:round/>
                      <a:headEnd type="none" w="med" len="med"/>
                      <a:tailEnd type="none" w="med" len="med"/>
                    </a:lnT>
                    <a:lnB w="12700" cap="flat" cmpd="sng" algn="ctr">
                      <a:solidFill>
                        <a:srgbClr val="95632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pic>
        <p:nvPicPr>
          <p:cNvPr id="7" name="Picture 2" descr="C:\Users\Rob\AppData\Roaming\PixelMetrics\CaptureWiz\Tem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515" y="3353397"/>
            <a:ext cx="3968063" cy="180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47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Algorithms for tree traversal</a:t>
            </a:r>
          </a:p>
        </p:txBody>
      </p:sp>
      <p:sp>
        <p:nvSpPr>
          <p:cNvPr id="3" name="Text Placeholder 2"/>
          <p:cNvSpPr>
            <a:spLocks noGrp="1"/>
          </p:cNvSpPr>
          <p:nvPr>
            <p:ph type="body" sz="quarter" idx="14"/>
          </p:nvPr>
        </p:nvSpPr>
        <p:spPr/>
        <p:txBody>
          <a:bodyPr/>
          <a:lstStyle/>
          <a:p>
            <a:r>
              <a:rPr lang="en-GB" dirty="0"/>
              <a:t>A tree is defined in terms of a root, a left subtree and a right subtree</a:t>
            </a:r>
          </a:p>
          <a:p>
            <a:r>
              <a:rPr lang="en-GB" dirty="0"/>
              <a:t>Each subtree is itself a tree</a:t>
            </a:r>
          </a:p>
          <a:p>
            <a:r>
              <a:rPr lang="en-GB" dirty="0"/>
              <a:t>A recursive routine is a very neat way of traversing a tree</a:t>
            </a:r>
            <a:endParaRPr lang="en-GB" dirty="0">
              <a:solidFill>
                <a:srgbClr val="274754"/>
              </a:solidFill>
              <a:latin typeface="Consolas" panose="020B0609020204030204" pitchFamily="49" charset="0"/>
              <a:sym typeface="Wingdings" panose="05000000000000000000" pitchFamily="2" charset="2"/>
            </a:endParaRPr>
          </a:p>
          <a:p>
            <a:pPr marL="0" indent="0">
              <a:buNone/>
            </a:pPr>
            <a:endParaRPr lang="en-GB" dirty="0"/>
          </a:p>
        </p:txBody>
      </p:sp>
    </p:spTree>
    <p:extLst>
      <p:ext uri="{BB962C8B-B14F-4D97-AF65-F5344CB8AC3E}">
        <p14:creationId xmlns:p14="http://schemas.microsoft.com/office/powerpoint/2010/main" val="168233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Algorithms for tree traversal</a:t>
            </a:r>
          </a:p>
        </p:txBody>
      </p:sp>
      <p:sp>
        <p:nvSpPr>
          <p:cNvPr id="3" name="Text Placeholder 2"/>
          <p:cNvSpPr>
            <a:spLocks noGrp="1"/>
          </p:cNvSpPr>
          <p:nvPr>
            <p:ph type="body" sz="quarter" idx="14"/>
          </p:nvPr>
        </p:nvSpPr>
        <p:spPr/>
        <p:txBody>
          <a:bodyPr/>
          <a:lstStyle/>
          <a:p>
            <a:r>
              <a:rPr lang="en-GB" dirty="0"/>
              <a:t>Using the algorithm below, in which order is the tree traversed? </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SUB traverse(p)</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	IF tree[p].left &lt;&gt; -1 THEN</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traverse(tree[p].left)</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ENDIF</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a:t>
            </a:r>
            <a:r>
              <a:rPr lang="en-GB" sz="2400" b="1" dirty="0">
                <a:solidFill>
                  <a:srgbClr val="956320"/>
                </a:solidFill>
                <a:latin typeface="Consolas" panose="020B0609020204030204" pitchFamily="49" charset="0"/>
                <a:sym typeface="Wingdings" panose="05000000000000000000" pitchFamily="2" charset="2"/>
              </a:rPr>
              <a:t>OUTPUT tree[p].data</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a:t>
            </a:r>
            <a:r>
              <a:rPr lang="en-GB" sz="2400" dirty="0">
                <a:solidFill>
                  <a:srgbClr val="956320"/>
                </a:solidFill>
                <a:latin typeface="Consolas" panose="020B0609020204030204" pitchFamily="49" charset="0"/>
              </a:rPr>
              <a:t>IF tree[p].right &lt;&gt; -1 THEN</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traverse(tree[p].right)</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ENDIF</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ENDSUB</a:t>
            </a:r>
          </a:p>
          <a:p>
            <a:pPr marL="0" indent="0">
              <a:buNone/>
            </a:pPr>
            <a:endParaRPr lang="en-GB" dirty="0"/>
          </a:p>
        </p:txBody>
      </p:sp>
    </p:spTree>
    <p:extLst>
      <p:ext uri="{BB962C8B-B14F-4D97-AF65-F5344CB8AC3E}">
        <p14:creationId xmlns:p14="http://schemas.microsoft.com/office/powerpoint/2010/main" val="3799064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solidFill>
                  <a:schemeClr val="bg1"/>
                </a:solidFill>
              </a:rPr>
              <a:t>Be familiar with the use of recursive techniques in programming languages </a:t>
            </a:r>
          </a:p>
          <a:p>
            <a:r>
              <a:rPr lang="en-US" dirty="0">
                <a:solidFill>
                  <a:schemeClr val="bg1"/>
                </a:solidFill>
              </a:rPr>
              <a:t>Be able to solve simple problems using recursion </a:t>
            </a:r>
          </a:p>
          <a:p>
            <a:r>
              <a:rPr lang="en-US" dirty="0">
                <a:solidFill>
                  <a:schemeClr val="bg1"/>
                </a:solidFill>
              </a:rPr>
              <a:t>Be able to trace recursive tree-traversal algorithms: pre-order, post-order, in-order </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13220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Algorithm for pre-order traversal</a:t>
            </a:r>
            <a:endParaRPr lang="en-GB" dirty="0"/>
          </a:p>
        </p:txBody>
      </p:sp>
      <p:sp>
        <p:nvSpPr>
          <p:cNvPr id="3" name="Text Placeholder 2"/>
          <p:cNvSpPr>
            <a:spLocks noGrp="1"/>
          </p:cNvSpPr>
          <p:nvPr>
            <p:ph type="body" sz="quarter" idx="14"/>
          </p:nvPr>
        </p:nvSpPr>
        <p:spPr>
          <a:xfrm>
            <a:off x="681248" y="2248001"/>
            <a:ext cx="7797230" cy="3453607"/>
          </a:xfrm>
        </p:spPr>
        <p:txBody>
          <a:bodyPr/>
          <a:lstStyle/>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SUB </a:t>
            </a:r>
            <a:r>
              <a:rPr lang="en-GB" sz="2400" dirty="0" err="1">
                <a:solidFill>
                  <a:srgbClr val="956320"/>
                </a:solidFill>
                <a:latin typeface="Consolas" panose="020B0609020204030204" pitchFamily="49" charset="0"/>
              </a:rPr>
              <a:t>preOrderTraverse</a:t>
            </a:r>
            <a:r>
              <a:rPr lang="en-GB" sz="2400" dirty="0">
                <a:solidFill>
                  <a:srgbClr val="956320"/>
                </a:solidFill>
                <a:latin typeface="Consolas" panose="020B0609020204030204" pitchFamily="49" charset="0"/>
              </a:rPr>
              <a:t>(p)</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	</a:t>
            </a:r>
            <a:r>
              <a:rPr lang="en-GB" sz="2400" b="1" dirty="0">
                <a:solidFill>
                  <a:srgbClr val="956320"/>
                </a:solidFill>
                <a:latin typeface="Consolas" panose="020B0609020204030204" pitchFamily="49" charset="0"/>
                <a:sym typeface="Wingdings" panose="05000000000000000000" pitchFamily="2" charset="2"/>
              </a:rPr>
              <a:t>OUTPUT tree[p].data</a:t>
            </a:r>
            <a:endParaRPr lang="en-GB" sz="2400" b="1" dirty="0">
              <a:solidFill>
                <a:srgbClr val="956320"/>
              </a:solidFill>
              <a:latin typeface="Consolas" panose="020B0609020204030204" pitchFamily="49" charset="0"/>
            </a:endParaRP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	IF tree[p].left &lt;&gt; -1 THEN</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traverse(tree[p].left)</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ENDIF</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a:t>
            </a:r>
            <a:r>
              <a:rPr lang="en-GB" sz="2400" dirty="0">
                <a:solidFill>
                  <a:srgbClr val="956320"/>
                </a:solidFill>
                <a:latin typeface="Consolas" panose="020B0609020204030204" pitchFamily="49" charset="0"/>
              </a:rPr>
              <a:t>IF tree[p].right &lt;&gt; -1 THEN</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traverse(tree[p].right)</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ENDIF</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ENDSUB</a:t>
            </a:r>
          </a:p>
          <a:p>
            <a:pPr marL="0" indent="0">
              <a:buNone/>
            </a:pPr>
            <a:endParaRPr lang="en-GB" sz="2800" dirty="0"/>
          </a:p>
        </p:txBody>
      </p:sp>
    </p:spTree>
    <p:extLst>
      <p:ext uri="{BB962C8B-B14F-4D97-AF65-F5344CB8AC3E}">
        <p14:creationId xmlns:p14="http://schemas.microsoft.com/office/powerpoint/2010/main" val="130778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Algorithm for post-order traversal</a:t>
            </a:r>
          </a:p>
        </p:txBody>
      </p:sp>
      <p:sp>
        <p:nvSpPr>
          <p:cNvPr id="3" name="Text Placeholder 2"/>
          <p:cNvSpPr>
            <a:spLocks noGrp="1"/>
          </p:cNvSpPr>
          <p:nvPr>
            <p:ph type="body" sz="quarter" idx="14"/>
          </p:nvPr>
        </p:nvSpPr>
        <p:spPr>
          <a:xfrm>
            <a:off x="682536" y="2246399"/>
            <a:ext cx="7797230" cy="3453607"/>
          </a:xfrm>
        </p:spPr>
        <p:txBody>
          <a:bodyPr/>
          <a:lstStyle/>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SUB </a:t>
            </a:r>
            <a:r>
              <a:rPr lang="en-GB" sz="2400" dirty="0" err="1">
                <a:solidFill>
                  <a:srgbClr val="956320"/>
                </a:solidFill>
                <a:latin typeface="Consolas" panose="020B0609020204030204" pitchFamily="49" charset="0"/>
              </a:rPr>
              <a:t>postOrderTraverse</a:t>
            </a:r>
            <a:r>
              <a:rPr lang="en-GB" sz="2400" dirty="0">
                <a:solidFill>
                  <a:srgbClr val="956320"/>
                </a:solidFill>
                <a:latin typeface="Consolas" panose="020B0609020204030204" pitchFamily="49" charset="0"/>
              </a:rPr>
              <a:t>(p)</a:t>
            </a:r>
            <a:endParaRPr lang="en-GB" sz="2400" b="1" dirty="0">
              <a:solidFill>
                <a:srgbClr val="956320"/>
              </a:solidFill>
              <a:latin typeface="Consolas" panose="020B0609020204030204" pitchFamily="49" charset="0"/>
            </a:endParaRP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rPr>
              <a:t>	IF tree[p].left &lt;&gt; -1 THEN</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traverse(tree[p].left)</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ENDIF</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a:t>
            </a:r>
            <a:r>
              <a:rPr lang="en-GB" sz="2400" dirty="0">
                <a:solidFill>
                  <a:srgbClr val="956320"/>
                </a:solidFill>
                <a:latin typeface="Consolas" panose="020B0609020204030204" pitchFamily="49" charset="0"/>
              </a:rPr>
              <a:t>IF tree[p].right &lt;&gt; -1 THEN</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traverse(tree[p].right)</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	ENDIF</a:t>
            </a:r>
          </a:p>
          <a:p>
            <a:pPr marL="723900" indent="0">
              <a:spcAft>
                <a:spcPts val="300"/>
              </a:spcAft>
              <a:buNone/>
              <a:tabLst>
                <a:tab pos="355600" algn="l"/>
                <a:tab pos="723900" algn="l"/>
                <a:tab pos="982663" algn="l"/>
                <a:tab pos="1255713" algn="l"/>
                <a:tab pos="1528763" algn="l"/>
              </a:tabLst>
            </a:pPr>
            <a:r>
              <a:rPr lang="en-GB" sz="2400" b="1" dirty="0">
                <a:solidFill>
                  <a:srgbClr val="956320"/>
                </a:solidFill>
                <a:latin typeface="Consolas" panose="020B0609020204030204" pitchFamily="49" charset="0"/>
                <a:sym typeface="Wingdings" panose="05000000000000000000" pitchFamily="2" charset="2"/>
              </a:rPr>
              <a:t>	OUTPUT tree[p].data</a:t>
            </a:r>
          </a:p>
          <a:p>
            <a:pPr marL="723900" indent="0">
              <a:spcAft>
                <a:spcPts val="300"/>
              </a:spcAft>
              <a:buNone/>
              <a:tabLst>
                <a:tab pos="355600" algn="l"/>
                <a:tab pos="723900" algn="l"/>
                <a:tab pos="982663" algn="l"/>
                <a:tab pos="1255713" algn="l"/>
                <a:tab pos="1528763" algn="l"/>
              </a:tabLst>
            </a:pPr>
            <a:r>
              <a:rPr lang="en-GB" sz="2400" dirty="0">
                <a:solidFill>
                  <a:srgbClr val="956320"/>
                </a:solidFill>
                <a:latin typeface="Consolas" panose="020B0609020204030204" pitchFamily="49" charset="0"/>
                <a:sym typeface="Wingdings" panose="05000000000000000000" pitchFamily="2" charset="2"/>
              </a:rPr>
              <a:t>ENDSUB</a:t>
            </a:r>
          </a:p>
          <a:p>
            <a:pPr marL="0" indent="0">
              <a:buNone/>
            </a:pPr>
            <a:endParaRPr lang="en-GB" sz="2800" dirty="0"/>
          </a:p>
        </p:txBody>
      </p:sp>
    </p:spTree>
    <p:extLst>
      <p:ext uri="{BB962C8B-B14F-4D97-AF65-F5344CB8AC3E}">
        <p14:creationId xmlns:p14="http://schemas.microsoft.com/office/powerpoint/2010/main" val="481698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Complete the questions in </a:t>
            </a:r>
            <a:r>
              <a:rPr lang="en-GB" b="1" dirty="0"/>
              <a:t>Task 2</a:t>
            </a:r>
            <a:r>
              <a:rPr lang="en-GB" dirty="0"/>
              <a:t> of the worksheet</a:t>
            </a:r>
          </a:p>
        </p:txBody>
      </p:sp>
      <p:pic>
        <p:nvPicPr>
          <p:cNvPr id="4098" name="Picture 2" descr="C:\Users\Rob\AppData\Roaming\PixelMetrics\CaptureWiz\Temp\9.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7745" y="2921653"/>
            <a:ext cx="62103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218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Recursion is a useful programming technique when the data structure or problem is recursive</a:t>
            </a:r>
          </a:p>
          <a:p>
            <a:r>
              <a:rPr lang="en-GB" dirty="0"/>
              <a:t>A recursive routine must:</a:t>
            </a:r>
          </a:p>
          <a:p>
            <a:pPr lvl="1"/>
            <a:r>
              <a:rPr lang="en-GB" dirty="0"/>
              <a:t>have a stopping condition or </a:t>
            </a:r>
            <a:r>
              <a:rPr lang="en-GB" b="1" dirty="0"/>
              <a:t>base case</a:t>
            </a:r>
            <a:r>
              <a:rPr lang="en-GB" dirty="0"/>
              <a:t> which when met means that the routine will not call itself and will start to “unwind”</a:t>
            </a:r>
          </a:p>
          <a:p>
            <a:pPr lvl="1"/>
            <a:r>
              <a:rPr lang="en-GB" dirty="0"/>
              <a:t>call itself for input values other than the stopping condition</a:t>
            </a:r>
          </a:p>
          <a:p>
            <a:pPr lvl="1"/>
            <a:r>
              <a:rPr lang="en-GB" dirty="0"/>
              <a:t>reach the stopping condition after a finite number of calls</a:t>
            </a:r>
          </a:p>
          <a:p>
            <a:pPr marL="444500" lvl="1" indent="0">
              <a:buNone/>
            </a:pPr>
            <a:endParaRPr lang="en-GB" dirty="0"/>
          </a:p>
          <a:p>
            <a:pPr lvl="1"/>
            <a:endParaRPr lang="en-GB" dirty="0"/>
          </a:p>
        </p:txBody>
      </p:sp>
    </p:spTree>
    <p:extLst>
      <p:ext uri="{BB962C8B-B14F-4D97-AF65-F5344CB8AC3E}">
        <p14:creationId xmlns:p14="http://schemas.microsoft.com/office/powerpoint/2010/main" val="1090760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20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Introducing factorials</a:t>
            </a:r>
          </a:p>
        </p:txBody>
      </p:sp>
      <p:sp>
        <p:nvSpPr>
          <p:cNvPr id="5" name="Text Placeholder 4"/>
          <p:cNvSpPr>
            <a:spLocks noGrp="1"/>
          </p:cNvSpPr>
          <p:nvPr>
            <p:ph type="body" sz="quarter" idx="14"/>
          </p:nvPr>
        </p:nvSpPr>
        <p:spPr/>
        <p:txBody>
          <a:bodyPr/>
          <a:lstStyle/>
          <a:p>
            <a:r>
              <a:rPr lang="en-GB" dirty="0"/>
              <a:t>Example: 5! = 5 x 4 x 3 x 2 x 1</a:t>
            </a:r>
          </a:p>
          <a:p>
            <a:r>
              <a:rPr lang="en-GB" dirty="0"/>
              <a:t>5! (spoken 5 factorial) is a shorthand way of expressing the product of numbers 1 to 5</a:t>
            </a:r>
          </a:p>
          <a:p>
            <a:r>
              <a:rPr lang="en-GB" dirty="0"/>
              <a:t>Calculate 5!</a:t>
            </a:r>
          </a:p>
          <a:p>
            <a:r>
              <a:rPr lang="en-GB" dirty="0"/>
              <a:t>Now calculate 6!</a:t>
            </a:r>
          </a:p>
          <a:p>
            <a:r>
              <a:rPr lang="en-GB" dirty="0"/>
              <a:t>Notice that 6! can be written 6 x 5!</a:t>
            </a:r>
          </a:p>
          <a:p>
            <a:r>
              <a:rPr lang="en-GB" b="1" dirty="0">
                <a:solidFill>
                  <a:srgbClr val="956320"/>
                </a:solidFill>
              </a:rPr>
              <a:t>Note also that 0! = 1 by definition</a:t>
            </a:r>
          </a:p>
          <a:p>
            <a:endParaRPr lang="en-GB" dirty="0"/>
          </a:p>
        </p:txBody>
      </p:sp>
    </p:spTree>
    <p:extLst>
      <p:ext uri="{BB962C8B-B14F-4D97-AF65-F5344CB8AC3E}">
        <p14:creationId xmlns:p14="http://schemas.microsoft.com/office/powerpoint/2010/main" val="399693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Recursion</a:t>
            </a:r>
          </a:p>
        </p:txBody>
      </p:sp>
      <p:sp>
        <p:nvSpPr>
          <p:cNvPr id="3" name="Text Placeholder 2"/>
          <p:cNvSpPr>
            <a:spLocks noGrp="1"/>
          </p:cNvSpPr>
          <p:nvPr>
            <p:ph type="body" sz="quarter" idx="14"/>
          </p:nvPr>
        </p:nvSpPr>
        <p:spPr/>
        <p:txBody>
          <a:bodyPr/>
          <a:lstStyle/>
          <a:p>
            <a:r>
              <a:rPr lang="en-GB" dirty="0"/>
              <a:t>The factorial function is a good example of a function that can be defined in terms of itself</a:t>
            </a:r>
          </a:p>
          <a:p>
            <a:pPr marL="0" indent="0" algn="ctr">
              <a:buNone/>
            </a:pPr>
            <a:r>
              <a:rPr lang="en-GB" sz="4000" b="1" dirty="0">
                <a:solidFill>
                  <a:srgbClr val="956320"/>
                </a:solidFill>
              </a:rPr>
              <a:t>n! = n x (n – 1)!</a:t>
            </a:r>
          </a:p>
          <a:p>
            <a:r>
              <a:rPr lang="en-GB" dirty="0"/>
              <a:t>Recursion is a very powerful technique in programming</a:t>
            </a:r>
          </a:p>
          <a:p>
            <a:r>
              <a:rPr lang="en-GB" dirty="0"/>
              <a:t>Look at the pseudocode on the next slide to see it in action…</a:t>
            </a:r>
          </a:p>
        </p:txBody>
      </p:sp>
    </p:spTree>
    <p:extLst>
      <p:ext uri="{BB962C8B-B14F-4D97-AF65-F5344CB8AC3E}">
        <p14:creationId xmlns:p14="http://schemas.microsoft.com/office/powerpoint/2010/main" val="416657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recursive routine</a:t>
            </a:r>
          </a:p>
        </p:txBody>
      </p:sp>
      <p:sp>
        <p:nvSpPr>
          <p:cNvPr id="3" name="Text Placeholder 2"/>
          <p:cNvSpPr>
            <a:spLocks noGrp="1"/>
          </p:cNvSpPr>
          <p:nvPr>
            <p:ph type="body" sz="quarter" idx="14"/>
          </p:nvPr>
        </p:nvSpPr>
        <p:spPr/>
        <p:txBody>
          <a:bodyPr/>
          <a:lstStyle/>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rPr>
              <a:t>1.	SUB </a:t>
            </a:r>
            <a:r>
              <a:rPr lang="en-GB" sz="2400" dirty="0" err="1">
                <a:solidFill>
                  <a:srgbClr val="956320"/>
                </a:solidFill>
                <a:latin typeface="Consolas" panose="020B0609020204030204" pitchFamily="49" charset="0"/>
              </a:rPr>
              <a:t>calc</a:t>
            </a:r>
            <a:r>
              <a:rPr lang="en-GB" sz="2400" dirty="0">
                <a:solidFill>
                  <a:srgbClr val="956320"/>
                </a:solidFill>
                <a:latin typeface="Consolas" panose="020B0609020204030204" pitchFamily="49" charset="0"/>
              </a:rPr>
              <a:t>(n)</a:t>
            </a:r>
          </a:p>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rPr>
              <a:t>2.		IF n = 0 THEN</a:t>
            </a:r>
          </a:p>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rPr>
              <a:t>3.			factorial </a:t>
            </a:r>
            <a:r>
              <a:rPr lang="en-GB" sz="2400" dirty="0">
                <a:solidFill>
                  <a:srgbClr val="956320"/>
                </a:solidFill>
                <a:latin typeface="Consolas" panose="020B0609020204030204" pitchFamily="49" charset="0"/>
                <a:sym typeface="Wingdings" panose="05000000000000000000" pitchFamily="2" charset="2"/>
              </a:rPr>
              <a:t> 1</a:t>
            </a:r>
          </a:p>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sym typeface="Wingdings" panose="05000000000000000000" pitchFamily="2" charset="2"/>
              </a:rPr>
              <a:t>4.		ELSE</a:t>
            </a:r>
          </a:p>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sym typeface="Wingdings" panose="05000000000000000000" pitchFamily="2" charset="2"/>
              </a:rPr>
              <a:t>5.			factorial n * </a:t>
            </a:r>
            <a:r>
              <a:rPr lang="en-GB" sz="2400" dirty="0" err="1">
                <a:solidFill>
                  <a:srgbClr val="956320"/>
                </a:solidFill>
                <a:latin typeface="Consolas" panose="020B0609020204030204" pitchFamily="49" charset="0"/>
                <a:sym typeface="Wingdings" panose="05000000000000000000" pitchFamily="2" charset="2"/>
              </a:rPr>
              <a:t>calc</a:t>
            </a:r>
            <a:r>
              <a:rPr lang="en-GB" sz="2400" dirty="0">
                <a:solidFill>
                  <a:srgbClr val="956320"/>
                </a:solidFill>
                <a:latin typeface="Consolas" panose="020B0609020204030204" pitchFamily="49" charset="0"/>
                <a:sym typeface="Wingdings" panose="05000000000000000000" pitchFamily="2" charset="2"/>
              </a:rPr>
              <a:t>(n – 1)</a:t>
            </a:r>
          </a:p>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sym typeface="Wingdings" panose="05000000000000000000" pitchFamily="2" charset="2"/>
              </a:rPr>
              <a:t>6.		OUTPUT factorial</a:t>
            </a:r>
          </a:p>
          <a:p>
            <a:pPr marL="806450" lvl="3" indent="0">
              <a:spcBef>
                <a:spcPts val="0"/>
              </a:spcBef>
              <a:spcAft>
                <a:spcPts val="300"/>
              </a:spcAft>
              <a:buNone/>
              <a:tabLst>
                <a:tab pos="627063" algn="l"/>
                <a:tab pos="1077913" algn="l"/>
                <a:tab pos="1433513" algn="l"/>
              </a:tabLst>
            </a:pPr>
            <a:r>
              <a:rPr lang="en-GB" sz="2400" dirty="0">
                <a:solidFill>
                  <a:srgbClr val="956320"/>
                </a:solidFill>
                <a:latin typeface="Consolas" panose="020B0609020204030204" pitchFamily="49" charset="0"/>
                <a:sym typeface="Wingdings" panose="05000000000000000000" pitchFamily="2" charset="2"/>
              </a:rPr>
              <a:t>7.	ENDSUB</a:t>
            </a:r>
          </a:p>
          <a:p>
            <a:pPr>
              <a:spcBef>
                <a:spcPts val="1200"/>
              </a:spcBef>
              <a:spcAft>
                <a:spcPts val="300"/>
              </a:spcAft>
              <a:tabLst>
                <a:tab pos="355600" algn="l"/>
                <a:tab pos="723900" algn="l"/>
                <a:tab pos="1077913" algn="l"/>
                <a:tab pos="1433513" algn="l"/>
              </a:tabLst>
            </a:pPr>
            <a:r>
              <a:rPr lang="en-GB" dirty="0">
                <a:latin typeface="Arial" panose="020B0604020202020204" pitchFamily="34" charset="0"/>
                <a:cs typeface="Arial" panose="020B0604020202020204" pitchFamily="34" charset="0"/>
                <a:sym typeface="Wingdings" panose="05000000000000000000" pitchFamily="2" charset="2"/>
              </a:rPr>
              <a:t>What will the output be if the subroutine is called with the following statement? </a:t>
            </a:r>
          </a:p>
          <a:p>
            <a:pPr marL="0" indent="0">
              <a:spcAft>
                <a:spcPts val="300"/>
              </a:spcAft>
              <a:buNone/>
              <a:tabLst>
                <a:tab pos="355600" algn="l"/>
                <a:tab pos="723900" algn="l"/>
                <a:tab pos="1077913" algn="l"/>
                <a:tab pos="1433513" algn="l"/>
              </a:tabLst>
            </a:pPr>
            <a:r>
              <a:rPr lang="en-GB" dirty="0">
                <a:latin typeface="Consolas" panose="020B0609020204030204" pitchFamily="49" charset="0"/>
                <a:sym typeface="Wingdings" panose="05000000000000000000" pitchFamily="2" charset="2"/>
              </a:rPr>
              <a:t>	</a:t>
            </a:r>
            <a:r>
              <a:rPr lang="en-GB" dirty="0">
                <a:solidFill>
                  <a:srgbClr val="956320"/>
                </a:solidFill>
                <a:latin typeface="Consolas" panose="020B0609020204030204" pitchFamily="49" charset="0"/>
                <a:sym typeface="Wingdings" panose="05000000000000000000" pitchFamily="2" charset="2"/>
              </a:rPr>
              <a:t> </a:t>
            </a:r>
            <a:r>
              <a:rPr lang="en-GB" dirty="0" err="1">
                <a:solidFill>
                  <a:srgbClr val="956320"/>
                </a:solidFill>
                <a:latin typeface="Consolas" panose="020B0609020204030204" pitchFamily="49" charset="0"/>
                <a:sym typeface="Wingdings" panose="05000000000000000000" pitchFamily="2" charset="2"/>
              </a:rPr>
              <a:t>calc</a:t>
            </a:r>
            <a:r>
              <a:rPr lang="en-GB" dirty="0">
                <a:solidFill>
                  <a:srgbClr val="956320"/>
                </a:solidFill>
                <a:latin typeface="Consolas" panose="020B0609020204030204" pitchFamily="49" charset="0"/>
                <a:sym typeface="Wingdings" panose="05000000000000000000" pitchFamily="2" charset="2"/>
              </a:rPr>
              <a:t>(4)</a:t>
            </a:r>
            <a:endParaRPr lang="en-GB" dirty="0">
              <a:solidFill>
                <a:srgbClr val="956320"/>
              </a:solidFill>
              <a:latin typeface="Consolas" panose="020B0609020204030204" pitchFamily="49" charset="0"/>
            </a:endParaRPr>
          </a:p>
        </p:txBody>
      </p:sp>
    </p:spTree>
    <p:extLst>
      <p:ext uri="{BB962C8B-B14F-4D97-AF65-F5344CB8AC3E}">
        <p14:creationId xmlns:p14="http://schemas.microsoft.com/office/powerpoint/2010/main" val="298416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How does it work?</a:t>
            </a:r>
          </a:p>
        </p:txBody>
      </p:sp>
      <p:sp>
        <p:nvSpPr>
          <p:cNvPr id="3" name="Text Placeholder 2"/>
          <p:cNvSpPr>
            <a:spLocks noGrp="1"/>
          </p:cNvSpPr>
          <p:nvPr>
            <p:ph type="body" sz="quarter" idx="14"/>
          </p:nvPr>
        </p:nvSpPr>
        <p:spPr>
          <a:xfrm>
            <a:off x="724280" y="1704179"/>
            <a:ext cx="7630826" cy="3453607"/>
          </a:xfrm>
        </p:spPr>
        <p:txBody>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Each time the subroutine is called, the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return address, parameter and local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variables are pushed onto the stack</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Statement 6 is not reached until the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routine is called with n = 0, </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when 0!=1 is output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Then statement 7 is reached, so the next return address (6) is popped, 1 x 0! is output …</a:t>
            </a:r>
          </a:p>
        </p:txBody>
      </p:sp>
      <p:sp>
        <p:nvSpPr>
          <p:cNvPr id="5" name="Rectangle 4"/>
          <p:cNvSpPr/>
          <p:nvPr/>
        </p:nvSpPr>
        <p:spPr>
          <a:xfrm>
            <a:off x="5676012" y="1697955"/>
            <a:ext cx="3091471" cy="1831271"/>
          </a:xfrm>
          <a:prstGeom prst="rect">
            <a:avLst/>
          </a:prstGeom>
        </p:spPr>
        <p:txBody>
          <a:bodyPr wrap="square">
            <a:spAutoFit/>
          </a:bodyPr>
          <a:lstStyle/>
          <a:p>
            <a:pPr marL="355600" lvl="0" indent="-355600">
              <a:spcAft>
                <a:spcPts val="300"/>
              </a:spcAft>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rPr>
              <a:t>1	SUB </a:t>
            </a:r>
            <a:r>
              <a:rPr lang="en-GB" sz="1400" dirty="0" err="1">
                <a:solidFill>
                  <a:srgbClr val="956320"/>
                </a:solidFill>
                <a:latin typeface="Consolas" panose="020B0609020204030204" pitchFamily="49" charset="0"/>
                <a:cs typeface="Arial"/>
              </a:rPr>
              <a:t>calc</a:t>
            </a:r>
            <a:r>
              <a:rPr lang="en-GB" sz="1400" dirty="0">
                <a:solidFill>
                  <a:srgbClr val="956320"/>
                </a:solidFill>
                <a:latin typeface="Consolas" panose="020B0609020204030204" pitchFamily="49" charset="0"/>
                <a:cs typeface="Arial"/>
              </a:rPr>
              <a:t>(n)</a:t>
            </a:r>
          </a:p>
          <a:p>
            <a:pPr marL="355600" lvl="0" indent="-355600">
              <a:spcAft>
                <a:spcPts val="300"/>
              </a:spcAft>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rPr>
              <a:t>2		IF n = 0 THEN</a:t>
            </a:r>
          </a:p>
          <a:p>
            <a:pPr marL="355600" lvl="0" indent="-355600">
              <a:spcAft>
                <a:spcPts val="300"/>
              </a:spcAft>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rPr>
              <a:t>3			</a:t>
            </a:r>
            <a:r>
              <a:rPr lang="en-GB" sz="1400" dirty="0" err="1">
                <a:solidFill>
                  <a:srgbClr val="956320"/>
                </a:solidFill>
                <a:latin typeface="Consolas" panose="020B0609020204030204" pitchFamily="49" charset="0"/>
                <a:cs typeface="Arial"/>
              </a:rPr>
              <a:t>fac</a:t>
            </a:r>
            <a:r>
              <a:rPr lang="en-GB" sz="1400" dirty="0">
                <a:solidFill>
                  <a:srgbClr val="956320"/>
                </a:solidFill>
                <a:latin typeface="Consolas" panose="020B0609020204030204" pitchFamily="49" charset="0"/>
                <a:cs typeface="Arial"/>
              </a:rPr>
              <a:t> </a:t>
            </a:r>
            <a:r>
              <a:rPr lang="en-GB" sz="1400" dirty="0">
                <a:solidFill>
                  <a:srgbClr val="956320"/>
                </a:solidFill>
                <a:latin typeface="Consolas" panose="020B0609020204030204" pitchFamily="49" charset="0"/>
                <a:cs typeface="Arial"/>
                <a:sym typeface="Wingdings" panose="05000000000000000000" pitchFamily="2" charset="2"/>
              </a:rPr>
              <a:t> 1</a:t>
            </a:r>
          </a:p>
          <a:p>
            <a:pPr marL="355600" lvl="0" indent="-355600">
              <a:spcAft>
                <a:spcPts val="300"/>
              </a:spcAft>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sym typeface="Wingdings" panose="05000000000000000000" pitchFamily="2" charset="2"/>
              </a:rPr>
              <a:t>4		ELSE</a:t>
            </a:r>
          </a:p>
          <a:p>
            <a:pPr marL="355600" lvl="0" indent="-355600">
              <a:spcAft>
                <a:spcPts val="300"/>
              </a:spcAft>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sym typeface="Wingdings" panose="05000000000000000000" pitchFamily="2" charset="2"/>
              </a:rPr>
              <a:t>5			</a:t>
            </a:r>
            <a:r>
              <a:rPr lang="en-GB" sz="1400" dirty="0" err="1">
                <a:solidFill>
                  <a:srgbClr val="956320"/>
                </a:solidFill>
                <a:latin typeface="Consolas" panose="020B0609020204030204" pitchFamily="49" charset="0"/>
                <a:cs typeface="Arial"/>
                <a:sym typeface="Wingdings" panose="05000000000000000000" pitchFamily="2" charset="2"/>
              </a:rPr>
              <a:t>fac</a:t>
            </a:r>
            <a:r>
              <a:rPr lang="en-GB" sz="1400" dirty="0">
                <a:solidFill>
                  <a:srgbClr val="956320"/>
                </a:solidFill>
                <a:latin typeface="Consolas" panose="020B0609020204030204" pitchFamily="49" charset="0"/>
                <a:cs typeface="Arial"/>
                <a:sym typeface="Wingdings" panose="05000000000000000000" pitchFamily="2" charset="2"/>
              </a:rPr>
              <a:t>  n * </a:t>
            </a:r>
            <a:r>
              <a:rPr lang="en-GB" sz="1400" dirty="0" err="1">
                <a:solidFill>
                  <a:srgbClr val="956320"/>
                </a:solidFill>
                <a:latin typeface="Consolas" panose="020B0609020204030204" pitchFamily="49" charset="0"/>
                <a:cs typeface="Arial"/>
                <a:sym typeface="Wingdings" panose="05000000000000000000" pitchFamily="2" charset="2"/>
              </a:rPr>
              <a:t>calc</a:t>
            </a:r>
            <a:r>
              <a:rPr lang="en-GB" sz="1400" dirty="0">
                <a:solidFill>
                  <a:srgbClr val="956320"/>
                </a:solidFill>
                <a:latin typeface="Consolas" panose="020B0609020204030204" pitchFamily="49" charset="0"/>
                <a:cs typeface="Arial"/>
                <a:sym typeface="Wingdings" panose="05000000000000000000" pitchFamily="2" charset="2"/>
              </a:rPr>
              <a:t>(n – 1)</a:t>
            </a:r>
          </a:p>
          <a:p>
            <a:pPr marL="355600" lvl="0" indent="-355600">
              <a:spcAft>
                <a:spcPts val="300"/>
              </a:spcAft>
              <a:buFont typeface="Arial"/>
              <a:buAutoNum type="arabicPlain" startAt="6"/>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sym typeface="Wingdings" panose="05000000000000000000" pitchFamily="2" charset="2"/>
              </a:rPr>
              <a:t>OUTPUT </a:t>
            </a:r>
            <a:r>
              <a:rPr lang="en-GB" sz="1400" dirty="0" err="1">
                <a:solidFill>
                  <a:srgbClr val="956320"/>
                </a:solidFill>
                <a:latin typeface="Consolas" panose="020B0609020204030204" pitchFamily="49" charset="0"/>
                <a:cs typeface="Arial"/>
                <a:sym typeface="Wingdings" panose="05000000000000000000" pitchFamily="2" charset="2"/>
              </a:rPr>
              <a:t>fac</a:t>
            </a:r>
            <a:endParaRPr lang="en-GB" sz="1400" dirty="0">
              <a:solidFill>
                <a:srgbClr val="956320"/>
              </a:solidFill>
              <a:latin typeface="Consolas" panose="020B0609020204030204" pitchFamily="49" charset="0"/>
              <a:cs typeface="Arial"/>
              <a:sym typeface="Wingdings" panose="05000000000000000000" pitchFamily="2" charset="2"/>
            </a:endParaRPr>
          </a:p>
          <a:p>
            <a:pPr marL="355600" lvl="0" indent="-355600">
              <a:spcAft>
                <a:spcPts val="300"/>
              </a:spcAft>
              <a:buFont typeface="Arial"/>
              <a:buAutoNum type="arabicPlain" startAt="6"/>
              <a:tabLst>
                <a:tab pos="355600" algn="l"/>
                <a:tab pos="531813" algn="l"/>
                <a:tab pos="723900" algn="l"/>
                <a:tab pos="900113" algn="l"/>
                <a:tab pos="1077913" algn="l"/>
                <a:tab pos="1433513" algn="l"/>
              </a:tabLst>
            </a:pPr>
            <a:r>
              <a:rPr lang="en-GB" sz="1400" dirty="0">
                <a:solidFill>
                  <a:srgbClr val="956320"/>
                </a:solidFill>
                <a:latin typeface="Consolas" panose="020B0609020204030204" pitchFamily="49" charset="0"/>
                <a:cs typeface="Arial"/>
                <a:sym typeface="Wingdings" panose="05000000000000000000" pitchFamily="2" charset="2"/>
              </a:rPr>
              <a:t>ENDSUB</a:t>
            </a:r>
            <a:endParaRPr lang="en-GB" sz="1200" dirty="0"/>
          </a:p>
        </p:txBody>
      </p:sp>
      <p:pic>
        <p:nvPicPr>
          <p:cNvPr id="1028" name="Picture 4" descr="C:\Users\Rob\AppData\Roaming\PixelMetrics\CaptureWiz\Temp\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999" y="4689565"/>
            <a:ext cx="7116826" cy="151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1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Essential characteristics</a:t>
            </a:r>
          </a:p>
        </p:txBody>
      </p:sp>
      <p:sp>
        <p:nvSpPr>
          <p:cNvPr id="3" name="Text Placeholder 2"/>
          <p:cNvSpPr>
            <a:spLocks noGrp="1"/>
          </p:cNvSpPr>
          <p:nvPr>
            <p:ph type="body" sz="quarter" idx="14"/>
          </p:nvPr>
        </p:nvSpPr>
        <p:spPr/>
        <p:txBody>
          <a:bodyPr/>
          <a:lstStyle/>
          <a:p>
            <a:r>
              <a:rPr lang="en-GB" dirty="0"/>
              <a:t>A recursive routine has three essential characteristics:</a:t>
            </a:r>
          </a:p>
          <a:p>
            <a:pPr lvl="1"/>
            <a:r>
              <a:rPr lang="en-GB" sz="2300" dirty="0"/>
              <a:t>A stopping condition or </a:t>
            </a:r>
            <a:r>
              <a:rPr lang="en-GB" sz="2300" b="1" dirty="0"/>
              <a:t>base case</a:t>
            </a:r>
            <a:r>
              <a:rPr lang="en-GB" sz="2300" dirty="0"/>
              <a:t> must be included which when met means that the routine will not call itself and will start to “unwind”</a:t>
            </a:r>
          </a:p>
          <a:p>
            <a:pPr lvl="1"/>
            <a:r>
              <a:rPr lang="en-GB" sz="2300" dirty="0"/>
              <a:t>For input values other than the stopping condition, the routine must call itself</a:t>
            </a:r>
          </a:p>
          <a:p>
            <a:pPr lvl="1"/>
            <a:r>
              <a:rPr lang="en-GB" sz="2300" dirty="0"/>
              <a:t>The stopping condition must be reached after a finite number of calls</a:t>
            </a:r>
          </a:p>
          <a:p>
            <a:pPr lvl="1"/>
            <a:endParaRPr lang="en-GB" dirty="0"/>
          </a:p>
        </p:txBody>
      </p:sp>
    </p:spTree>
    <p:extLst>
      <p:ext uri="{BB962C8B-B14F-4D97-AF65-F5344CB8AC3E}">
        <p14:creationId xmlns:p14="http://schemas.microsoft.com/office/powerpoint/2010/main" val="142318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Stack overflow!</a:t>
            </a:r>
          </a:p>
        </p:txBody>
      </p:sp>
      <p:sp>
        <p:nvSpPr>
          <p:cNvPr id="3" name="Text Placeholder 2"/>
          <p:cNvSpPr>
            <a:spLocks noGrp="1"/>
          </p:cNvSpPr>
          <p:nvPr>
            <p:ph type="body" sz="quarter" idx="14"/>
          </p:nvPr>
        </p:nvSpPr>
        <p:spPr/>
        <p:txBody>
          <a:bodyPr/>
          <a:lstStyle/>
          <a:p>
            <a:r>
              <a:rPr lang="en-GB" dirty="0"/>
              <a:t>The subroutine below is called with n = 10</a:t>
            </a:r>
          </a:p>
          <a:p>
            <a:pPr marL="452438" indent="0">
              <a:spcAft>
                <a:spcPts val="300"/>
              </a:spcAft>
              <a:buNone/>
              <a:tabLst>
                <a:tab pos="720725" algn="l"/>
                <a:tab pos="723900" algn="l"/>
                <a:tab pos="900113" algn="l"/>
                <a:tab pos="1077913" algn="l"/>
                <a:tab pos="1433513" algn="l"/>
              </a:tabLst>
            </a:pPr>
            <a:r>
              <a:rPr lang="en-GB" dirty="0">
                <a:solidFill>
                  <a:srgbClr val="956320"/>
                </a:solidFill>
                <a:latin typeface="Consolas" panose="020B0609020204030204" pitchFamily="49" charset="0"/>
              </a:rPr>
              <a:t>SUB </a:t>
            </a:r>
            <a:r>
              <a:rPr lang="en-GB" dirty="0" err="1">
                <a:solidFill>
                  <a:srgbClr val="956320"/>
                </a:solidFill>
                <a:latin typeface="Consolas" panose="020B0609020204030204" pitchFamily="49" charset="0"/>
              </a:rPr>
              <a:t>calcSum</a:t>
            </a:r>
            <a:r>
              <a:rPr lang="en-GB" dirty="0">
                <a:solidFill>
                  <a:srgbClr val="956320"/>
                </a:solidFill>
                <a:latin typeface="Consolas" panose="020B0609020204030204" pitchFamily="49" charset="0"/>
              </a:rPr>
              <a:t>(n)</a:t>
            </a:r>
          </a:p>
          <a:p>
            <a:pPr marL="452438" indent="0">
              <a:spcAft>
                <a:spcPts val="300"/>
              </a:spcAft>
              <a:buNone/>
              <a:tabLst>
                <a:tab pos="720725" algn="l"/>
                <a:tab pos="723900" algn="l"/>
                <a:tab pos="900113" algn="l"/>
                <a:tab pos="1077913" algn="l"/>
                <a:tab pos="1433513" algn="l"/>
              </a:tabLst>
            </a:pPr>
            <a:r>
              <a:rPr lang="en-GB" dirty="0">
                <a:solidFill>
                  <a:srgbClr val="956320"/>
                </a:solidFill>
                <a:latin typeface="Consolas" panose="020B0609020204030204" pitchFamily="49" charset="0"/>
              </a:rPr>
              <a:t>	</a:t>
            </a:r>
            <a:r>
              <a:rPr lang="en-GB" dirty="0">
                <a:solidFill>
                  <a:srgbClr val="956320"/>
                </a:solidFill>
                <a:latin typeface="Consolas" panose="020B0609020204030204" pitchFamily="49" charset="0"/>
                <a:sym typeface="Wingdings" panose="05000000000000000000" pitchFamily="2" charset="2"/>
              </a:rPr>
              <a:t>n n + </a:t>
            </a:r>
            <a:r>
              <a:rPr lang="en-GB" dirty="0" err="1">
                <a:solidFill>
                  <a:srgbClr val="956320"/>
                </a:solidFill>
                <a:latin typeface="Consolas" panose="020B0609020204030204" pitchFamily="49" charset="0"/>
                <a:sym typeface="Wingdings" panose="05000000000000000000" pitchFamily="2" charset="2"/>
              </a:rPr>
              <a:t>calcSum</a:t>
            </a:r>
            <a:r>
              <a:rPr lang="en-GB" dirty="0">
                <a:solidFill>
                  <a:srgbClr val="956320"/>
                </a:solidFill>
                <a:latin typeface="Consolas" panose="020B0609020204030204" pitchFamily="49" charset="0"/>
                <a:sym typeface="Wingdings" panose="05000000000000000000" pitchFamily="2" charset="2"/>
              </a:rPr>
              <a:t>(n – 1)</a:t>
            </a:r>
          </a:p>
          <a:p>
            <a:pPr marL="452438" indent="0">
              <a:spcAft>
                <a:spcPts val="300"/>
              </a:spcAft>
              <a:buNone/>
              <a:tabLst>
                <a:tab pos="720725" algn="l"/>
                <a:tab pos="723900" algn="l"/>
                <a:tab pos="900113"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	RETURN n</a:t>
            </a:r>
          </a:p>
          <a:p>
            <a:pPr marL="452438" indent="0">
              <a:spcAft>
                <a:spcPts val="300"/>
              </a:spcAft>
              <a:buNone/>
              <a:tabLst>
                <a:tab pos="720725" algn="l"/>
                <a:tab pos="723900" algn="l"/>
                <a:tab pos="900113"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ENDSUB</a:t>
            </a:r>
          </a:p>
          <a:p>
            <a:pPr marL="452438" indent="0">
              <a:spcBef>
                <a:spcPts val="1200"/>
              </a:spcBef>
              <a:spcAft>
                <a:spcPts val="300"/>
              </a:spcAft>
              <a:buNone/>
              <a:tabLst>
                <a:tab pos="720725" algn="l"/>
                <a:tab pos="723900" algn="l"/>
                <a:tab pos="900113"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OUTPUT </a:t>
            </a:r>
            <a:r>
              <a:rPr lang="en-GB" dirty="0" err="1">
                <a:solidFill>
                  <a:srgbClr val="956320"/>
                </a:solidFill>
                <a:latin typeface="Consolas" panose="020B0609020204030204" pitchFamily="49" charset="0"/>
                <a:sym typeface="Wingdings" panose="05000000000000000000" pitchFamily="2" charset="2"/>
              </a:rPr>
              <a:t>calcSum</a:t>
            </a:r>
            <a:r>
              <a:rPr lang="en-GB" dirty="0">
                <a:solidFill>
                  <a:srgbClr val="956320"/>
                </a:solidFill>
                <a:latin typeface="Consolas" panose="020B0609020204030204" pitchFamily="49" charset="0"/>
                <a:sym typeface="Wingdings" panose="05000000000000000000" pitchFamily="2" charset="2"/>
              </a:rPr>
              <a:t>(10)</a:t>
            </a:r>
          </a:p>
          <a:p>
            <a:pPr>
              <a:spcBef>
                <a:spcPts val="600"/>
              </a:spcBef>
            </a:pPr>
            <a:r>
              <a:rPr lang="en-GB" dirty="0"/>
              <a:t>It crashes with the following message:</a:t>
            </a:r>
          </a:p>
          <a:p>
            <a:pPr marL="0" indent="0">
              <a:spcAft>
                <a:spcPts val="600"/>
              </a:spcAft>
              <a:buNone/>
            </a:pPr>
            <a:r>
              <a:rPr lang="en-GB" sz="2000" b="1" dirty="0">
                <a:solidFill>
                  <a:srgbClr val="FF0000"/>
                </a:solidFill>
                <a:latin typeface="Courier New" panose="02070309020205020404" pitchFamily="49" charset="0"/>
                <a:cs typeface="Courier New" panose="02070309020205020404" pitchFamily="49" charset="0"/>
              </a:rPr>
              <a:t>	</a:t>
            </a:r>
            <a:r>
              <a:rPr lang="en-GB" sz="2000" b="1" dirty="0" err="1">
                <a:solidFill>
                  <a:srgbClr val="FF0000"/>
                </a:solidFill>
                <a:latin typeface="Courier New" panose="02070309020205020404" pitchFamily="49" charset="0"/>
                <a:cs typeface="Courier New" panose="02070309020205020404" pitchFamily="49" charset="0"/>
              </a:rPr>
              <a:t>RuntimeError</a:t>
            </a:r>
            <a:r>
              <a:rPr lang="en-GB" sz="2000" b="1" dirty="0">
                <a:solidFill>
                  <a:srgbClr val="FF0000"/>
                </a:solidFill>
                <a:latin typeface="Courier New" panose="02070309020205020404" pitchFamily="49" charset="0"/>
                <a:cs typeface="Courier New" panose="02070309020205020404" pitchFamily="49" charset="0"/>
              </a:rPr>
              <a:t>: maximum recursion depth exceeded</a:t>
            </a:r>
          </a:p>
          <a:p>
            <a:pPr>
              <a:spcBef>
                <a:spcPts val="600"/>
              </a:spcBef>
            </a:pPr>
            <a:r>
              <a:rPr lang="en-GB" dirty="0"/>
              <a:t>Why?</a:t>
            </a:r>
          </a:p>
          <a:p>
            <a:endParaRPr lang="en-GB" dirty="0"/>
          </a:p>
        </p:txBody>
      </p:sp>
    </p:spTree>
    <p:extLst>
      <p:ext uri="{BB962C8B-B14F-4D97-AF65-F5344CB8AC3E}">
        <p14:creationId xmlns:p14="http://schemas.microsoft.com/office/powerpoint/2010/main" val="22778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Stopping condition</a:t>
            </a:r>
          </a:p>
        </p:txBody>
      </p:sp>
      <p:sp>
        <p:nvSpPr>
          <p:cNvPr id="3" name="Text Placeholder 2"/>
          <p:cNvSpPr>
            <a:spLocks noGrp="1"/>
          </p:cNvSpPr>
          <p:nvPr>
            <p:ph type="body" sz="quarter" idx="14"/>
          </p:nvPr>
        </p:nvSpPr>
        <p:spPr/>
        <p:txBody>
          <a:bodyPr/>
          <a:lstStyle/>
          <a:p>
            <a:r>
              <a:rPr lang="en-GB" dirty="0"/>
              <a:t>A stopping condition is required or the routine never “unwinds”</a:t>
            </a:r>
          </a:p>
          <a:p>
            <a:pPr marL="538163" indent="0">
              <a:spcAft>
                <a:spcPts val="300"/>
              </a:spcAft>
              <a:buNone/>
            </a:pPr>
            <a:r>
              <a:rPr lang="en-GB" dirty="0">
                <a:solidFill>
                  <a:srgbClr val="956320"/>
                </a:solidFill>
                <a:latin typeface="Consolas" panose="020B0609020204030204" pitchFamily="49" charset="0"/>
              </a:rPr>
              <a:t>SUB </a:t>
            </a:r>
            <a:r>
              <a:rPr lang="en-GB" dirty="0" err="1">
                <a:solidFill>
                  <a:srgbClr val="956320"/>
                </a:solidFill>
                <a:latin typeface="Consolas" panose="020B0609020204030204" pitchFamily="49" charset="0"/>
              </a:rPr>
              <a:t>calcSum</a:t>
            </a:r>
            <a:r>
              <a:rPr lang="en-GB" dirty="0">
                <a:solidFill>
                  <a:srgbClr val="956320"/>
                </a:solidFill>
                <a:latin typeface="Consolas" panose="020B0609020204030204" pitchFamily="49" charset="0"/>
              </a:rPr>
              <a:t>(n)</a:t>
            </a:r>
          </a:p>
          <a:p>
            <a:pPr marL="538163" indent="0">
              <a:spcAft>
                <a:spcPts val="300"/>
              </a:spcAft>
              <a:buNone/>
              <a:tabLst>
                <a:tab pos="355600" algn="l"/>
                <a:tab pos="531813" algn="l"/>
                <a:tab pos="723900" algn="l"/>
                <a:tab pos="900113" algn="l"/>
                <a:tab pos="1077913" algn="l"/>
                <a:tab pos="1433513" algn="l"/>
              </a:tabLst>
            </a:pPr>
            <a:r>
              <a:rPr lang="en-GB" dirty="0">
                <a:solidFill>
                  <a:srgbClr val="956320"/>
                </a:solidFill>
                <a:latin typeface="Consolas" panose="020B0609020204030204" pitchFamily="49" charset="0"/>
              </a:rPr>
              <a:t>	IF n &gt; 0 THEN</a:t>
            </a:r>
          </a:p>
          <a:p>
            <a:pPr marL="538163" indent="0">
              <a:spcAft>
                <a:spcPts val="300"/>
              </a:spcAft>
              <a:buNone/>
              <a:tabLst>
                <a:tab pos="355600" algn="l"/>
                <a:tab pos="531813" algn="l"/>
                <a:tab pos="723900" algn="l"/>
                <a:tab pos="900113"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			n </a:t>
            </a:r>
            <a:r>
              <a:rPr lang="en-GB" dirty="0" smtClean="0">
                <a:solidFill>
                  <a:srgbClr val="956320"/>
                </a:solidFill>
                <a:latin typeface="Consolas" panose="020B0609020204030204" pitchFamily="49" charset="0"/>
                <a:sym typeface="Wingdings" panose="05000000000000000000" pitchFamily="2" charset="2"/>
              </a:rPr>
              <a:t> n </a:t>
            </a:r>
            <a:r>
              <a:rPr lang="en-GB" dirty="0">
                <a:solidFill>
                  <a:srgbClr val="956320"/>
                </a:solidFill>
                <a:latin typeface="Consolas" panose="020B0609020204030204" pitchFamily="49" charset="0"/>
                <a:sym typeface="Wingdings" panose="05000000000000000000" pitchFamily="2" charset="2"/>
              </a:rPr>
              <a:t>+ </a:t>
            </a:r>
            <a:r>
              <a:rPr lang="en-GB" dirty="0" err="1">
                <a:solidFill>
                  <a:srgbClr val="956320"/>
                </a:solidFill>
                <a:latin typeface="Consolas" panose="020B0609020204030204" pitchFamily="49" charset="0"/>
                <a:sym typeface="Wingdings" panose="05000000000000000000" pitchFamily="2" charset="2"/>
              </a:rPr>
              <a:t>calcSum</a:t>
            </a:r>
            <a:r>
              <a:rPr lang="en-GB" dirty="0">
                <a:solidFill>
                  <a:srgbClr val="956320"/>
                </a:solidFill>
                <a:latin typeface="Consolas" panose="020B0609020204030204" pitchFamily="49" charset="0"/>
                <a:sym typeface="Wingdings" panose="05000000000000000000" pitchFamily="2" charset="2"/>
              </a:rPr>
              <a:t>(n – 1)</a:t>
            </a:r>
          </a:p>
          <a:p>
            <a:pPr marL="538163" indent="0">
              <a:spcAft>
                <a:spcPts val="300"/>
              </a:spcAft>
              <a:buNone/>
              <a:tabLst>
                <a:tab pos="355600" algn="l"/>
                <a:tab pos="723900"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	RETURN n</a:t>
            </a:r>
          </a:p>
          <a:p>
            <a:pPr marL="538163" indent="0">
              <a:spcAft>
                <a:spcPts val="300"/>
              </a:spcAft>
              <a:buNone/>
              <a:tabLst>
                <a:tab pos="355600" algn="l"/>
                <a:tab pos="723900"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ENDSUB</a:t>
            </a:r>
          </a:p>
          <a:p>
            <a:pPr marL="538163" indent="0">
              <a:spcBef>
                <a:spcPts val="1200"/>
              </a:spcBef>
              <a:spcAft>
                <a:spcPts val="300"/>
              </a:spcAft>
              <a:buNone/>
              <a:tabLst>
                <a:tab pos="355600" algn="l"/>
                <a:tab pos="723900" algn="l"/>
                <a:tab pos="1077913" algn="l"/>
                <a:tab pos="1433513" algn="l"/>
              </a:tabLst>
            </a:pPr>
            <a:r>
              <a:rPr lang="en-GB" dirty="0">
                <a:solidFill>
                  <a:srgbClr val="956320"/>
                </a:solidFill>
                <a:latin typeface="Consolas" panose="020B0609020204030204" pitchFamily="49" charset="0"/>
                <a:sym typeface="Wingdings" panose="05000000000000000000" pitchFamily="2" charset="2"/>
              </a:rPr>
              <a:t>OUTPUT </a:t>
            </a:r>
            <a:r>
              <a:rPr lang="en-GB" dirty="0" err="1">
                <a:solidFill>
                  <a:srgbClr val="956320"/>
                </a:solidFill>
                <a:latin typeface="Consolas" panose="020B0609020204030204" pitchFamily="49" charset="0"/>
                <a:sym typeface="Wingdings" panose="05000000000000000000" pitchFamily="2" charset="2"/>
              </a:rPr>
              <a:t>calcSum</a:t>
            </a:r>
            <a:r>
              <a:rPr lang="en-GB" dirty="0">
                <a:solidFill>
                  <a:srgbClr val="956320"/>
                </a:solidFill>
                <a:latin typeface="Consolas" panose="020B0609020204030204" pitchFamily="49" charset="0"/>
                <a:sym typeface="Wingdings" panose="05000000000000000000" pitchFamily="2" charset="2"/>
              </a:rPr>
              <a:t>(10)</a:t>
            </a:r>
          </a:p>
          <a:p>
            <a:endParaRPr lang="en-GB" dirty="0"/>
          </a:p>
        </p:txBody>
      </p:sp>
    </p:spTree>
    <p:extLst>
      <p:ext uri="{BB962C8B-B14F-4D97-AF65-F5344CB8AC3E}">
        <p14:creationId xmlns:p14="http://schemas.microsoft.com/office/powerpoint/2010/main" val="3556306134"/>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738AE6DF-F973-4CB3-9863-413381C13437}" vid="{8A57B9FA-CF29-4BAE-96E5-0FA2E85487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3D8440-D4E1-4AF5-8974-D0FBD6DA9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6ac514-9468-4ce6-abae-8e7a4c758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7EBA37-BB8F-4491-B570-FA46810E0A27}">
  <ds:schemaRefs>
    <ds:schemaRef ds:uri="http://schemas.microsoft.com/sharepoint/v3/contenttype/forms"/>
  </ds:schemaRefs>
</ds:datastoreItem>
</file>

<file path=customXml/itemProps3.xml><?xml version="1.0" encoding="utf-8"?>
<ds:datastoreItem xmlns:ds="http://schemas.openxmlformats.org/officeDocument/2006/customXml" ds:itemID="{FEF81456-96BF-47CB-A3A3-765AA284EC0F}">
  <ds:schemaRefs>
    <ds:schemaRef ds:uri="http://schemas.microsoft.com/office/infopath/2007/PartnerControls"/>
    <ds:schemaRef ds:uri="http://www.w3.org/XML/1998/namespace"/>
    <ds:schemaRef ds:uri="http://schemas.microsoft.com/office/2006/metadata/properties"/>
    <ds:schemaRef ds:uri="http://purl.org/dc/dcmitype/"/>
    <ds:schemaRef ds:uri="http://schemas.openxmlformats.org/package/2006/metadata/core-properties"/>
    <ds:schemaRef ds:uri="http://schemas.microsoft.com/office/2006/documentManagement/types"/>
    <ds:schemaRef ds:uri="506ac514-9468-4ce6-abae-8e7a4c758df2"/>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Unit 8</Template>
  <TotalTime>5137</TotalTime>
  <Words>766</Words>
  <Application>Microsoft Office PowerPoint</Application>
  <PresentationFormat>On-screen Show (4:3)</PresentationFormat>
  <Paragraphs>212</Paragraphs>
  <Slides>24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Consolas</vt:lpstr>
      <vt:lpstr>Museo 900</vt:lpstr>
      <vt:lpstr>Museo 700</vt:lpstr>
      <vt:lpstr>Arial</vt:lpstr>
      <vt:lpstr>Courier New</vt:lpstr>
      <vt:lpstr>Museo 500</vt:lpstr>
      <vt:lpstr>Museo 100</vt:lpstr>
      <vt:lpstr>Museo900-Regular</vt:lpstr>
      <vt:lpstr>Wingdings</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Joe McCarthy-Holland</cp:lastModifiedBy>
  <cp:revision>128</cp:revision>
  <cp:lastPrinted>2016-01-29T17:59:05Z</cp:lastPrinted>
  <dcterms:created xsi:type="dcterms:W3CDTF">2015-10-07T15:45:11Z</dcterms:created>
  <dcterms:modified xsi:type="dcterms:W3CDTF">2022-10-20T12:38:12Z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