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sldIdLst>
    <p:sldId id="260" r:id="rId2"/>
    <p:sldId id="261" r:id="rId3"/>
    <p:sldId id="262" r:id="rId4"/>
    <p:sldId id="266" r:id="rId5"/>
    <p:sldId id="265" r:id="rId6"/>
    <p:sldId id="267" r:id="rId7"/>
    <p:sldId id="269" r:id="rId8"/>
    <p:sldId id="270" r:id="rId9"/>
    <p:sldId id="271" r:id="rId10"/>
    <p:sldId id="272" r:id="rId11"/>
    <p:sldId id="273" r:id="rId12"/>
    <p:sldId id="274" r:id="rId13"/>
    <p:sldId id="263" r:id="rId14"/>
    <p:sldId id="268" r:id="rId15"/>
    <p:sldId id="275" r:id="rId16"/>
    <p:sldId id="276" r:id="rId17"/>
    <p:sldId id="277" r:id="rId18"/>
    <p:sldId id="279" r:id="rId19"/>
    <p:sldId id="278" r:id="rId20"/>
    <p:sldId id="280" r:id="rId21"/>
    <p:sldId id="281" r:id="rId22"/>
    <p:sldId id="283" r:id="rId23"/>
    <p:sldId id="282" r:id="rId24"/>
    <p:sldId id="264" r:id="rId25"/>
  </p:sldIdLst>
  <p:sldSz cx="9144000" cy="6858000" type="screen4x3"/>
  <p:notesSz cx="6858000" cy="9144000"/>
  <p:embeddedFontLst>
    <p:embeddedFont>
      <p:font typeface="Museo900-Regular" panose="02000000000000000000" pitchFamily="2" charset="0"/>
      <p:bold r:id="rId27"/>
    </p:embeddedFont>
    <p:embeddedFont>
      <p:font typeface="Museo 100" panose="02000000000000000000" pitchFamily="2" charset="0"/>
      <p:regular r:id="rId28"/>
    </p:embeddedFont>
    <p:embeddedFont>
      <p:font typeface="SimSun" panose="02010600030101010101" pitchFamily="2" charset="-122"/>
      <p:regular r:id="rId29"/>
    </p:embeddedFont>
    <p:embeddedFont>
      <p:font typeface="Museo 500" panose="02000000000000000000" pitchFamily="2" charset="0"/>
      <p:regular r:id="rId30"/>
    </p:embeddedFont>
    <p:embeddedFont>
      <p:font typeface="Museo 700" panose="02000000000000000000" pitchFamily="2" charset="0"/>
      <p:bold r:id="rId31"/>
    </p:embeddedFont>
    <p:embeddedFont>
      <p:font typeface="Museo 900" panose="02000000000000000000" pitchFamily="2" charset="0"/>
      <p:bold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Selby" initials="CCS" lastIdx="1" clrIdx="0">
    <p:extLst>
      <p:ext uri="{19B8F6BF-5375-455C-9EA6-DF929625EA0E}">
        <p15:presenceInfo xmlns:p15="http://schemas.microsoft.com/office/powerpoint/2012/main" userId="CSelb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86A"/>
    <a:srgbClr val="956320"/>
    <a:srgbClr val="8D8959"/>
    <a:srgbClr val="364656"/>
    <a:srgbClr val="274754"/>
    <a:srgbClr val="979A78"/>
    <a:srgbClr val="2B75A6"/>
    <a:srgbClr val="50AAC1"/>
    <a:srgbClr val="D68328"/>
    <a:srgbClr val="D7A7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snapToObjects="1" showGuides="1">
      <p:cViewPr varScale="1">
        <p:scale>
          <a:sx n="77" d="100"/>
          <a:sy n="77" d="100"/>
        </p:scale>
        <p:origin x="222" y="9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08/04/2016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Unit 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274754"/>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7475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74754"/>
                </a:solidFill>
                <a:latin typeface="Arial"/>
                <a:cs typeface="Arial"/>
              </a:rPr>
              <a:t>6</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27475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83846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26887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956320"/>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299686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9" name="Picture 8"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7512"/>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Limits of computation</a:t>
            </a:r>
          </a:p>
          <a:p>
            <a:pPr>
              <a:spcBef>
                <a:spcPts val="288"/>
              </a:spcBef>
            </a:pPr>
            <a:r>
              <a:rPr lang="en-US" sz="1200" b="0" dirty="0">
                <a:solidFill>
                  <a:srgbClr val="FFFFFF"/>
                </a:solidFill>
                <a:latin typeface="Arial"/>
                <a:cs typeface="Arial"/>
              </a:rPr>
              <a:t>Unit 8 Algorithms</a:t>
            </a:r>
          </a:p>
        </p:txBody>
      </p:sp>
      <p:pic>
        <p:nvPicPr>
          <p:cNvPr id="22" name="Picture 21" descr="Logo Unit 8.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03839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Limits of computation</a:t>
            </a:r>
          </a:p>
          <a:p>
            <a:pPr>
              <a:spcBef>
                <a:spcPts val="288"/>
              </a:spcBef>
            </a:pPr>
            <a:r>
              <a:rPr lang="en-US" sz="1200" b="0" dirty="0">
                <a:solidFill>
                  <a:srgbClr val="FFFFFF"/>
                </a:solidFill>
                <a:latin typeface="Arial"/>
                <a:cs typeface="Arial"/>
              </a:rPr>
              <a:t>Unit 8 Algorithms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398103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20" name="Picture 19"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4" name="TextBox 2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Limits of computation</a:t>
            </a:r>
          </a:p>
          <a:p>
            <a:pPr>
              <a:spcBef>
                <a:spcPts val="288"/>
              </a:spcBef>
            </a:pPr>
            <a:r>
              <a:rPr lang="en-US" sz="1200" b="0" dirty="0">
                <a:solidFill>
                  <a:srgbClr val="FFFFFF"/>
                </a:solidFill>
                <a:latin typeface="Arial"/>
                <a:cs typeface="Arial"/>
              </a:rPr>
              <a:t>Unit 8 Algorithms</a:t>
            </a:r>
          </a:p>
          <a:p>
            <a:pPr>
              <a:spcBef>
                <a:spcPts val="288"/>
              </a:spcBef>
            </a:pPr>
            <a:endParaRPr lang="en-US" sz="1200" b="0" dirty="0">
              <a:solidFill>
                <a:srgbClr val="FFFFFF"/>
              </a:solidFill>
              <a:latin typeface="Arial"/>
              <a:cs typeface="Arial"/>
            </a:endParaRP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131711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18" name="Picture 17"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Limits of computation</a:t>
            </a:r>
          </a:p>
          <a:p>
            <a:pPr>
              <a:spcBef>
                <a:spcPts val="288"/>
              </a:spcBef>
            </a:pPr>
            <a:r>
              <a:rPr lang="en-US" sz="1200" b="0" dirty="0">
                <a:solidFill>
                  <a:srgbClr val="FFFFFF"/>
                </a:solidFill>
                <a:latin typeface="Arial"/>
                <a:cs typeface="Arial"/>
              </a:rPr>
              <a:t>Unit 8 Algorithms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83187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tx1"/>
        </a:solidFill>
        <a:effectLst/>
      </p:bgPr>
    </p:bg>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Limits of computation</a:t>
            </a:r>
          </a:p>
          <a:p>
            <a:pPr>
              <a:spcBef>
                <a:spcPts val="288"/>
              </a:spcBef>
            </a:pPr>
            <a:r>
              <a:rPr lang="en-US" sz="1200" b="0" dirty="0">
                <a:solidFill>
                  <a:srgbClr val="FFFFFF"/>
                </a:solidFill>
                <a:latin typeface="Arial"/>
                <a:cs typeface="Arial"/>
              </a:rPr>
              <a:t>Unit 8 Algorithms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0003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7" r:id="rId4"/>
    <p:sldLayoutId id="2147483668" r:id="rId5"/>
    <p:sldLayoutId id="2147483669" r:id="rId6"/>
    <p:sldLayoutId id="2147483670" r:id="rId7"/>
    <p:sldLayoutId id="2147483671"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Limits of computation</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
            </a:r>
            <a:br>
              <a:rPr lang="en-US" sz="2000" dirty="0">
                <a:latin typeface="Museo 100" panose="02000000000000000000" pitchFamily="50" charset="0"/>
              </a:rPr>
            </a:br>
            <a:r>
              <a:rPr lang="en-US" sz="2000" dirty="0">
                <a:latin typeface="Museo 100" panose="02000000000000000000" pitchFamily="50" charset="0"/>
              </a:rPr>
              <a:t>Unit 8</a:t>
            </a:r>
          </a:p>
          <a:p>
            <a:pPr lvl="1"/>
            <a:r>
              <a:rPr lang="en-US" sz="2000" dirty="0">
                <a:latin typeface="Museo 100" panose="02000000000000000000" pitchFamily="50" charset="0"/>
              </a:rPr>
              <a:t>Algorithms</a:t>
            </a: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Solving the TSP</a:t>
            </a:r>
          </a:p>
        </p:txBody>
      </p:sp>
      <p:sp>
        <p:nvSpPr>
          <p:cNvPr id="3" name="Text Placeholder 2"/>
          <p:cNvSpPr>
            <a:spLocks noGrp="1"/>
          </p:cNvSpPr>
          <p:nvPr>
            <p:ph type="body" sz="quarter" idx="14"/>
          </p:nvPr>
        </p:nvSpPr>
        <p:spPr>
          <a:xfrm>
            <a:off x="724280" y="1704179"/>
            <a:ext cx="7797230" cy="4082667"/>
          </a:xfrm>
        </p:spPr>
        <p:txBody>
          <a:bodyPr/>
          <a:lstStyle/>
          <a:p>
            <a:r>
              <a:rPr lang="en-GB" dirty="0"/>
              <a:t>The problem quickly becomes impossible to solve within a reasonable time</a:t>
            </a:r>
          </a:p>
          <a:p>
            <a:r>
              <a:rPr lang="en-GB" dirty="0"/>
              <a:t>Even with only 10 cities, there are more than three million possible routes</a:t>
            </a:r>
          </a:p>
          <a:p>
            <a:r>
              <a:rPr lang="en-GB" dirty="0"/>
              <a:t>With 50 cities, the number of possible routes is a   65-digit number!</a:t>
            </a:r>
          </a:p>
          <a:p>
            <a:r>
              <a:rPr lang="en-GB" dirty="0"/>
              <a:t>This is an example of an </a:t>
            </a:r>
            <a:r>
              <a:rPr lang="en-GB" dirty="0">
                <a:solidFill>
                  <a:srgbClr val="956320"/>
                </a:solidFill>
              </a:rPr>
              <a:t>intractable</a:t>
            </a:r>
            <a:r>
              <a:rPr lang="en-GB" dirty="0">
                <a:solidFill>
                  <a:srgbClr val="8D8959"/>
                </a:solidFill>
              </a:rPr>
              <a:t> </a:t>
            </a:r>
            <a:r>
              <a:rPr lang="en-GB" dirty="0"/>
              <a:t>problem</a:t>
            </a:r>
          </a:p>
          <a:p>
            <a:pPr lvl="1"/>
            <a:r>
              <a:rPr lang="en-GB" dirty="0"/>
              <a:t>It has time complexity O(n!)</a:t>
            </a:r>
          </a:p>
        </p:txBody>
      </p:sp>
    </p:spTree>
    <p:extLst>
      <p:ext uri="{BB962C8B-B14F-4D97-AF65-F5344CB8AC3E}">
        <p14:creationId xmlns:p14="http://schemas.microsoft.com/office/powerpoint/2010/main" val="119910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Tractable problems</a:t>
            </a:r>
          </a:p>
        </p:txBody>
      </p:sp>
      <p:sp>
        <p:nvSpPr>
          <p:cNvPr id="3" name="Text Placeholder 2"/>
          <p:cNvSpPr>
            <a:spLocks noGrp="1"/>
          </p:cNvSpPr>
          <p:nvPr>
            <p:ph type="body" sz="quarter" idx="14"/>
          </p:nvPr>
        </p:nvSpPr>
        <p:spPr>
          <a:xfrm>
            <a:off x="724280" y="1577005"/>
            <a:ext cx="7797230" cy="4458035"/>
          </a:xfrm>
        </p:spPr>
        <p:txBody>
          <a:bodyPr/>
          <a:lstStyle/>
          <a:p>
            <a:r>
              <a:rPr lang="en-GB" dirty="0"/>
              <a:t>A problem that has a </a:t>
            </a:r>
            <a:r>
              <a:rPr lang="en-GB" dirty="0">
                <a:solidFill>
                  <a:srgbClr val="956320"/>
                </a:solidFill>
              </a:rPr>
              <a:t>polynomial-time solution </a:t>
            </a:r>
            <a:r>
              <a:rPr lang="en-GB" dirty="0"/>
              <a:t>or better is called a </a:t>
            </a:r>
            <a:r>
              <a:rPr lang="en-GB" dirty="0">
                <a:solidFill>
                  <a:srgbClr val="956320"/>
                </a:solidFill>
              </a:rPr>
              <a:t>tractable</a:t>
            </a:r>
            <a:r>
              <a:rPr lang="en-GB" dirty="0"/>
              <a:t> problem</a:t>
            </a:r>
          </a:p>
          <a:p>
            <a:r>
              <a:rPr lang="en-GB" dirty="0"/>
              <a:t>Algorithms with time complexities </a:t>
            </a:r>
            <a:r>
              <a:rPr lang="en-GB" dirty="0">
                <a:solidFill>
                  <a:srgbClr val="956320"/>
                </a:solidFill>
              </a:rPr>
              <a:t>O(n)</a:t>
            </a:r>
            <a:r>
              <a:rPr lang="en-GB" dirty="0"/>
              <a:t>, </a:t>
            </a:r>
            <a:r>
              <a:rPr lang="en-GB" dirty="0">
                <a:solidFill>
                  <a:srgbClr val="956320"/>
                </a:solidFill>
              </a:rPr>
              <a:t>O(n</a:t>
            </a:r>
            <a:r>
              <a:rPr lang="en-GB" baseline="30000" dirty="0">
                <a:solidFill>
                  <a:srgbClr val="956320"/>
                </a:solidFill>
              </a:rPr>
              <a:t>2</a:t>
            </a:r>
            <a:r>
              <a:rPr lang="en-GB" dirty="0">
                <a:solidFill>
                  <a:srgbClr val="956320"/>
                </a:solidFill>
              </a:rPr>
              <a:t>)</a:t>
            </a:r>
            <a:r>
              <a:rPr lang="en-GB" dirty="0"/>
              <a:t>, </a:t>
            </a:r>
            <a:r>
              <a:rPr lang="en-GB" dirty="0">
                <a:solidFill>
                  <a:srgbClr val="956320"/>
                </a:solidFill>
              </a:rPr>
              <a:t>O(</a:t>
            </a:r>
            <a:r>
              <a:rPr lang="en-GB" dirty="0" err="1">
                <a:solidFill>
                  <a:srgbClr val="956320"/>
                </a:solidFill>
              </a:rPr>
              <a:t>n</a:t>
            </a:r>
            <a:r>
              <a:rPr lang="en-GB" baseline="30000" dirty="0" err="1">
                <a:solidFill>
                  <a:srgbClr val="956320"/>
                </a:solidFill>
              </a:rPr>
              <a:t>k</a:t>
            </a:r>
            <a:r>
              <a:rPr lang="en-GB" dirty="0">
                <a:solidFill>
                  <a:srgbClr val="956320"/>
                </a:solidFill>
              </a:rPr>
              <a:t>)</a:t>
            </a:r>
            <a:r>
              <a:rPr lang="en-GB" dirty="0"/>
              <a:t> are all ‘efficient’ algorithms for solving problems</a:t>
            </a:r>
          </a:p>
          <a:p>
            <a:r>
              <a:rPr lang="en-GB" dirty="0"/>
              <a:t>What about an algorithm with time complexity </a:t>
            </a:r>
            <a:r>
              <a:rPr lang="en-GB" dirty="0" smtClean="0"/>
              <a:t/>
            </a:r>
            <a:br>
              <a:rPr lang="en-GB" dirty="0" smtClean="0"/>
            </a:br>
            <a:r>
              <a:rPr lang="en-GB" dirty="0" smtClean="0">
                <a:solidFill>
                  <a:srgbClr val="956320"/>
                </a:solidFill>
              </a:rPr>
              <a:t>O(n log n</a:t>
            </a:r>
            <a:r>
              <a:rPr lang="en-GB" dirty="0">
                <a:solidFill>
                  <a:srgbClr val="956320"/>
                </a:solidFill>
              </a:rPr>
              <a:t>)</a:t>
            </a:r>
            <a:r>
              <a:rPr lang="en-GB" dirty="0"/>
              <a:t>?</a:t>
            </a:r>
          </a:p>
          <a:p>
            <a:pPr lvl="1"/>
            <a:r>
              <a:rPr lang="en-GB" dirty="0"/>
              <a:t>An example of a tractable problem is “Sort n numbers into ascending numerical sequence”</a:t>
            </a:r>
          </a:p>
          <a:p>
            <a:pPr lvl="1"/>
            <a:r>
              <a:rPr lang="en-GB" dirty="0"/>
              <a:t>What is another example of a tractable problem?</a:t>
            </a:r>
          </a:p>
          <a:p>
            <a:endParaRPr lang="en-GB" dirty="0"/>
          </a:p>
        </p:txBody>
      </p:sp>
    </p:spTree>
    <p:extLst>
      <p:ext uri="{BB962C8B-B14F-4D97-AF65-F5344CB8AC3E}">
        <p14:creationId xmlns:p14="http://schemas.microsoft.com/office/powerpoint/2010/main" val="1462306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Intractable problems</a:t>
            </a:r>
          </a:p>
        </p:txBody>
      </p:sp>
      <p:sp>
        <p:nvSpPr>
          <p:cNvPr id="3" name="Text Placeholder 2"/>
          <p:cNvSpPr>
            <a:spLocks noGrp="1"/>
          </p:cNvSpPr>
          <p:nvPr>
            <p:ph type="body" sz="quarter" idx="14"/>
          </p:nvPr>
        </p:nvSpPr>
        <p:spPr>
          <a:xfrm>
            <a:off x="724280" y="1704179"/>
            <a:ext cx="7797230" cy="4082667"/>
          </a:xfrm>
        </p:spPr>
        <p:txBody>
          <a:bodyPr/>
          <a:lstStyle/>
          <a:p>
            <a:r>
              <a:rPr lang="en-GB" dirty="0"/>
              <a:t>An </a:t>
            </a:r>
            <a:r>
              <a:rPr lang="en-GB" dirty="0">
                <a:solidFill>
                  <a:srgbClr val="956320"/>
                </a:solidFill>
              </a:rPr>
              <a:t>intractable</a:t>
            </a:r>
            <a:r>
              <a:rPr lang="en-GB" dirty="0"/>
              <a:t> problem is one that does not have a polynomial time solution</a:t>
            </a:r>
          </a:p>
          <a:p>
            <a:r>
              <a:rPr lang="en-GB" dirty="0"/>
              <a:t>Algorithms of time complexity O(2</a:t>
            </a:r>
            <a:r>
              <a:rPr lang="en-GB" baseline="30000" dirty="0"/>
              <a:t>n</a:t>
            </a:r>
            <a:r>
              <a:rPr lang="en-GB" dirty="0"/>
              <a:t>) and O(n!) are examples of inefficient algorithms</a:t>
            </a:r>
          </a:p>
          <a:p>
            <a:r>
              <a:rPr lang="en-GB" dirty="0"/>
              <a:t>Although the problem may have a theoretical solution, it is impossible to solve it within a reasonable time for values of n greater than something very small</a:t>
            </a:r>
          </a:p>
          <a:p>
            <a:pPr lvl="1"/>
            <a:r>
              <a:rPr lang="en-GB" dirty="0"/>
              <a:t>Is </a:t>
            </a:r>
            <a:r>
              <a:rPr lang="en-GB" dirty="0">
                <a:solidFill>
                  <a:srgbClr val="956320"/>
                </a:solidFill>
              </a:rPr>
              <a:t>intractable</a:t>
            </a:r>
            <a:r>
              <a:rPr lang="en-GB" dirty="0"/>
              <a:t> the same as </a:t>
            </a:r>
            <a:r>
              <a:rPr lang="en-GB" dirty="0">
                <a:solidFill>
                  <a:srgbClr val="956320"/>
                </a:solidFill>
              </a:rPr>
              <a:t>insoluble</a:t>
            </a:r>
            <a:r>
              <a:rPr lang="en-GB" dirty="0"/>
              <a:t>?</a:t>
            </a:r>
          </a:p>
        </p:txBody>
      </p:sp>
    </p:spTree>
    <p:extLst>
      <p:ext uri="{BB962C8B-B14F-4D97-AF65-F5344CB8AC3E}">
        <p14:creationId xmlns:p14="http://schemas.microsoft.com/office/powerpoint/2010/main" val="4137181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6</a:t>
            </a:r>
          </a:p>
        </p:txBody>
      </p:sp>
      <p:sp>
        <p:nvSpPr>
          <p:cNvPr id="5" name="Rectangle 4"/>
          <p:cNvSpPr/>
          <p:nvPr/>
        </p:nvSpPr>
        <p:spPr>
          <a:xfrm>
            <a:off x="4610625" y="2737794"/>
            <a:ext cx="3054200" cy="830997"/>
          </a:xfrm>
          <a:prstGeom prst="rect">
            <a:avLst/>
          </a:prstGeom>
          <a:solidFill>
            <a:schemeClr val="bg1"/>
          </a:solidFill>
          <a:ln w="57150">
            <a:solidFill>
              <a:srgbClr val="2F58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4"/>
          </p:nvPr>
        </p:nvSpPr>
        <p:spPr/>
        <p:txBody>
          <a:bodyPr/>
          <a:lstStyle/>
          <a:p>
            <a:r>
              <a:rPr lang="en-GB" dirty="0"/>
              <a:t>Complete </a:t>
            </a:r>
            <a:r>
              <a:rPr lang="en-GB" b="1" dirty="0"/>
              <a:t>Task 1</a:t>
            </a:r>
            <a:r>
              <a:rPr lang="en-GB" dirty="0"/>
              <a:t> on the worksheet</a:t>
            </a:r>
          </a:p>
        </p:txBody>
      </p:sp>
      <p:sp>
        <p:nvSpPr>
          <p:cNvPr id="4" name="Rectangle 3"/>
          <p:cNvSpPr/>
          <p:nvPr/>
        </p:nvSpPr>
        <p:spPr>
          <a:xfrm>
            <a:off x="1509783" y="2728829"/>
            <a:ext cx="6122189" cy="830997"/>
          </a:xfrm>
          <a:prstGeom prst="rect">
            <a:avLst/>
          </a:prstGeom>
        </p:spPr>
        <p:txBody>
          <a:bodyPr wrap="none">
            <a:spAutoFit/>
          </a:bodyPr>
          <a:lstStyle/>
          <a:p>
            <a:r>
              <a:rPr lang="en-GB" sz="4800" dirty="0">
                <a:solidFill>
                  <a:srgbClr val="2F586A"/>
                </a:solidFill>
                <a:latin typeface="Arial" panose="020B0604020202020204" pitchFamily="34" charset="0"/>
                <a:ea typeface="SimSun" panose="02010600030101010101" pitchFamily="2" charset="-122"/>
                <a:cs typeface="Times New Roman" panose="02020603050405020304" pitchFamily="18" charset="0"/>
              </a:rPr>
              <a:t>Password:  </a:t>
            </a:r>
            <a:r>
              <a:rPr lang="en-GB" sz="4800" b="1" dirty="0">
                <a:solidFill>
                  <a:srgbClr val="956320"/>
                </a:solidFill>
                <a:latin typeface="Arial" panose="020B0604020202020204" pitchFamily="34" charset="0"/>
                <a:ea typeface="SimSun" panose="02010600030101010101" pitchFamily="2" charset="-122"/>
                <a:cs typeface="Times New Roman" panose="02020603050405020304" pitchFamily="18" charset="0"/>
              </a:rPr>
              <a:t>h&amp;r+BQ.f</a:t>
            </a:r>
            <a:endParaRPr lang="en-GB" sz="4800" b="1" dirty="0">
              <a:solidFill>
                <a:srgbClr val="956320"/>
              </a:solidFill>
            </a:endParaRPr>
          </a:p>
        </p:txBody>
      </p:sp>
    </p:spTree>
    <p:extLst>
      <p:ext uri="{BB962C8B-B14F-4D97-AF65-F5344CB8AC3E}">
        <p14:creationId xmlns:p14="http://schemas.microsoft.com/office/powerpoint/2010/main" val="1303591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Heuristic methods</a:t>
            </a:r>
          </a:p>
        </p:txBody>
      </p:sp>
      <p:sp>
        <p:nvSpPr>
          <p:cNvPr id="3" name="Text Placeholder 2"/>
          <p:cNvSpPr>
            <a:spLocks noGrp="1"/>
          </p:cNvSpPr>
          <p:nvPr>
            <p:ph type="body" sz="quarter" idx="14"/>
          </p:nvPr>
        </p:nvSpPr>
        <p:spPr/>
        <p:txBody>
          <a:bodyPr/>
          <a:lstStyle/>
          <a:p>
            <a:r>
              <a:rPr lang="en-GB" dirty="0"/>
              <a:t>Not all intractable problems are equally hard</a:t>
            </a:r>
          </a:p>
          <a:p>
            <a:r>
              <a:rPr lang="en-GB" dirty="0"/>
              <a:t>Not all instances of an intractable problem are equally hard</a:t>
            </a:r>
          </a:p>
          <a:p>
            <a:r>
              <a:rPr lang="en-GB" dirty="0"/>
              <a:t>It may be relatively easy to get an approximate answer that is good enough </a:t>
            </a:r>
          </a:p>
          <a:p>
            <a:r>
              <a:rPr lang="en-GB" dirty="0"/>
              <a:t>A </a:t>
            </a:r>
            <a:r>
              <a:rPr lang="en-GB" dirty="0">
                <a:solidFill>
                  <a:srgbClr val="956320"/>
                </a:solidFill>
              </a:rPr>
              <a:t>heuristic approach </a:t>
            </a:r>
            <a:r>
              <a:rPr lang="en-GB" dirty="0"/>
              <a:t>is one which tries to find a solution which may not be perfect but which is adequate for its purpose</a:t>
            </a:r>
          </a:p>
        </p:txBody>
      </p:sp>
    </p:spTree>
    <p:extLst>
      <p:ext uri="{BB962C8B-B14F-4D97-AF65-F5344CB8AC3E}">
        <p14:creationId xmlns:p14="http://schemas.microsoft.com/office/powerpoint/2010/main" val="2308120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Heuristic solutions</a:t>
            </a:r>
          </a:p>
        </p:txBody>
      </p:sp>
      <p:sp>
        <p:nvSpPr>
          <p:cNvPr id="3" name="Text Placeholder 2"/>
          <p:cNvSpPr>
            <a:spLocks noGrp="1"/>
          </p:cNvSpPr>
          <p:nvPr>
            <p:ph type="body" sz="quarter" idx="14"/>
          </p:nvPr>
        </p:nvSpPr>
        <p:spPr/>
        <p:txBody>
          <a:bodyPr/>
          <a:lstStyle/>
          <a:p>
            <a:r>
              <a:rPr lang="en-GB" dirty="0"/>
              <a:t>A large number of heuristic solutions have been developed for the Travelling Salesman Problem (TSP)</a:t>
            </a:r>
          </a:p>
          <a:p>
            <a:r>
              <a:rPr lang="en-GB" dirty="0"/>
              <a:t>These can find a solution within 2 - 3% of an optimal solution for up to 85,000 ‘cities’ or nodes</a:t>
            </a:r>
          </a:p>
          <a:p>
            <a:pPr lvl="1"/>
            <a:r>
              <a:rPr lang="en-GB" dirty="0"/>
              <a:t>Virus scanners often use heuristic rules</a:t>
            </a:r>
          </a:p>
          <a:p>
            <a:endParaRPr lang="en-GB" dirty="0"/>
          </a:p>
        </p:txBody>
      </p:sp>
    </p:spTree>
    <p:extLst>
      <p:ext uri="{BB962C8B-B14F-4D97-AF65-F5344CB8AC3E}">
        <p14:creationId xmlns:p14="http://schemas.microsoft.com/office/powerpoint/2010/main" val="851025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Do you use heuristic methods?</a:t>
            </a:r>
          </a:p>
        </p:txBody>
      </p:sp>
      <p:sp>
        <p:nvSpPr>
          <p:cNvPr id="3" name="Text Placeholder 2"/>
          <p:cNvSpPr>
            <a:spLocks noGrp="1"/>
          </p:cNvSpPr>
          <p:nvPr>
            <p:ph type="body" sz="quarter" idx="14"/>
          </p:nvPr>
        </p:nvSpPr>
        <p:spPr/>
        <p:txBody>
          <a:bodyPr/>
          <a:lstStyle/>
          <a:p>
            <a:r>
              <a:rPr lang="en-GB" dirty="0"/>
              <a:t>A heuristic approach is often used in decision-making</a:t>
            </a:r>
          </a:p>
          <a:p>
            <a:pPr lvl="1"/>
            <a:r>
              <a:rPr lang="en-GB" dirty="0"/>
              <a:t>Using a ‘rule of thumb’</a:t>
            </a:r>
          </a:p>
          <a:p>
            <a:pPr lvl="1"/>
            <a:r>
              <a:rPr lang="en-GB" dirty="0"/>
              <a:t>Making an ‘educated guess’</a:t>
            </a:r>
          </a:p>
          <a:p>
            <a:pPr lvl="1"/>
            <a:r>
              <a:rPr lang="en-GB" dirty="0"/>
              <a:t>Using common sense</a:t>
            </a:r>
          </a:p>
          <a:p>
            <a:r>
              <a:rPr lang="en-GB" dirty="0"/>
              <a:t>Researchers have found that ignoring some of the relevant information can lead to better decisions</a:t>
            </a:r>
          </a:p>
        </p:txBody>
      </p:sp>
    </p:spTree>
    <p:extLst>
      <p:ext uri="{BB962C8B-B14F-4D97-AF65-F5344CB8AC3E}">
        <p14:creationId xmlns:p14="http://schemas.microsoft.com/office/powerpoint/2010/main" val="2968898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797230" cy="670772"/>
          </a:xfrm>
        </p:spPr>
        <p:txBody>
          <a:bodyPr/>
          <a:lstStyle/>
          <a:p>
            <a:r>
              <a:rPr lang="en-GB" dirty="0"/>
              <a:t>Computable and                    non-computable problems</a:t>
            </a:r>
          </a:p>
        </p:txBody>
      </p:sp>
      <p:sp>
        <p:nvSpPr>
          <p:cNvPr id="3" name="Text Placeholder 2"/>
          <p:cNvSpPr>
            <a:spLocks noGrp="1"/>
          </p:cNvSpPr>
          <p:nvPr>
            <p:ph type="body" sz="quarter" idx="14"/>
          </p:nvPr>
        </p:nvSpPr>
        <p:spPr>
          <a:xfrm>
            <a:off x="724280" y="2142309"/>
            <a:ext cx="4540051" cy="3015477"/>
          </a:xfrm>
        </p:spPr>
        <p:txBody>
          <a:bodyPr/>
          <a:lstStyle/>
          <a:p>
            <a:r>
              <a:rPr lang="en-GB" dirty="0"/>
              <a:t>Some problems cannot be solved algorithmically</a:t>
            </a:r>
          </a:p>
          <a:p>
            <a:r>
              <a:rPr lang="en-GB" dirty="0"/>
              <a:t>The ‘four tile problem’ is an example of a non-computable problem</a:t>
            </a:r>
          </a:p>
          <a:p>
            <a:pPr lvl="1"/>
            <a:r>
              <a:rPr lang="en-GB" dirty="0"/>
              <a:t>Look it up at www.cs4fn.org</a:t>
            </a:r>
          </a:p>
        </p:txBody>
      </p:sp>
      <p:pic>
        <p:nvPicPr>
          <p:cNvPr id="4098" name="Picture 2" descr="C:\Users\Rob\AppData\Roaming\PixelMetrics\CaptureWiz\Temp\1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0555" y="2187791"/>
            <a:ext cx="3430955" cy="3809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513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Non-computable problems</a:t>
            </a:r>
          </a:p>
        </p:txBody>
      </p:sp>
      <p:sp>
        <p:nvSpPr>
          <p:cNvPr id="3" name="Text Placeholder 2"/>
          <p:cNvSpPr>
            <a:spLocks noGrp="1"/>
          </p:cNvSpPr>
          <p:nvPr>
            <p:ph type="body" sz="quarter" idx="14"/>
          </p:nvPr>
        </p:nvSpPr>
        <p:spPr/>
        <p:txBody>
          <a:bodyPr/>
          <a:lstStyle/>
          <a:p>
            <a:r>
              <a:rPr lang="en-GB" dirty="0"/>
              <a:t>Problems such as face-recognition or flying an airliner across the Atlantic with no human intervention may once have seemed non-computable, but are now routine</a:t>
            </a:r>
          </a:p>
          <a:p>
            <a:r>
              <a:rPr lang="en-GB" dirty="0"/>
              <a:t>However, Alan Turing proved in 1936 that some problems are non-computable</a:t>
            </a:r>
          </a:p>
          <a:p>
            <a:pPr lvl="1"/>
            <a:r>
              <a:rPr lang="en-GB" dirty="0"/>
              <a:t>Computer Science is sometimes defined as “the study of problems that are and are not computable”</a:t>
            </a:r>
          </a:p>
          <a:p>
            <a:endParaRPr lang="en-GB" dirty="0"/>
          </a:p>
        </p:txBody>
      </p:sp>
    </p:spTree>
    <p:extLst>
      <p:ext uri="{BB962C8B-B14F-4D97-AF65-F5344CB8AC3E}">
        <p14:creationId xmlns:p14="http://schemas.microsoft.com/office/powerpoint/2010/main" val="2648217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Halting problem</a:t>
            </a:r>
          </a:p>
        </p:txBody>
      </p:sp>
      <p:sp>
        <p:nvSpPr>
          <p:cNvPr id="3" name="Text Placeholder 2"/>
          <p:cNvSpPr>
            <a:spLocks noGrp="1"/>
          </p:cNvSpPr>
          <p:nvPr>
            <p:ph type="body" sz="quarter" idx="14"/>
          </p:nvPr>
        </p:nvSpPr>
        <p:spPr/>
        <p:txBody>
          <a:bodyPr/>
          <a:lstStyle/>
          <a:p>
            <a:r>
              <a:rPr lang="en-GB" dirty="0"/>
              <a:t>This is the problem of determining for a given input, whether a program will finish running or continue for ever</a:t>
            </a:r>
          </a:p>
          <a:p>
            <a:r>
              <a:rPr lang="en-GB" dirty="0"/>
              <a:t>It can be represented graphically:</a:t>
            </a:r>
          </a:p>
          <a:p>
            <a:pPr marL="0" indent="0" algn="ctr">
              <a:buNone/>
            </a:pPr>
            <a:endParaRPr lang="en-GB" dirty="0"/>
          </a:p>
          <a:p>
            <a:endParaRPr lang="en-GB" dirty="0"/>
          </a:p>
        </p:txBody>
      </p:sp>
      <p:pic>
        <p:nvPicPr>
          <p:cNvPr id="4" name="Picture 3" descr="C:\Users\Rob\AppData\Roaming\PixelMetrics\CaptureWiz\Temp\103.png"/>
          <p:cNvPicPr/>
          <p:nvPr/>
        </p:nvPicPr>
        <p:blipFill>
          <a:blip r:embed="rId2">
            <a:extLst>
              <a:ext uri="{28A0092B-C50C-407E-A947-70E740481C1C}">
                <a14:useLocalDpi xmlns:a14="http://schemas.microsoft.com/office/drawing/2010/main" val="0"/>
              </a:ext>
            </a:extLst>
          </a:blip>
          <a:srcRect/>
          <a:stretch>
            <a:fillRect/>
          </a:stretch>
        </p:blipFill>
        <p:spPr bwMode="auto">
          <a:xfrm>
            <a:off x="1893931" y="3992599"/>
            <a:ext cx="5230741" cy="1516194"/>
          </a:xfrm>
          <a:prstGeom prst="rect">
            <a:avLst/>
          </a:prstGeom>
          <a:noFill/>
          <a:ln>
            <a:noFill/>
          </a:ln>
        </p:spPr>
      </p:pic>
    </p:spTree>
    <p:extLst>
      <p:ext uri="{BB962C8B-B14F-4D97-AF65-F5344CB8AC3E}">
        <p14:creationId xmlns:p14="http://schemas.microsoft.com/office/powerpoint/2010/main" val="1918566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solidFill>
                  <a:schemeClr val="bg1"/>
                </a:solidFill>
              </a:rPr>
              <a:t>Be aware that algorithmic complexity and hardware impose limits on what can be computed</a:t>
            </a:r>
          </a:p>
          <a:p>
            <a:pPr lvl="0"/>
            <a:r>
              <a:rPr lang="en-GB" dirty="0">
                <a:solidFill>
                  <a:schemeClr val="bg1"/>
                </a:solidFill>
              </a:rPr>
              <a:t>Know that algorithms may be classified as being either tractable or intractable</a:t>
            </a:r>
          </a:p>
          <a:p>
            <a:pPr lvl="0"/>
            <a:r>
              <a:rPr lang="en-GB" dirty="0">
                <a:solidFill>
                  <a:schemeClr val="bg1"/>
                </a:solidFill>
              </a:rPr>
              <a:t>Be aware that some problems cannot be solved algorithmically</a:t>
            </a:r>
          </a:p>
          <a:p>
            <a:pPr lvl="0"/>
            <a:r>
              <a:rPr lang="en-GB" dirty="0">
                <a:solidFill>
                  <a:schemeClr val="bg1"/>
                </a:solidFill>
              </a:rPr>
              <a:t>Describe the Halting problem, and understand its significance for computation</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888073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Halting problem</a:t>
            </a:r>
          </a:p>
        </p:txBody>
      </p:sp>
      <p:sp>
        <p:nvSpPr>
          <p:cNvPr id="3" name="Text Placeholder 2"/>
          <p:cNvSpPr>
            <a:spLocks noGrp="1"/>
          </p:cNvSpPr>
          <p:nvPr>
            <p:ph type="body" sz="quarter" idx="14"/>
          </p:nvPr>
        </p:nvSpPr>
        <p:spPr/>
        <p:txBody>
          <a:bodyPr/>
          <a:lstStyle/>
          <a:p>
            <a:r>
              <a:rPr lang="en-GB" dirty="0"/>
              <a:t>Alan Turing proved in 1936 that a machine </a:t>
            </a:r>
            <a:r>
              <a:rPr lang="en-GB" b="1" dirty="0"/>
              <a:t>H</a:t>
            </a:r>
            <a:r>
              <a:rPr lang="en-GB" dirty="0"/>
              <a:t> to solve the Halting problem for all possible programs and their inputs, cannot exist</a:t>
            </a:r>
          </a:p>
          <a:p>
            <a:pPr lvl="1"/>
            <a:r>
              <a:rPr lang="en-GB" dirty="0"/>
              <a:t>It is not possible to devise a program H which can show that, given </a:t>
            </a:r>
            <a:r>
              <a:rPr lang="en-GB" i="1" dirty="0"/>
              <a:t>any</a:t>
            </a:r>
            <a:r>
              <a:rPr lang="en-GB" dirty="0"/>
              <a:t> program and its inputs, it will halt or continue for ever</a:t>
            </a:r>
          </a:p>
          <a:p>
            <a:pPr lvl="1"/>
            <a:r>
              <a:rPr lang="en-GB" dirty="0"/>
              <a:t>It is, however, often possible to show that given a </a:t>
            </a:r>
            <a:r>
              <a:rPr lang="en-GB" i="1" dirty="0"/>
              <a:t>specific</a:t>
            </a:r>
            <a:r>
              <a:rPr lang="en-GB" dirty="0"/>
              <a:t> algorithm, it will halt for any input</a:t>
            </a:r>
          </a:p>
          <a:p>
            <a:endParaRPr lang="en-GB" dirty="0"/>
          </a:p>
          <a:p>
            <a:endParaRPr lang="en-GB" dirty="0"/>
          </a:p>
        </p:txBody>
      </p:sp>
    </p:spTree>
    <p:extLst>
      <p:ext uri="{BB962C8B-B14F-4D97-AF65-F5344CB8AC3E}">
        <p14:creationId xmlns:p14="http://schemas.microsoft.com/office/powerpoint/2010/main" val="3708452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significance of the Halting problem</a:t>
            </a:r>
          </a:p>
        </p:txBody>
      </p:sp>
      <p:sp>
        <p:nvSpPr>
          <p:cNvPr id="3" name="Text Placeholder 2"/>
          <p:cNvSpPr>
            <a:spLocks noGrp="1"/>
          </p:cNvSpPr>
          <p:nvPr>
            <p:ph type="body" sz="quarter" idx="14"/>
          </p:nvPr>
        </p:nvSpPr>
        <p:spPr>
          <a:xfrm>
            <a:off x="724280" y="2259877"/>
            <a:ext cx="7797230" cy="3093855"/>
          </a:xfrm>
        </p:spPr>
        <p:txBody>
          <a:bodyPr/>
          <a:lstStyle/>
          <a:p>
            <a:r>
              <a:rPr lang="en-GB" dirty="0"/>
              <a:t>What the Halting problem shows is that </a:t>
            </a:r>
            <a:r>
              <a:rPr lang="en-GB" i="1" dirty="0">
                <a:solidFill>
                  <a:srgbClr val="956320"/>
                </a:solidFill>
              </a:rPr>
              <a:t>there are some problems that cannot be solved by computer</a:t>
            </a:r>
          </a:p>
          <a:p>
            <a:endParaRPr lang="en-GB" dirty="0"/>
          </a:p>
          <a:p>
            <a:endParaRPr lang="en-GB" dirty="0"/>
          </a:p>
        </p:txBody>
      </p:sp>
    </p:spTree>
    <p:extLst>
      <p:ext uri="{BB962C8B-B14F-4D97-AF65-F5344CB8AC3E}">
        <p14:creationId xmlns:p14="http://schemas.microsoft.com/office/powerpoint/2010/main" val="4171343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6</a:t>
            </a:r>
          </a:p>
        </p:txBody>
      </p:sp>
      <p:sp>
        <p:nvSpPr>
          <p:cNvPr id="3" name="Text Placeholder 2"/>
          <p:cNvSpPr>
            <a:spLocks noGrp="1"/>
          </p:cNvSpPr>
          <p:nvPr>
            <p:ph type="body" sz="quarter" idx="14"/>
          </p:nvPr>
        </p:nvSpPr>
        <p:spPr/>
        <p:txBody>
          <a:bodyPr/>
          <a:lstStyle/>
          <a:p>
            <a:r>
              <a:rPr lang="en-GB" dirty="0"/>
              <a:t>Complete the questions in </a:t>
            </a:r>
            <a:r>
              <a:rPr lang="en-GB" b="1" dirty="0"/>
              <a:t>Task 2</a:t>
            </a:r>
            <a:r>
              <a:rPr lang="en-GB" dirty="0"/>
              <a:t> of the worksheet</a:t>
            </a:r>
          </a:p>
        </p:txBody>
      </p:sp>
    </p:spTree>
    <p:extLst>
      <p:ext uri="{BB962C8B-B14F-4D97-AF65-F5344CB8AC3E}">
        <p14:creationId xmlns:p14="http://schemas.microsoft.com/office/powerpoint/2010/main" val="2696743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Some problems are non-computable</a:t>
            </a:r>
          </a:p>
          <a:p>
            <a:r>
              <a:rPr lang="en-GB" dirty="0"/>
              <a:t>Not every computational problem has a solution</a:t>
            </a:r>
          </a:p>
          <a:p>
            <a:r>
              <a:rPr lang="en-GB" dirty="0"/>
              <a:t>A </a:t>
            </a:r>
            <a:r>
              <a:rPr lang="en-GB" dirty="0">
                <a:solidFill>
                  <a:srgbClr val="956320"/>
                </a:solidFill>
              </a:rPr>
              <a:t>tractable</a:t>
            </a:r>
            <a:r>
              <a:rPr lang="en-GB" dirty="0"/>
              <a:t> problem has a </a:t>
            </a:r>
            <a:r>
              <a:rPr lang="en-GB" dirty="0">
                <a:solidFill>
                  <a:srgbClr val="956320"/>
                </a:solidFill>
              </a:rPr>
              <a:t>polynomial-time solution </a:t>
            </a:r>
            <a:r>
              <a:rPr lang="en-GB" dirty="0"/>
              <a:t>or better</a:t>
            </a:r>
          </a:p>
          <a:p>
            <a:r>
              <a:rPr lang="en-GB" dirty="0"/>
              <a:t>The Travelling Salesman problem is a classic example of an </a:t>
            </a:r>
            <a:r>
              <a:rPr lang="en-GB" dirty="0">
                <a:solidFill>
                  <a:srgbClr val="956320"/>
                </a:solidFill>
              </a:rPr>
              <a:t>intractable</a:t>
            </a:r>
            <a:r>
              <a:rPr lang="en-GB" dirty="0"/>
              <a:t> problem</a:t>
            </a:r>
          </a:p>
          <a:p>
            <a:r>
              <a:rPr lang="en-GB" dirty="0"/>
              <a:t>The </a:t>
            </a:r>
            <a:r>
              <a:rPr lang="en-GB" dirty="0">
                <a:solidFill>
                  <a:srgbClr val="956320"/>
                </a:solidFill>
              </a:rPr>
              <a:t>Halting problem </a:t>
            </a:r>
            <a:r>
              <a:rPr lang="en-GB" dirty="0"/>
              <a:t>shows that there are some problems that cannot be solved by computer</a:t>
            </a:r>
          </a:p>
          <a:p>
            <a:endParaRPr lang="en-GB" dirty="0"/>
          </a:p>
        </p:txBody>
      </p:sp>
    </p:spTree>
    <p:extLst>
      <p:ext uri="{BB962C8B-B14F-4D97-AF65-F5344CB8AC3E}">
        <p14:creationId xmlns:p14="http://schemas.microsoft.com/office/powerpoint/2010/main" val="4016831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45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10800000">
            <a:off x="0" y="3783104"/>
            <a:ext cx="9144000" cy="3074895"/>
          </a:xfrm>
          <a:prstGeom prst="rect">
            <a:avLst/>
          </a:prstGeom>
        </p:spPr>
      </p:pic>
      <p:sp>
        <p:nvSpPr>
          <p:cNvPr id="2" name="Text Placeholder 1"/>
          <p:cNvSpPr>
            <a:spLocks noGrp="1"/>
          </p:cNvSpPr>
          <p:nvPr>
            <p:ph type="body" sz="quarter" idx="13"/>
          </p:nvPr>
        </p:nvSpPr>
        <p:spPr/>
        <p:txBody>
          <a:bodyPr/>
          <a:lstStyle/>
          <a:p>
            <a:r>
              <a:rPr lang="en-GB" dirty="0"/>
              <a:t>Computable problems</a:t>
            </a:r>
          </a:p>
        </p:txBody>
      </p:sp>
      <p:sp>
        <p:nvSpPr>
          <p:cNvPr id="3" name="Text Placeholder 2"/>
          <p:cNvSpPr>
            <a:spLocks noGrp="1"/>
          </p:cNvSpPr>
          <p:nvPr>
            <p:ph type="body" sz="quarter" idx="14"/>
          </p:nvPr>
        </p:nvSpPr>
        <p:spPr>
          <a:xfrm>
            <a:off x="724280" y="1704180"/>
            <a:ext cx="7797230" cy="2515124"/>
          </a:xfrm>
        </p:spPr>
        <p:txBody>
          <a:bodyPr/>
          <a:lstStyle/>
          <a:p>
            <a:r>
              <a:rPr lang="en-GB" dirty="0"/>
              <a:t>A problem is defined as being </a:t>
            </a:r>
            <a:r>
              <a:rPr lang="en-GB" dirty="0">
                <a:solidFill>
                  <a:srgbClr val="956320"/>
                </a:solidFill>
              </a:rPr>
              <a:t>computable</a:t>
            </a:r>
            <a:r>
              <a:rPr lang="en-GB" dirty="0"/>
              <a:t> if there is an algorithm that can solve every instance of it in a finite number of steps</a:t>
            </a:r>
          </a:p>
          <a:p>
            <a:pPr lvl="1"/>
            <a:r>
              <a:rPr lang="en-GB" dirty="0"/>
              <a:t>Are all computational problems computable?</a:t>
            </a:r>
          </a:p>
          <a:p>
            <a:pPr lvl="1"/>
            <a:r>
              <a:rPr lang="en-GB" dirty="0"/>
              <a:t>What exactly is a computational problem?</a:t>
            </a:r>
          </a:p>
          <a:p>
            <a:endParaRPr lang="en-GB" dirty="0"/>
          </a:p>
        </p:txBody>
      </p:sp>
    </p:spTree>
    <p:extLst>
      <p:ext uri="{BB962C8B-B14F-4D97-AF65-F5344CB8AC3E}">
        <p14:creationId xmlns:p14="http://schemas.microsoft.com/office/powerpoint/2010/main" val="1332555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 incomputable problem</a:t>
            </a:r>
          </a:p>
        </p:txBody>
      </p:sp>
      <p:pic>
        <p:nvPicPr>
          <p:cNvPr id="1028" name="Picture 4" descr="C:\Users\Rob\AppData\Roaming\PixelMetrics\CaptureWiz\Temp\1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594" y="1946873"/>
            <a:ext cx="7535981" cy="390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464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ppData\Roaming\PixelMetrics\CaptureWiz\Temp\112.png"/>
          <p:cNvPicPr>
            <a:picLocks noChangeAspect="1" noChangeArrowheads="1"/>
          </p:cNvPicPr>
          <p:nvPr/>
        </p:nvPicPr>
        <p:blipFill rotWithShape="1">
          <a:blip r:embed="rId2">
            <a:extLst>
              <a:ext uri="{28A0092B-C50C-407E-A947-70E740481C1C}">
                <a14:useLocalDpi xmlns:a14="http://schemas.microsoft.com/office/drawing/2010/main" val="0"/>
              </a:ext>
            </a:extLst>
          </a:blip>
          <a:srcRect l="1128" r="3199" b="25254"/>
          <a:stretch/>
        </p:blipFill>
        <p:spPr bwMode="auto">
          <a:xfrm>
            <a:off x="0" y="2776683"/>
            <a:ext cx="9144000" cy="408131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A computational problem</a:t>
            </a:r>
          </a:p>
        </p:txBody>
      </p:sp>
      <p:sp>
        <p:nvSpPr>
          <p:cNvPr id="3" name="Text Placeholder 2"/>
          <p:cNvSpPr>
            <a:spLocks noGrp="1"/>
          </p:cNvSpPr>
          <p:nvPr>
            <p:ph type="body" sz="quarter" idx="14"/>
          </p:nvPr>
        </p:nvSpPr>
        <p:spPr/>
        <p:txBody>
          <a:bodyPr/>
          <a:lstStyle/>
          <a:p>
            <a:r>
              <a:rPr lang="en-GB" dirty="0"/>
              <a:t>Some problems may be theoretically soluble by computer but if they take millions of years to solve, they are, in a practical sense, insoluble</a:t>
            </a:r>
          </a:p>
          <a:p>
            <a:pPr lvl="1"/>
            <a:r>
              <a:rPr lang="en-GB" dirty="0"/>
              <a:t>Some problems, like weather forecasting, have to be computed within a few hours for the forecast to be useful</a:t>
            </a:r>
          </a:p>
        </p:txBody>
      </p:sp>
    </p:spTree>
    <p:extLst>
      <p:ext uri="{BB962C8B-B14F-4D97-AF65-F5344CB8AC3E}">
        <p14:creationId xmlns:p14="http://schemas.microsoft.com/office/powerpoint/2010/main" val="279646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Limits of computation</a:t>
            </a:r>
          </a:p>
        </p:txBody>
      </p:sp>
      <p:sp>
        <p:nvSpPr>
          <p:cNvPr id="3" name="Text Placeholder 2"/>
          <p:cNvSpPr>
            <a:spLocks noGrp="1"/>
          </p:cNvSpPr>
          <p:nvPr>
            <p:ph type="body" sz="quarter" idx="14"/>
          </p:nvPr>
        </p:nvSpPr>
        <p:spPr>
          <a:xfrm>
            <a:off x="724280" y="1704179"/>
            <a:ext cx="7797230" cy="4252484"/>
          </a:xfrm>
        </p:spPr>
        <p:txBody>
          <a:bodyPr/>
          <a:lstStyle/>
          <a:p>
            <a:r>
              <a:rPr lang="en-GB" dirty="0"/>
              <a:t>Limits are imposed by</a:t>
            </a:r>
          </a:p>
          <a:p>
            <a:pPr lvl="1"/>
            <a:r>
              <a:rPr lang="en-GB" dirty="0"/>
              <a:t>Algorithmic complexity</a:t>
            </a:r>
          </a:p>
          <a:p>
            <a:pPr lvl="1"/>
            <a:r>
              <a:rPr lang="en-GB" dirty="0"/>
              <a:t>Hardware</a:t>
            </a:r>
          </a:p>
          <a:p>
            <a:r>
              <a:rPr lang="en-GB" dirty="0"/>
              <a:t>Problems that were insoluble 50 years ago have now become computable </a:t>
            </a:r>
          </a:p>
          <a:p>
            <a:r>
              <a:rPr lang="en-GB" dirty="0"/>
              <a:t>In 1916, it took the mathematician Lewis Richardson several weeks to produce a 6-hour weather forecast</a:t>
            </a:r>
          </a:p>
          <a:p>
            <a:pPr lvl="1"/>
            <a:r>
              <a:rPr lang="en-GB" dirty="0"/>
              <a:t>It turned out to be highly inaccurate…</a:t>
            </a:r>
          </a:p>
        </p:txBody>
      </p:sp>
    </p:spTree>
    <p:extLst>
      <p:ext uri="{BB962C8B-B14F-4D97-AF65-F5344CB8AC3E}">
        <p14:creationId xmlns:p14="http://schemas.microsoft.com/office/powerpoint/2010/main" val="3342989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662760"/>
            <a:ext cx="9144000" cy="6195239"/>
          </a:xfrm>
          <a:prstGeom prst="rect">
            <a:avLst/>
          </a:prstGeom>
        </p:spPr>
      </p:pic>
      <p:sp>
        <p:nvSpPr>
          <p:cNvPr id="2" name="Text Placeholder 1"/>
          <p:cNvSpPr>
            <a:spLocks noGrp="1"/>
          </p:cNvSpPr>
          <p:nvPr>
            <p:ph type="body" sz="quarter" idx="13"/>
          </p:nvPr>
        </p:nvSpPr>
        <p:spPr>
          <a:xfrm>
            <a:off x="3048000" y="906233"/>
            <a:ext cx="5492750" cy="670772"/>
          </a:xfrm>
        </p:spPr>
        <p:txBody>
          <a:bodyPr/>
          <a:lstStyle/>
          <a:p>
            <a:r>
              <a:rPr lang="en-GB" dirty="0"/>
              <a:t>The travelling salesman problem (TSP)</a:t>
            </a:r>
          </a:p>
        </p:txBody>
      </p:sp>
      <p:sp>
        <p:nvSpPr>
          <p:cNvPr id="3" name="Text Placeholder 2"/>
          <p:cNvSpPr>
            <a:spLocks noGrp="1"/>
          </p:cNvSpPr>
          <p:nvPr>
            <p:ph type="body" sz="quarter" idx="14"/>
          </p:nvPr>
        </p:nvSpPr>
        <p:spPr>
          <a:xfrm>
            <a:off x="3048000" y="2770094"/>
            <a:ext cx="5473510" cy="2387692"/>
          </a:xfrm>
        </p:spPr>
        <p:txBody>
          <a:bodyPr/>
          <a:lstStyle/>
          <a:p>
            <a:pPr marL="0" indent="0" algn="ctr">
              <a:buNone/>
            </a:pPr>
            <a:r>
              <a:rPr lang="en-GB" dirty="0"/>
              <a:t>“Given a list of towns and the distances between each pair of towns, what is the shortest possible route that the salesman can use to visit each town exactly once and return to the starting point?” </a:t>
            </a:r>
          </a:p>
        </p:txBody>
      </p:sp>
    </p:spTree>
    <p:extLst>
      <p:ext uri="{BB962C8B-B14F-4D97-AF65-F5344CB8AC3E}">
        <p14:creationId xmlns:p14="http://schemas.microsoft.com/office/powerpoint/2010/main" val="4117722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47510" y="2067899"/>
            <a:ext cx="3970350" cy="4157540"/>
          </a:xfrm>
          <a:prstGeom prst="rect">
            <a:avLst/>
          </a:prstGeom>
        </p:spPr>
      </p:pic>
      <p:sp>
        <p:nvSpPr>
          <p:cNvPr id="2" name="Text Placeholder 1"/>
          <p:cNvSpPr>
            <a:spLocks noGrp="1"/>
          </p:cNvSpPr>
          <p:nvPr>
            <p:ph type="body" sz="quarter" idx="13"/>
          </p:nvPr>
        </p:nvSpPr>
        <p:spPr/>
        <p:txBody>
          <a:bodyPr/>
          <a:lstStyle/>
          <a:p>
            <a:r>
              <a:rPr lang="en-GB" dirty="0"/>
              <a:t>An optimisation problem</a:t>
            </a:r>
          </a:p>
        </p:txBody>
      </p:sp>
      <p:sp>
        <p:nvSpPr>
          <p:cNvPr id="3" name="Text Placeholder 2"/>
          <p:cNvSpPr>
            <a:spLocks noGrp="1"/>
          </p:cNvSpPr>
          <p:nvPr>
            <p:ph type="body" sz="quarter" idx="14"/>
          </p:nvPr>
        </p:nvSpPr>
        <p:spPr/>
        <p:txBody>
          <a:bodyPr/>
          <a:lstStyle/>
          <a:p>
            <a:r>
              <a:rPr lang="en-GB" dirty="0"/>
              <a:t>The TSP is a very well known optimisation problem</a:t>
            </a:r>
          </a:p>
          <a:p>
            <a:pPr lvl="1"/>
            <a:r>
              <a:rPr lang="en-GB" dirty="0"/>
              <a:t>It has applications in planning, </a:t>
            </a:r>
            <a:br>
              <a:rPr lang="en-GB" dirty="0"/>
            </a:br>
            <a:r>
              <a:rPr lang="en-GB" dirty="0"/>
              <a:t>logistics, transportation, </a:t>
            </a:r>
            <a:br>
              <a:rPr lang="en-GB" dirty="0"/>
            </a:br>
            <a:r>
              <a:rPr lang="en-GB" dirty="0"/>
              <a:t>manufacture of circuit boards </a:t>
            </a:r>
            <a:br>
              <a:rPr lang="en-GB" dirty="0"/>
            </a:br>
            <a:r>
              <a:rPr lang="en-GB" dirty="0"/>
              <a:t>and many other fields</a:t>
            </a:r>
          </a:p>
        </p:txBody>
      </p:sp>
    </p:spTree>
    <p:extLst>
      <p:ext uri="{BB962C8B-B14F-4D97-AF65-F5344CB8AC3E}">
        <p14:creationId xmlns:p14="http://schemas.microsoft.com/office/powerpoint/2010/main" val="1477137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Brute force method</a:t>
            </a:r>
          </a:p>
        </p:txBody>
      </p:sp>
      <p:sp>
        <p:nvSpPr>
          <p:cNvPr id="3" name="Text Placeholder 2"/>
          <p:cNvSpPr>
            <a:spLocks noGrp="1"/>
          </p:cNvSpPr>
          <p:nvPr>
            <p:ph type="body" sz="quarter" idx="14"/>
          </p:nvPr>
        </p:nvSpPr>
        <p:spPr>
          <a:xfrm>
            <a:off x="724280" y="1704179"/>
            <a:ext cx="7797230" cy="2291013"/>
          </a:xfrm>
        </p:spPr>
        <p:txBody>
          <a:bodyPr/>
          <a:lstStyle/>
          <a:p>
            <a:r>
              <a:rPr lang="en-GB" dirty="0"/>
              <a:t>One way of attempting to solve the problem is the </a:t>
            </a:r>
            <a:r>
              <a:rPr lang="en-GB" dirty="0">
                <a:solidFill>
                  <a:srgbClr val="956320"/>
                </a:solidFill>
              </a:rPr>
              <a:t>brute force </a:t>
            </a:r>
            <a:r>
              <a:rPr lang="en-GB" dirty="0"/>
              <a:t>method</a:t>
            </a:r>
          </a:p>
          <a:p>
            <a:r>
              <a:rPr lang="en-GB" dirty="0"/>
              <a:t>Using this method, all possible routes are tested</a:t>
            </a:r>
          </a:p>
          <a:p>
            <a:r>
              <a:rPr lang="en-GB" dirty="0"/>
              <a:t>With five cities, there are 4 x 3 x 2 x 1 = 24 possible routes – that’s 4! (4 factorial)</a:t>
            </a:r>
          </a:p>
          <a:p>
            <a:endParaRPr lang="en-GB" dirty="0"/>
          </a:p>
          <a:p>
            <a:endParaRPr lang="en-GB" dirty="0"/>
          </a:p>
        </p:txBody>
      </p:sp>
      <p:sp>
        <p:nvSpPr>
          <p:cNvPr id="30" name="Text Placeholder 2"/>
          <p:cNvSpPr txBox="1">
            <a:spLocks/>
          </p:cNvSpPr>
          <p:nvPr/>
        </p:nvSpPr>
        <p:spPr>
          <a:xfrm>
            <a:off x="704599" y="4102736"/>
            <a:ext cx="4618515" cy="2291013"/>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956320"/>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2F586A"/>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How many possible routes are there with</a:t>
            </a:r>
          </a:p>
          <a:p>
            <a:pPr marL="738187" lvl="1" indent="-285750">
              <a:buFont typeface="Arial" panose="020B0604020202020204" pitchFamily="34" charset="0"/>
              <a:buChar char="•"/>
            </a:pPr>
            <a:r>
              <a:rPr lang="en-GB" dirty="0"/>
              <a:t> 6 cities?</a:t>
            </a:r>
          </a:p>
          <a:p>
            <a:pPr marL="738187" lvl="1" indent="-285750">
              <a:buFont typeface="Arial" panose="020B0604020202020204" pitchFamily="34" charset="0"/>
              <a:buChar char="•"/>
            </a:pPr>
            <a:r>
              <a:rPr lang="en-GB" dirty="0"/>
              <a:t>10 cities? </a:t>
            </a:r>
          </a:p>
          <a:p>
            <a:pPr lvl="1"/>
            <a:r>
              <a:rPr lang="en-GB" dirty="0"/>
              <a:t>20 cities?</a:t>
            </a:r>
          </a:p>
          <a:p>
            <a:endParaRPr lang="en-GB" dirty="0"/>
          </a:p>
        </p:txBody>
      </p:sp>
      <p:pic>
        <p:nvPicPr>
          <p:cNvPr id="3074" name="Picture 2" descr="C:\Users\Rob\AppData\Roaming\PixelMetrics\CaptureWiz\Temp\1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430" y="3868164"/>
            <a:ext cx="2597727" cy="229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698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738AE6DF-F973-4CB3-9863-413381C13437}" vid="{8A57B9FA-CF29-4BAE-96E5-0FA2E85487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1ABED5-D1FE-4FC8-91CF-7712FD0FDA48}"/>
</file>

<file path=customXml/itemProps2.xml><?xml version="1.0" encoding="utf-8"?>
<ds:datastoreItem xmlns:ds="http://schemas.openxmlformats.org/officeDocument/2006/customXml" ds:itemID="{AB33F568-CF4F-4E70-B649-793BB810D75F}"/>
</file>

<file path=customXml/itemProps3.xml><?xml version="1.0" encoding="utf-8"?>
<ds:datastoreItem xmlns:ds="http://schemas.openxmlformats.org/officeDocument/2006/customXml" ds:itemID="{80FB2A23-908C-4A6D-B41A-CF096236148E}"/>
</file>

<file path=docProps/app.xml><?xml version="1.0" encoding="utf-8"?>
<Properties xmlns="http://schemas.openxmlformats.org/officeDocument/2006/extended-properties" xmlns:vt="http://schemas.openxmlformats.org/officeDocument/2006/docPropsVTypes">
  <Template>Unit 8</Template>
  <TotalTime>547</TotalTime>
  <Words>923</Words>
  <Application>Microsoft Office PowerPoint</Application>
  <PresentationFormat>On-screen Show (4:3)</PresentationFormat>
  <Paragraphs>101</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Museo900-Regular</vt:lpstr>
      <vt:lpstr>Museo 100</vt:lpstr>
      <vt:lpstr>Times New Roman</vt:lpstr>
      <vt:lpstr>Arial</vt:lpstr>
      <vt:lpstr>SimSun</vt:lpstr>
      <vt:lpstr>Museo 500</vt:lpstr>
      <vt:lpstr>Museo 700</vt:lpstr>
      <vt:lpstr>Museo 900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Patricia Heathcote</cp:lastModifiedBy>
  <cp:revision>39</cp:revision>
  <dcterms:created xsi:type="dcterms:W3CDTF">2015-10-07T15:45:11Z</dcterms:created>
  <dcterms:modified xsi:type="dcterms:W3CDTF">2016-04-08T11:40:03Z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