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2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4"/>
  </p:notesMasterIdLst>
  <p:sldIdLst>
    <p:sldId id="260" r:id="rId2"/>
    <p:sldId id="261" r:id="rId3"/>
    <p:sldId id="266" r:id="rId4"/>
    <p:sldId id="267" r:id="rId5"/>
    <p:sldId id="268" r:id="rId6"/>
    <p:sldId id="269" r:id="rId7"/>
    <p:sldId id="272" r:id="rId8"/>
    <p:sldId id="274" r:id="rId9"/>
    <p:sldId id="275" r:id="rId10"/>
    <p:sldId id="276" r:id="rId11"/>
    <p:sldId id="353" r:id="rId12"/>
    <p:sldId id="354" r:id="rId13"/>
    <p:sldId id="297" r:id="rId14"/>
    <p:sldId id="290" r:id="rId15"/>
    <p:sldId id="286" r:id="rId16"/>
    <p:sldId id="289" r:id="rId17"/>
    <p:sldId id="355" r:id="rId18"/>
    <p:sldId id="327" r:id="rId19"/>
    <p:sldId id="328" r:id="rId20"/>
    <p:sldId id="295" r:id="rId21"/>
    <p:sldId id="299" r:id="rId22"/>
    <p:sldId id="329" r:id="rId23"/>
    <p:sldId id="356" r:id="rId24"/>
    <p:sldId id="357" r:id="rId25"/>
    <p:sldId id="303" r:id="rId26"/>
    <p:sldId id="306" r:id="rId27"/>
    <p:sldId id="358" r:id="rId28"/>
    <p:sldId id="284" r:id="rId29"/>
    <p:sldId id="310" r:id="rId30"/>
    <p:sldId id="350" r:id="rId31"/>
    <p:sldId id="352" r:id="rId32"/>
    <p:sldId id="347" r:id="rId33"/>
  </p:sldIdLst>
  <p:sldSz cx="9144000" cy="6858000" type="screen4x3"/>
  <p:notesSz cx="6858000" cy="9144000"/>
  <p:embeddedFontLst>
    <p:embeddedFont>
      <p:font typeface="Museo 700" panose="02000000000000000000" pitchFamily="50" charset="0"/>
      <p:bold r:id="rId35"/>
    </p:embeddedFont>
    <p:embeddedFont>
      <p:font typeface="Museo 500" panose="02000000000000000000" pitchFamily="50" charset="0"/>
      <p:regular r:id="rId36"/>
    </p:embeddedFont>
    <p:embeddedFont>
      <p:font typeface="Museo 100" panose="02000000000000000000" pitchFamily="50" charset="0"/>
      <p:regular r:id="rId37"/>
    </p:embeddedFont>
    <p:embeddedFont>
      <p:font typeface="Museo 900" panose="02000000000000000000" pitchFamily="50" charset="0"/>
      <p:bold r:id="rId38"/>
    </p:embeddedFont>
    <p:embeddedFont>
      <p:font typeface="Calibri" panose="020F0502020204030204" pitchFamily="34" charset="0"/>
      <p:regular r:id="rId39"/>
      <p:bold r:id="rId40"/>
      <p:italic r:id="rId41"/>
      <p:boldItalic r:id="rId42"/>
    </p:embeddedFont>
    <p:embeddedFont>
      <p:font typeface="Museo900-Regular" panose="02000000000000000000" pitchFamily="50" charset="0"/>
      <p:bold r:id="rId43"/>
    </p:embeddedFont>
    <p:embeddedFont>
      <p:font typeface="Consolas" panose="020B0609020204030204" pitchFamily="49" charset="0"/>
      <p:regular r:id="rId44"/>
      <p:bold r:id="rId45"/>
      <p:italic r:id="rId46"/>
      <p:boldItalic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Heathcote" initials="PH" lastIdx="1" clrIdx="0">
    <p:extLst>
      <p:ext uri="{19B8F6BF-5375-455C-9EA6-DF929625EA0E}">
        <p15:presenceInfo xmlns:p15="http://schemas.microsoft.com/office/powerpoint/2012/main" userId="f91a954299b6cd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BB9E"/>
    <a:srgbClr val="8D8959"/>
    <a:srgbClr val="2B75A6"/>
    <a:srgbClr val="50AAC1"/>
    <a:srgbClr val="6C6F59"/>
    <a:srgbClr val="2F586A"/>
    <a:srgbClr val="364656"/>
    <a:srgbClr val="274754"/>
    <a:srgbClr val="979A78"/>
    <a:srgbClr val="D683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snapToObjects="1" showGuides="1">
      <p:cViewPr varScale="1">
        <p:scale>
          <a:sx n="103" d="100"/>
          <a:sy n="103" d="100"/>
        </p:scale>
        <p:origin x="600" y="10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08/02/2016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Unit 7.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C0BB9E"/>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C0BB9E"/>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C0BB9E"/>
                </a:solidFill>
                <a:latin typeface="Arial"/>
                <a:cs typeface="Arial"/>
              </a:rPr>
              <a:t>1</a:t>
            </a:r>
            <a:endParaRPr lang="en-US" sz="4500" b="1" dirty="0">
              <a:solidFill>
                <a:srgbClr val="C0BB9E"/>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6C6F5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45111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0BB9E"/>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6" name="Picture 25" descr="Unit 7.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Queues</a:t>
            </a:r>
          </a:p>
          <a:p>
            <a:pPr>
              <a:spcBef>
                <a:spcPts val="288"/>
              </a:spcBef>
            </a:pPr>
            <a:r>
              <a:rPr lang="en-US" sz="1200" b="0" dirty="0" smtClean="0">
                <a:solidFill>
                  <a:srgbClr val="FFFFFF"/>
                </a:solidFill>
                <a:latin typeface="Arial"/>
                <a:cs typeface="Arial"/>
              </a:rPr>
              <a:t>Unit 7 Data</a:t>
            </a:r>
            <a:r>
              <a:rPr lang="en-US" sz="1200" b="0" baseline="0" dirty="0" smtClean="0">
                <a:solidFill>
                  <a:srgbClr val="FFFFFF"/>
                </a:solidFill>
                <a:latin typeface="Arial"/>
                <a:cs typeface="Arial"/>
              </a:rPr>
              <a:t> structures</a:t>
            </a:r>
            <a:endParaRPr lang="en-US" sz="1200" b="0" dirty="0" smtClean="0">
              <a:solidFill>
                <a:srgbClr val="FFFFFF"/>
              </a:solidFill>
              <a:latin typeface="Arial"/>
              <a:cs typeface="Arial"/>
            </a:endParaRPr>
          </a:p>
        </p:txBody>
      </p:sp>
      <p:pic>
        <p:nvPicPr>
          <p:cNvPr id="25" name="Picture 24" descr="Logo Unit 7.ai"/>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9" name="Picture 28" descr="Logo Unit 7.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34" name="Picture 33" descr="Unit 7.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3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7" name="TextBox 3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Queues</a:t>
            </a:r>
          </a:p>
          <a:p>
            <a:pPr>
              <a:spcBef>
                <a:spcPts val="288"/>
              </a:spcBef>
            </a:pPr>
            <a:r>
              <a:rPr lang="en-US" sz="1200" b="0" dirty="0" smtClean="0">
                <a:solidFill>
                  <a:srgbClr val="FFFFFF"/>
                </a:solidFill>
                <a:latin typeface="Arial"/>
                <a:cs typeface="Arial"/>
              </a:rPr>
              <a:t>Unit 7 Data</a:t>
            </a:r>
            <a:r>
              <a:rPr lang="en-US" sz="1200" b="0" baseline="0" dirty="0" smtClean="0">
                <a:solidFill>
                  <a:srgbClr val="FFFFFF"/>
                </a:solidFill>
                <a:latin typeface="Arial"/>
                <a:cs typeface="Arial"/>
              </a:rPr>
              <a:t> structures</a:t>
            </a:r>
            <a:endParaRPr lang="en-US" sz="1200" b="0" dirty="0" smtClean="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25" name="Picture 24" descr="Unit 7.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Queues</a:t>
            </a:r>
          </a:p>
          <a:p>
            <a:pPr>
              <a:spcBef>
                <a:spcPts val="288"/>
              </a:spcBef>
            </a:pPr>
            <a:r>
              <a:rPr lang="en-US" sz="1200" b="0" dirty="0" smtClean="0">
                <a:solidFill>
                  <a:srgbClr val="FFFFFF"/>
                </a:solidFill>
                <a:latin typeface="Arial"/>
                <a:cs typeface="Arial"/>
              </a:rPr>
              <a:t>Unit 7 Data</a:t>
            </a:r>
            <a:r>
              <a:rPr lang="en-US" sz="1200" b="0" baseline="0" dirty="0" smtClean="0">
                <a:solidFill>
                  <a:srgbClr val="FFFFFF"/>
                </a:solidFill>
                <a:latin typeface="Arial"/>
                <a:cs typeface="Arial"/>
              </a:rPr>
              <a:t> structures</a:t>
            </a:r>
            <a:endParaRPr lang="en-US" sz="1200" b="0" dirty="0" smtClean="0">
              <a:solidFill>
                <a:srgbClr val="FFFFFF"/>
              </a:solidFill>
              <a:latin typeface="Arial"/>
              <a:cs typeface="Arial"/>
            </a:endParaRP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3" name="Picture 22" descr="Unit 7.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26" name="TextBox 25"/>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Queues</a:t>
            </a:r>
          </a:p>
          <a:p>
            <a:pPr>
              <a:spcBef>
                <a:spcPts val="288"/>
              </a:spcBef>
            </a:pPr>
            <a:r>
              <a:rPr lang="en-US" sz="1200" b="0" dirty="0" smtClean="0">
                <a:solidFill>
                  <a:srgbClr val="FFFFFF"/>
                </a:solidFill>
                <a:latin typeface="Arial"/>
                <a:cs typeface="Arial"/>
              </a:rPr>
              <a:t>Unit 7 Data</a:t>
            </a:r>
            <a:r>
              <a:rPr lang="en-US" sz="1200" b="0" baseline="0" dirty="0" smtClean="0">
                <a:solidFill>
                  <a:srgbClr val="FFFFFF"/>
                </a:solidFill>
                <a:latin typeface="Arial"/>
                <a:cs typeface="Arial"/>
              </a:rPr>
              <a:t> structures</a:t>
            </a:r>
            <a:endParaRPr lang="en-US" sz="1200" b="0" dirty="0" smtClean="0">
              <a:solidFill>
                <a:srgbClr val="FFFFFF"/>
              </a:solidFill>
              <a:latin typeface="Arial"/>
              <a:cs typeface="Arial"/>
            </a:endParaRP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7" name="Picture 6" descr="Unit 7.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8" name="TextBox 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Queues</a:t>
            </a:r>
          </a:p>
          <a:p>
            <a:pPr>
              <a:spcBef>
                <a:spcPts val="288"/>
              </a:spcBef>
            </a:pPr>
            <a:r>
              <a:rPr lang="en-US" sz="1200" b="0" dirty="0" smtClean="0">
                <a:solidFill>
                  <a:srgbClr val="FFFFFF"/>
                </a:solidFill>
                <a:latin typeface="Arial"/>
                <a:cs typeface="Arial"/>
              </a:rPr>
              <a:t>Unit 7 Data</a:t>
            </a:r>
            <a:r>
              <a:rPr lang="en-US" sz="1200" b="0" baseline="0" dirty="0" smtClean="0">
                <a:solidFill>
                  <a:srgbClr val="FFFFFF"/>
                </a:solidFill>
                <a:latin typeface="Arial"/>
                <a:cs typeface="Arial"/>
              </a:rPr>
              <a:t> structures</a:t>
            </a:r>
            <a:endParaRPr lang="en-US" sz="1200" b="0" dirty="0" smtClean="0">
              <a:solidFill>
                <a:srgbClr val="FFFFFF"/>
              </a:solidFill>
              <a:latin typeface="Arial"/>
              <a:cs typeface="Arial"/>
            </a:endParaRPr>
          </a:p>
        </p:txBody>
      </p:sp>
      <p:pic>
        <p:nvPicPr>
          <p:cNvPr id="9" name="Picture 8" descr="Logo Unit 7.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879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www.bbc.co.uk/news/magazine-34153628" TargetMode="External"/><Relationship Id="rId2" Type="http://schemas.openxmlformats.org/officeDocument/2006/relationships/hyperlink" Target="http://sciencenordic.com/queues-move-faster-if-last-person-served-first"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 Level</a:t>
            </a:r>
          </a:p>
          <a:p>
            <a:pPr lvl="3"/>
            <a:r>
              <a:rPr lang="en-US" sz="2500" dirty="0" smtClean="0">
                <a:solidFill>
                  <a:schemeClr val="bg1"/>
                </a:solidFill>
                <a:latin typeface="Museo 100" panose="02000000000000000000" pitchFamily="50" charset="0"/>
              </a:rPr>
              <a:t>Computer Science</a:t>
            </a:r>
          </a:p>
          <a:p>
            <a:pPr lvl="3">
              <a:lnSpc>
                <a:spcPts val="3000"/>
              </a:lnSpc>
            </a:pPr>
            <a:r>
              <a:rPr lang="en-US" sz="2500" dirty="0" smtClean="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Queues</a:t>
            </a:r>
            <a:endParaRPr lang="en-US" dirty="0" smtClean="0">
              <a:latin typeface="Museo 100" panose="02000000000000000000" pitchFamily="50" charset="0"/>
            </a:endParaRPr>
          </a:p>
          <a:p>
            <a:pPr lvl="1"/>
            <a:endParaRPr lang="en-US" sz="2000" dirty="0" smtClean="0">
              <a:latin typeface="Museo 100" panose="02000000000000000000" pitchFamily="50" charset="0"/>
            </a:endParaRPr>
          </a:p>
          <a:p>
            <a:pPr lvl="1"/>
            <a:endParaRPr lang="en-US" sz="2000" dirty="0">
              <a:latin typeface="Museo 100" panose="02000000000000000000" pitchFamily="50" charset="0"/>
            </a:endParaRPr>
          </a:p>
          <a:p>
            <a:pPr lvl="1"/>
            <a:endParaRPr lang="en-US" sz="2000" dirty="0" smtClean="0">
              <a:latin typeface="Museo 100" panose="02000000000000000000" pitchFamily="50" charset="0"/>
            </a:endParaRPr>
          </a:p>
          <a:p>
            <a:pPr lvl="1"/>
            <a:r>
              <a:rPr lang="en-US" sz="2000" dirty="0" smtClean="0">
                <a:latin typeface="Museo 100" panose="02000000000000000000" pitchFamily="50" charset="0"/>
              </a:rPr>
              <a:t>Unit </a:t>
            </a:r>
            <a:r>
              <a:rPr lang="en-US" sz="2000" dirty="0">
                <a:latin typeface="Museo 100" panose="02000000000000000000" pitchFamily="50" charset="0"/>
              </a:rPr>
              <a:t>7</a:t>
            </a:r>
            <a:endParaRPr lang="en-US" sz="2000" dirty="0" smtClean="0">
              <a:latin typeface="Museo 100" panose="02000000000000000000" pitchFamily="50" charset="0"/>
            </a:endParaRPr>
          </a:p>
          <a:p>
            <a:pPr lvl="1"/>
            <a:r>
              <a:rPr lang="en-US" sz="2000" dirty="0">
                <a:latin typeface="Museo 100" panose="02000000000000000000" pitchFamily="50" charset="0"/>
              </a:rPr>
              <a:t>Data structures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Front and rear</a:t>
            </a:r>
            <a:endParaRPr lang="en-GB" dirty="0"/>
          </a:p>
        </p:txBody>
      </p:sp>
      <p:sp>
        <p:nvSpPr>
          <p:cNvPr id="3" name="Text Placeholder 2"/>
          <p:cNvSpPr>
            <a:spLocks noGrp="1"/>
          </p:cNvSpPr>
          <p:nvPr>
            <p:ph type="body" sz="quarter" idx="14"/>
          </p:nvPr>
        </p:nvSpPr>
        <p:spPr/>
        <p:txBody>
          <a:bodyPr/>
          <a:lstStyle/>
          <a:p>
            <a:r>
              <a:rPr lang="en-GB" dirty="0"/>
              <a:t>It’s very wasteful of CPU cycles to refill memory locations with </a:t>
            </a:r>
            <a:r>
              <a:rPr lang="en-GB" dirty="0" smtClean="0"/>
              <a:t>blanks - pointers can be used instead</a:t>
            </a:r>
          </a:p>
          <a:p>
            <a:pPr lvl="1"/>
            <a:r>
              <a:rPr lang="en-GB" dirty="0" smtClean="0"/>
              <a:t>What </a:t>
            </a:r>
            <a:r>
              <a:rPr lang="en-GB" dirty="0"/>
              <a:t>should the </a:t>
            </a:r>
            <a:r>
              <a:rPr lang="en-GB" dirty="0">
                <a:solidFill>
                  <a:srgbClr val="8D8959"/>
                </a:solidFill>
              </a:rPr>
              <a:t>front</a:t>
            </a:r>
            <a:r>
              <a:rPr lang="en-GB" dirty="0"/>
              <a:t> pointer </a:t>
            </a:r>
            <a:r>
              <a:rPr lang="en-GB" dirty="0" smtClean="0"/>
              <a:t>hold after three buses have joined, and two buses have left the queue?</a:t>
            </a:r>
            <a:endParaRPr lang="en-GB" dirty="0"/>
          </a:p>
          <a:p>
            <a:pPr lvl="1"/>
            <a:r>
              <a:rPr lang="en-GB" dirty="0"/>
              <a:t>What should the </a:t>
            </a:r>
            <a:r>
              <a:rPr lang="en-GB" dirty="0">
                <a:solidFill>
                  <a:srgbClr val="8D8959"/>
                </a:solidFill>
              </a:rPr>
              <a:t>rear</a:t>
            </a:r>
            <a:r>
              <a:rPr lang="en-GB" dirty="0"/>
              <a:t> pointer hold?</a:t>
            </a:r>
          </a:p>
          <a:p>
            <a:endParaRPr lang="en-GB" dirty="0"/>
          </a:p>
        </p:txBody>
      </p:sp>
      <p:sp>
        <p:nvSpPr>
          <p:cNvPr id="5" name="TextBox 4"/>
          <p:cNvSpPr txBox="1"/>
          <p:nvPr/>
        </p:nvSpPr>
        <p:spPr>
          <a:xfrm>
            <a:off x="3234586" y="5523239"/>
            <a:ext cx="1157280" cy="400110"/>
          </a:xfrm>
          <a:prstGeom prst="rect">
            <a:avLst/>
          </a:prstGeom>
          <a:noFill/>
          <a:ln w="19050">
            <a:solidFill>
              <a:srgbClr val="8D8959"/>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front = ?</a:t>
            </a:r>
            <a:endParaRPr lang="en-GB" sz="2000" dirty="0">
              <a:latin typeface="Arial" panose="020B0604020202020204" pitchFamily="34" charset="0"/>
              <a:cs typeface="Arial" panose="020B0604020202020204" pitchFamily="34" charset="0"/>
            </a:endParaRPr>
          </a:p>
        </p:txBody>
      </p:sp>
      <p:sp>
        <p:nvSpPr>
          <p:cNvPr id="6" name="TextBox 5"/>
          <p:cNvSpPr txBox="1"/>
          <p:nvPr/>
        </p:nvSpPr>
        <p:spPr>
          <a:xfrm>
            <a:off x="5044914" y="5520531"/>
            <a:ext cx="1157280" cy="400110"/>
          </a:xfrm>
          <a:prstGeom prst="rect">
            <a:avLst/>
          </a:prstGeom>
          <a:noFill/>
          <a:ln w="19050">
            <a:solidFill>
              <a:srgbClr val="8D8959"/>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rear = ?</a:t>
            </a:r>
            <a:endParaRPr lang="en-GB" sz="2000"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513554718"/>
              </p:ext>
            </p:extLst>
          </p:nvPr>
        </p:nvGraphicFramePr>
        <p:xfrm>
          <a:off x="955186" y="4180735"/>
          <a:ext cx="7200000" cy="1180752"/>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xmlns="" val="20000"/>
                    </a:ext>
                  </a:extLst>
                </a:gridCol>
                <a:gridCol w="1440000">
                  <a:extLst>
                    <a:ext uri="{9D8B030D-6E8A-4147-A177-3AD203B41FA5}">
                      <a16:colId xmlns:a16="http://schemas.microsoft.com/office/drawing/2014/main" xmlns="" val="20001"/>
                    </a:ext>
                  </a:extLst>
                </a:gridCol>
                <a:gridCol w="1440000">
                  <a:extLst>
                    <a:ext uri="{9D8B030D-6E8A-4147-A177-3AD203B41FA5}">
                      <a16:colId xmlns:a16="http://schemas.microsoft.com/office/drawing/2014/main" xmlns="" val="20002"/>
                    </a:ext>
                  </a:extLst>
                </a:gridCol>
                <a:gridCol w="1440000">
                  <a:extLst>
                    <a:ext uri="{9D8B030D-6E8A-4147-A177-3AD203B41FA5}">
                      <a16:colId xmlns:a16="http://schemas.microsoft.com/office/drawing/2014/main" xmlns="" val="20003"/>
                    </a:ext>
                  </a:extLst>
                </a:gridCol>
                <a:gridCol w="1440000">
                  <a:extLst>
                    <a:ext uri="{9D8B030D-6E8A-4147-A177-3AD203B41FA5}">
                      <a16:colId xmlns:a16="http://schemas.microsoft.com/office/drawing/2014/main" xmlns="" val="20004"/>
                    </a:ext>
                  </a:extLst>
                </a:gridCol>
              </a:tblGrid>
              <a:tr h="424657">
                <a:tc>
                  <a:txBody>
                    <a:bodyPr/>
                    <a:lstStyle/>
                    <a:p>
                      <a:pPr algn="ctr"/>
                      <a:r>
                        <a:rPr lang="en-GB" sz="2000" dirty="0" smtClean="0">
                          <a:solidFill>
                            <a:schemeClr val="bg1"/>
                          </a:solidFill>
                          <a:latin typeface="Arial" panose="020B0604020202020204" pitchFamily="34" charset="0"/>
                          <a:cs typeface="Arial" panose="020B0604020202020204" pitchFamily="34" charset="0"/>
                        </a:rPr>
                        <a:t>[0]</a:t>
                      </a:r>
                      <a:endParaRPr lang="en-GB"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[1]</a:t>
                      </a:r>
                      <a:endParaRPr lang="en-GB"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[2]</a:t>
                      </a:r>
                      <a:endParaRPr lang="en-GB"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fontAlgn="b"/>
                      <a:r>
                        <a:rPr lang="en-GB" sz="2000" b="1" i="0" u="none" strike="noStrike" dirty="0" smtClean="0">
                          <a:solidFill>
                            <a:schemeClr val="bg1"/>
                          </a:solidFill>
                          <a:effectLst/>
                          <a:latin typeface="Arial" panose="020B0604020202020204" pitchFamily="34" charset="0"/>
                          <a:cs typeface="Arial" panose="020B0604020202020204" pitchFamily="34" charset="0"/>
                        </a:rPr>
                        <a:t>[3]</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fontAlgn="b"/>
                      <a:r>
                        <a:rPr lang="en-GB" sz="2000" b="1" i="0" u="none" strike="noStrike" dirty="0" smtClean="0">
                          <a:solidFill>
                            <a:schemeClr val="bg1"/>
                          </a:solidFill>
                          <a:effectLst/>
                          <a:latin typeface="Arial" panose="020B0604020202020204" pitchFamily="34" charset="0"/>
                          <a:cs typeface="Arial" panose="020B0604020202020204" pitchFamily="34" charset="0"/>
                        </a:rPr>
                        <a:t>[4]</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xmlns="" val="10000"/>
                  </a:ext>
                </a:extLst>
              </a:tr>
              <a:tr h="756095">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Arial" panose="020B0604020202020204" pitchFamily="34" charset="0"/>
                          <a:cs typeface="Arial" panose="020B0604020202020204" pitchFamily="34" charset="0"/>
                        </a:rPr>
                        <a:t>118A </a:t>
                      </a:r>
                      <a:br>
                        <a:rPr lang="en-GB" sz="2000" b="0" i="0" u="none" strike="noStrike" dirty="0" smtClean="0">
                          <a:solidFill>
                            <a:srgbClr val="000000"/>
                          </a:solidFill>
                          <a:effectLst/>
                          <a:latin typeface="Arial" panose="020B0604020202020204" pitchFamily="34" charset="0"/>
                          <a:cs typeface="Arial" panose="020B0604020202020204" pitchFamily="34" charset="0"/>
                        </a:rPr>
                      </a:br>
                      <a:r>
                        <a:rPr lang="en-GB" sz="2000" b="0" i="0" u="none" strike="noStrike" dirty="0" smtClean="0">
                          <a:solidFill>
                            <a:srgbClr val="000000"/>
                          </a:solidFill>
                          <a:effectLst/>
                          <a:latin typeface="Arial" panose="020B0604020202020204" pitchFamily="34" charset="0"/>
                          <a:cs typeface="Arial" panose="020B0604020202020204" pitchFamily="34" charset="0"/>
                        </a:rPr>
                        <a:t>Sheffield</a:t>
                      </a:r>
                    </a:p>
                  </a:txBody>
                  <a:tcPr marL="68580" marR="68580" marT="34290" marB="34290"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Arial" panose="020B0604020202020204" pitchFamily="34" charset="0"/>
                          <a:cs typeface="Arial" panose="020B0604020202020204" pitchFamily="34" charset="0"/>
                        </a:rPr>
                        <a:t>92B </a:t>
                      </a:r>
                    </a:p>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Arial" panose="020B0604020202020204" pitchFamily="34" charset="0"/>
                          <a:cs typeface="Arial" panose="020B0604020202020204" pitchFamily="34" charset="0"/>
                        </a:rPr>
                        <a:t>York</a:t>
                      </a: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Arial" panose="020B0604020202020204" pitchFamily="34" charset="0"/>
                          <a:cs typeface="Arial" panose="020B0604020202020204" pitchFamily="34" charset="0"/>
                        </a:rPr>
                        <a:t>142A </a:t>
                      </a:r>
                      <a:br>
                        <a:rPr lang="en-GB" sz="2000" b="0" i="0" u="none" strike="noStrike" dirty="0" smtClean="0">
                          <a:solidFill>
                            <a:srgbClr val="000000"/>
                          </a:solidFill>
                          <a:effectLst/>
                          <a:latin typeface="Arial" panose="020B0604020202020204" pitchFamily="34" charset="0"/>
                          <a:cs typeface="Arial" panose="020B0604020202020204" pitchFamily="34" charset="0"/>
                        </a:rPr>
                      </a:br>
                      <a:r>
                        <a:rPr lang="en-GB" sz="2000" b="0" i="0" u="none" strike="noStrike" dirty="0" smtClean="0">
                          <a:solidFill>
                            <a:srgbClr val="000000"/>
                          </a:solidFill>
                          <a:effectLst/>
                          <a:latin typeface="Arial" panose="020B0604020202020204" pitchFamily="34" charset="0"/>
                          <a:cs typeface="Arial" panose="020B0604020202020204" pitchFamily="34" charset="0"/>
                        </a:rPr>
                        <a:t>Leeds</a:t>
                      </a: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930722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Front and rear</a:t>
            </a:r>
            <a:endParaRPr lang="en-GB" dirty="0"/>
          </a:p>
        </p:txBody>
      </p:sp>
      <p:sp>
        <p:nvSpPr>
          <p:cNvPr id="3" name="Text Placeholder 2"/>
          <p:cNvSpPr>
            <a:spLocks noGrp="1"/>
          </p:cNvSpPr>
          <p:nvPr>
            <p:ph type="body" sz="quarter" idx="14"/>
          </p:nvPr>
        </p:nvSpPr>
        <p:spPr/>
        <p:txBody>
          <a:bodyPr/>
          <a:lstStyle/>
          <a:p>
            <a:r>
              <a:rPr lang="en-GB" dirty="0"/>
              <a:t>There are different ways of implementing </a:t>
            </a:r>
            <a:r>
              <a:rPr lang="en-GB" dirty="0" smtClean="0"/>
              <a:t>a queue</a:t>
            </a:r>
            <a:endParaRPr lang="en-GB" dirty="0"/>
          </a:p>
          <a:p>
            <a:pPr lvl="1"/>
            <a:r>
              <a:rPr lang="en-GB" dirty="0"/>
              <a:t>The choice only affects the implementation of the operations</a:t>
            </a:r>
          </a:p>
          <a:p>
            <a:pPr lvl="1"/>
            <a:r>
              <a:rPr lang="en-GB" dirty="0"/>
              <a:t>Recall that the implementation is abstracted away from the </a:t>
            </a:r>
            <a:r>
              <a:rPr lang="en-GB" dirty="0" smtClean="0"/>
              <a:t>user</a:t>
            </a:r>
          </a:p>
          <a:p>
            <a:pPr marL="0" indent="0">
              <a:buNone/>
            </a:pPr>
            <a:r>
              <a:rPr lang="en-GB" dirty="0"/>
              <a:t/>
            </a:r>
            <a:br>
              <a:rPr lang="en-GB" dirty="0"/>
            </a:br>
            <a:endParaRPr lang="en-GB" dirty="0" smtClean="0"/>
          </a:p>
          <a:p>
            <a:endParaRPr lang="en-GB" dirty="0"/>
          </a:p>
          <a:p>
            <a:endParaRPr lang="en-GB" dirty="0" smtClean="0"/>
          </a:p>
          <a:p>
            <a:pPr marL="271463" lvl="1" indent="-271463">
              <a:spcAft>
                <a:spcPts val="1400"/>
              </a:spcAft>
            </a:pPr>
            <a:r>
              <a:rPr lang="en-GB" sz="2500" dirty="0" smtClean="0">
                <a:solidFill>
                  <a:srgbClr val="8D8959"/>
                </a:solidFill>
              </a:rPr>
              <a:t>front</a:t>
            </a:r>
            <a:r>
              <a:rPr lang="en-GB" sz="2500" dirty="0" smtClean="0">
                <a:solidFill>
                  <a:srgbClr val="2B75A6"/>
                </a:solidFill>
              </a:rPr>
              <a:t> </a:t>
            </a:r>
            <a:r>
              <a:rPr lang="en-GB" sz="2500" dirty="0">
                <a:solidFill>
                  <a:schemeClr val="tx1"/>
                </a:solidFill>
              </a:rPr>
              <a:t>points to the next item to remove and </a:t>
            </a:r>
            <a:r>
              <a:rPr lang="en-GB" sz="2500" dirty="0">
                <a:solidFill>
                  <a:srgbClr val="8D8959"/>
                </a:solidFill>
              </a:rPr>
              <a:t>rear</a:t>
            </a:r>
            <a:r>
              <a:rPr lang="en-GB" sz="2500" dirty="0">
                <a:solidFill>
                  <a:schemeClr val="tx1"/>
                </a:solidFill>
              </a:rPr>
              <a:t> points to the last item added</a:t>
            </a:r>
          </a:p>
          <a:p>
            <a:endParaRPr lang="en-GB" dirty="0"/>
          </a:p>
        </p:txBody>
      </p:sp>
      <p:sp>
        <p:nvSpPr>
          <p:cNvPr id="10" name="TextBox 9"/>
          <p:cNvSpPr txBox="1"/>
          <p:nvPr/>
        </p:nvSpPr>
        <p:spPr>
          <a:xfrm>
            <a:off x="3397906" y="4963288"/>
            <a:ext cx="1157280" cy="400110"/>
          </a:xfrm>
          <a:prstGeom prst="rect">
            <a:avLst/>
          </a:prstGeom>
          <a:noFill/>
          <a:ln w="19050">
            <a:solidFill>
              <a:srgbClr val="8D8959"/>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front = </a:t>
            </a:r>
            <a:r>
              <a:rPr lang="en-GB" sz="2000" b="1" dirty="0" smtClean="0">
                <a:solidFill>
                  <a:srgbClr val="8D8959"/>
                </a:solidFill>
                <a:latin typeface="Arial" panose="020B0604020202020204" pitchFamily="34" charset="0"/>
                <a:cs typeface="Arial" panose="020B0604020202020204" pitchFamily="34" charset="0"/>
              </a:rPr>
              <a:t>2</a:t>
            </a:r>
            <a:endParaRPr lang="en-GB" sz="2000" b="1" dirty="0">
              <a:solidFill>
                <a:srgbClr val="8D8959"/>
              </a:solidFill>
              <a:latin typeface="Arial" panose="020B0604020202020204" pitchFamily="34" charset="0"/>
              <a:cs typeface="Arial" panose="020B0604020202020204" pitchFamily="34" charset="0"/>
            </a:endParaRPr>
          </a:p>
        </p:txBody>
      </p:sp>
      <p:sp>
        <p:nvSpPr>
          <p:cNvPr id="11" name="TextBox 10"/>
          <p:cNvSpPr txBox="1"/>
          <p:nvPr/>
        </p:nvSpPr>
        <p:spPr>
          <a:xfrm>
            <a:off x="4632515" y="4957731"/>
            <a:ext cx="1157280" cy="400110"/>
          </a:xfrm>
          <a:prstGeom prst="rect">
            <a:avLst/>
          </a:prstGeom>
          <a:noFill/>
          <a:ln w="19050">
            <a:solidFill>
              <a:srgbClr val="8D8959"/>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rear = </a:t>
            </a:r>
            <a:r>
              <a:rPr lang="en-GB" sz="2000" b="1" dirty="0">
                <a:solidFill>
                  <a:srgbClr val="8D8959"/>
                </a:solidFill>
                <a:latin typeface="Arial" panose="020B0604020202020204" pitchFamily="34" charset="0"/>
                <a:cs typeface="Arial" panose="020B0604020202020204" pitchFamily="34" charset="0"/>
              </a:rPr>
              <a:t>2</a:t>
            </a:r>
          </a:p>
        </p:txBody>
      </p:sp>
      <p:graphicFrame>
        <p:nvGraphicFramePr>
          <p:cNvPr id="12" name="Table 11"/>
          <p:cNvGraphicFramePr>
            <a:graphicFrameLocks noGrp="1"/>
          </p:cNvGraphicFramePr>
          <p:nvPr>
            <p:extLst>
              <p:ext uri="{D42A27DB-BD31-4B8C-83A1-F6EECF244321}">
                <p14:modId xmlns:p14="http://schemas.microsoft.com/office/powerpoint/2010/main" val="3346242046"/>
              </p:ext>
            </p:extLst>
          </p:nvPr>
        </p:nvGraphicFramePr>
        <p:xfrm>
          <a:off x="955186" y="3630020"/>
          <a:ext cx="7200000" cy="1180752"/>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xmlns="" val="20000"/>
                    </a:ext>
                  </a:extLst>
                </a:gridCol>
                <a:gridCol w="1440000">
                  <a:extLst>
                    <a:ext uri="{9D8B030D-6E8A-4147-A177-3AD203B41FA5}">
                      <a16:colId xmlns:a16="http://schemas.microsoft.com/office/drawing/2014/main" xmlns="" val="20001"/>
                    </a:ext>
                  </a:extLst>
                </a:gridCol>
                <a:gridCol w="1440000">
                  <a:extLst>
                    <a:ext uri="{9D8B030D-6E8A-4147-A177-3AD203B41FA5}">
                      <a16:colId xmlns:a16="http://schemas.microsoft.com/office/drawing/2014/main" xmlns="" val="20002"/>
                    </a:ext>
                  </a:extLst>
                </a:gridCol>
                <a:gridCol w="1440000">
                  <a:extLst>
                    <a:ext uri="{9D8B030D-6E8A-4147-A177-3AD203B41FA5}">
                      <a16:colId xmlns:a16="http://schemas.microsoft.com/office/drawing/2014/main" xmlns="" val="20003"/>
                    </a:ext>
                  </a:extLst>
                </a:gridCol>
                <a:gridCol w="1440000">
                  <a:extLst>
                    <a:ext uri="{9D8B030D-6E8A-4147-A177-3AD203B41FA5}">
                      <a16:colId xmlns:a16="http://schemas.microsoft.com/office/drawing/2014/main" xmlns="" val="20004"/>
                    </a:ext>
                  </a:extLst>
                </a:gridCol>
              </a:tblGrid>
              <a:tr h="424657">
                <a:tc>
                  <a:txBody>
                    <a:bodyPr/>
                    <a:lstStyle/>
                    <a:p>
                      <a:pPr algn="ctr"/>
                      <a:r>
                        <a:rPr lang="en-GB" sz="2000" dirty="0" smtClean="0">
                          <a:solidFill>
                            <a:schemeClr val="bg1"/>
                          </a:solidFill>
                          <a:latin typeface="Arial" panose="020B0604020202020204" pitchFamily="34" charset="0"/>
                          <a:cs typeface="Arial" panose="020B0604020202020204" pitchFamily="34" charset="0"/>
                        </a:rPr>
                        <a:t>[0]</a:t>
                      </a:r>
                      <a:endParaRPr lang="en-GB"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[1]</a:t>
                      </a:r>
                      <a:endParaRPr lang="en-GB"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[2]</a:t>
                      </a:r>
                      <a:endParaRPr lang="en-GB"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fontAlgn="b"/>
                      <a:r>
                        <a:rPr lang="en-GB" sz="2000" b="1" i="0" u="none" strike="noStrike" dirty="0" smtClean="0">
                          <a:solidFill>
                            <a:schemeClr val="bg1"/>
                          </a:solidFill>
                          <a:effectLst/>
                          <a:latin typeface="Arial" panose="020B0604020202020204" pitchFamily="34" charset="0"/>
                          <a:cs typeface="Arial" panose="020B0604020202020204" pitchFamily="34" charset="0"/>
                        </a:rPr>
                        <a:t>[3]</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fontAlgn="b"/>
                      <a:r>
                        <a:rPr lang="en-GB" sz="2000" b="1" i="0" u="none" strike="noStrike" dirty="0" smtClean="0">
                          <a:solidFill>
                            <a:schemeClr val="bg1"/>
                          </a:solidFill>
                          <a:effectLst/>
                          <a:latin typeface="Arial" panose="020B0604020202020204" pitchFamily="34" charset="0"/>
                          <a:cs typeface="Arial" panose="020B0604020202020204" pitchFamily="34" charset="0"/>
                        </a:rPr>
                        <a:t>[4]</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xmlns="" val="10000"/>
                  </a:ext>
                </a:extLst>
              </a:tr>
              <a:tr h="756095">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Arial" panose="020B0604020202020204" pitchFamily="34" charset="0"/>
                          <a:cs typeface="Arial" panose="020B0604020202020204" pitchFamily="34" charset="0"/>
                        </a:rPr>
                        <a:t>118A </a:t>
                      </a:r>
                      <a:br>
                        <a:rPr lang="en-GB" sz="2000" b="0" i="0" u="none" strike="noStrike" dirty="0" smtClean="0">
                          <a:solidFill>
                            <a:srgbClr val="000000"/>
                          </a:solidFill>
                          <a:effectLst/>
                          <a:latin typeface="Arial" panose="020B0604020202020204" pitchFamily="34" charset="0"/>
                          <a:cs typeface="Arial" panose="020B0604020202020204" pitchFamily="34" charset="0"/>
                        </a:rPr>
                      </a:br>
                      <a:r>
                        <a:rPr lang="en-GB" sz="2000" b="0" i="0" u="none" strike="noStrike" dirty="0" smtClean="0">
                          <a:solidFill>
                            <a:srgbClr val="000000"/>
                          </a:solidFill>
                          <a:effectLst/>
                          <a:latin typeface="Arial" panose="020B0604020202020204" pitchFamily="34" charset="0"/>
                          <a:cs typeface="Arial" panose="020B0604020202020204" pitchFamily="34" charset="0"/>
                        </a:rPr>
                        <a:t>Sheffield</a:t>
                      </a:r>
                    </a:p>
                  </a:txBody>
                  <a:tcPr marL="68580" marR="68580" marT="34290" marB="34290"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Arial" panose="020B0604020202020204" pitchFamily="34" charset="0"/>
                          <a:cs typeface="Arial" panose="020B0604020202020204" pitchFamily="34" charset="0"/>
                        </a:rPr>
                        <a:t>92B </a:t>
                      </a:r>
                    </a:p>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Arial" panose="020B0604020202020204" pitchFamily="34" charset="0"/>
                          <a:cs typeface="Arial" panose="020B0604020202020204" pitchFamily="34" charset="0"/>
                        </a:rPr>
                        <a:t>York</a:t>
                      </a: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Arial" panose="020B0604020202020204" pitchFamily="34" charset="0"/>
                          <a:cs typeface="Arial" panose="020B0604020202020204" pitchFamily="34" charset="0"/>
                        </a:rPr>
                        <a:t>142A </a:t>
                      </a:r>
                      <a:br>
                        <a:rPr lang="en-GB" sz="2000" b="0" i="0" u="none" strike="noStrike" dirty="0" smtClean="0">
                          <a:solidFill>
                            <a:srgbClr val="000000"/>
                          </a:solidFill>
                          <a:effectLst/>
                          <a:latin typeface="Arial" panose="020B0604020202020204" pitchFamily="34" charset="0"/>
                          <a:cs typeface="Arial" panose="020B0604020202020204" pitchFamily="34" charset="0"/>
                        </a:rPr>
                      </a:br>
                      <a:r>
                        <a:rPr lang="en-GB" sz="2000" b="0" i="0" u="none" strike="noStrike" dirty="0" smtClean="0">
                          <a:solidFill>
                            <a:srgbClr val="000000"/>
                          </a:solidFill>
                          <a:effectLst/>
                          <a:latin typeface="Arial" panose="020B0604020202020204" pitchFamily="34" charset="0"/>
                          <a:cs typeface="Arial" panose="020B0604020202020204" pitchFamily="34" charset="0"/>
                        </a:rPr>
                        <a:t>Leeds</a:t>
                      </a: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230656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Empty and full queues</a:t>
            </a:r>
            <a:endParaRPr lang="en-GB" dirty="0"/>
          </a:p>
        </p:txBody>
      </p:sp>
      <p:sp>
        <p:nvSpPr>
          <p:cNvPr id="3" name="Text Placeholder 2"/>
          <p:cNvSpPr>
            <a:spLocks noGrp="1"/>
          </p:cNvSpPr>
          <p:nvPr>
            <p:ph type="body" sz="quarter" idx="14"/>
          </p:nvPr>
        </p:nvSpPr>
        <p:spPr>
          <a:xfrm>
            <a:off x="724280" y="1704179"/>
            <a:ext cx="7797230" cy="4182271"/>
          </a:xfrm>
        </p:spPr>
        <p:txBody>
          <a:bodyPr/>
          <a:lstStyle/>
          <a:p>
            <a:r>
              <a:rPr lang="en-GB" dirty="0" smtClean="0"/>
              <a:t>We can’t add to a full queue or remove an item from an empty queue</a:t>
            </a:r>
          </a:p>
          <a:p>
            <a:r>
              <a:rPr lang="en-GB" dirty="0" smtClean="0"/>
              <a:t>Therefore, when the queue is initialised, we need to specify the maximum number that it can hold, e.g. </a:t>
            </a:r>
            <a:r>
              <a:rPr lang="en-GB" dirty="0" err="1" smtClean="0">
                <a:solidFill>
                  <a:srgbClr val="8D8959"/>
                </a:solidFill>
              </a:rPr>
              <a:t>maxSize</a:t>
            </a:r>
            <a:endParaRPr lang="en-GB" dirty="0" smtClean="0">
              <a:solidFill>
                <a:srgbClr val="8D8959"/>
              </a:solidFill>
            </a:endParaRPr>
          </a:p>
          <a:p>
            <a:r>
              <a:rPr lang="en-GB" dirty="0" smtClean="0"/>
              <a:t>We may also need a variable </a:t>
            </a:r>
            <a:r>
              <a:rPr lang="en-GB" dirty="0" smtClean="0">
                <a:solidFill>
                  <a:srgbClr val="8D8959"/>
                </a:solidFill>
              </a:rPr>
              <a:t>size</a:t>
            </a:r>
            <a:r>
              <a:rPr lang="en-GB" dirty="0" smtClean="0"/>
              <a:t> to hold the number of items currently in the queue</a:t>
            </a:r>
          </a:p>
          <a:p>
            <a:pPr lvl="1"/>
            <a:r>
              <a:rPr lang="en-GB" dirty="0" smtClean="0"/>
              <a:t>How will a full queue be detected?</a:t>
            </a:r>
            <a:endParaRPr lang="en-GB" dirty="0"/>
          </a:p>
        </p:txBody>
      </p:sp>
    </p:spTree>
    <p:extLst>
      <p:ext uri="{BB962C8B-B14F-4D97-AF65-F5344CB8AC3E}">
        <p14:creationId xmlns:p14="http://schemas.microsoft.com/office/powerpoint/2010/main" val="2688285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smtClean="0"/>
              <a:t>Queue functions or methods</a:t>
            </a:r>
            <a:endParaRPr lang="en-GB" dirty="0"/>
          </a:p>
        </p:txBody>
      </p:sp>
      <p:sp>
        <p:nvSpPr>
          <p:cNvPr id="5" name="Text Placeholder 4"/>
          <p:cNvSpPr>
            <a:spLocks noGrp="1"/>
          </p:cNvSpPr>
          <p:nvPr>
            <p:ph type="body" sz="quarter" idx="14"/>
          </p:nvPr>
        </p:nvSpPr>
        <p:spPr/>
        <p:txBody>
          <a:bodyPr/>
          <a:lstStyle/>
          <a:p>
            <a:r>
              <a:rPr lang="en-GB" dirty="0" err="1" smtClean="0">
                <a:solidFill>
                  <a:srgbClr val="8D8959"/>
                </a:solidFill>
              </a:rPr>
              <a:t>enQueue</a:t>
            </a:r>
            <a:r>
              <a:rPr lang="en-GB" dirty="0" smtClean="0">
                <a:solidFill>
                  <a:srgbClr val="8D8959"/>
                </a:solidFill>
              </a:rPr>
              <a:t>(item)</a:t>
            </a:r>
            <a:r>
              <a:rPr lang="en-GB" dirty="0" smtClean="0"/>
              <a:t> – add an item to the rear </a:t>
            </a:r>
          </a:p>
          <a:p>
            <a:r>
              <a:rPr lang="en-GB" dirty="0" err="1" smtClean="0">
                <a:solidFill>
                  <a:srgbClr val="8D8959"/>
                </a:solidFill>
              </a:rPr>
              <a:t>deQueue</a:t>
            </a:r>
            <a:r>
              <a:rPr lang="en-GB" dirty="0" smtClean="0"/>
              <a:t> – remove and return an item from the front </a:t>
            </a:r>
          </a:p>
          <a:p>
            <a:r>
              <a:rPr lang="en-GB" dirty="0" err="1" smtClean="0">
                <a:solidFill>
                  <a:srgbClr val="8D8959"/>
                </a:solidFill>
              </a:rPr>
              <a:t>isEmpty</a:t>
            </a:r>
            <a:r>
              <a:rPr lang="en-GB" dirty="0" smtClean="0"/>
              <a:t> – indicates if the queue is empty</a:t>
            </a:r>
          </a:p>
          <a:p>
            <a:r>
              <a:rPr lang="en-GB" dirty="0" err="1" smtClean="0">
                <a:solidFill>
                  <a:srgbClr val="8D8959"/>
                </a:solidFill>
              </a:rPr>
              <a:t>isFull</a:t>
            </a:r>
            <a:r>
              <a:rPr lang="en-GB" dirty="0" smtClean="0"/>
              <a:t> – indicates if the queue is full</a:t>
            </a:r>
            <a:endParaRPr lang="en-GB" dirty="0"/>
          </a:p>
        </p:txBody>
      </p:sp>
    </p:spTree>
    <p:extLst>
      <p:ext uri="{BB962C8B-B14F-4D97-AF65-F5344CB8AC3E}">
        <p14:creationId xmlns:p14="http://schemas.microsoft.com/office/powerpoint/2010/main" val="1082272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371272" y="2540000"/>
            <a:ext cx="5772727" cy="4304145"/>
          </a:xfrm>
          <a:prstGeom prst="rect">
            <a:avLst/>
          </a:prstGeom>
        </p:spPr>
      </p:pic>
      <p:sp>
        <p:nvSpPr>
          <p:cNvPr id="4" name="Text Placeholder 3"/>
          <p:cNvSpPr>
            <a:spLocks noGrp="1"/>
          </p:cNvSpPr>
          <p:nvPr>
            <p:ph type="body" sz="quarter" idx="13"/>
          </p:nvPr>
        </p:nvSpPr>
        <p:spPr/>
        <p:txBody>
          <a:bodyPr/>
          <a:lstStyle/>
          <a:p>
            <a:r>
              <a:rPr lang="en-GB" dirty="0" smtClean="0"/>
              <a:t>Worksheet</a:t>
            </a:r>
            <a:endParaRPr lang="en-GB" dirty="0"/>
          </a:p>
        </p:txBody>
      </p:sp>
      <p:sp>
        <p:nvSpPr>
          <p:cNvPr id="5" name="Text Placeholder 4"/>
          <p:cNvSpPr>
            <a:spLocks noGrp="1"/>
          </p:cNvSpPr>
          <p:nvPr>
            <p:ph type="body" sz="quarter" idx="14"/>
          </p:nvPr>
        </p:nvSpPr>
        <p:spPr/>
        <p:txBody>
          <a:bodyPr/>
          <a:lstStyle/>
          <a:p>
            <a:r>
              <a:rPr lang="en-GB" dirty="0" smtClean="0"/>
              <a:t>Complete </a:t>
            </a:r>
            <a:r>
              <a:rPr lang="en-GB" b="1" dirty="0" smtClean="0"/>
              <a:t>Task 1</a:t>
            </a:r>
          </a:p>
          <a:p>
            <a:pPr lvl="1"/>
            <a:r>
              <a:rPr lang="en-GB" dirty="0" smtClean="0"/>
              <a:t>Mochi (shown here) are traditional Japanese rice cakes!</a:t>
            </a:r>
            <a:endParaRPr lang="en-GB" dirty="0"/>
          </a:p>
        </p:txBody>
      </p:sp>
    </p:spTree>
    <p:extLst>
      <p:ext uri="{BB962C8B-B14F-4D97-AF65-F5344CB8AC3E}">
        <p14:creationId xmlns:p14="http://schemas.microsoft.com/office/powerpoint/2010/main" val="2055100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Problems with implementation</a:t>
            </a:r>
            <a:endParaRPr lang="en-GB" dirty="0"/>
          </a:p>
          <a:p>
            <a:endParaRPr lang="en-GB" dirty="0"/>
          </a:p>
        </p:txBody>
      </p:sp>
      <p:sp>
        <p:nvSpPr>
          <p:cNvPr id="3" name="Text Placeholder 2"/>
          <p:cNvSpPr>
            <a:spLocks noGrp="1"/>
          </p:cNvSpPr>
          <p:nvPr>
            <p:ph type="body" sz="quarter" idx="14"/>
          </p:nvPr>
        </p:nvSpPr>
        <p:spPr/>
        <p:txBody>
          <a:bodyPr/>
          <a:lstStyle/>
          <a:p>
            <a:r>
              <a:rPr lang="en-GB" dirty="0" smtClean="0"/>
              <a:t>Problems arise with the implementation of a queue as a fixed-size array </a:t>
            </a:r>
          </a:p>
          <a:p>
            <a:r>
              <a:rPr lang="en-GB" dirty="0" smtClean="0"/>
              <a:t>How many items can be added?  Or removed? </a:t>
            </a:r>
          </a:p>
          <a:p>
            <a:r>
              <a:rPr lang="en-GB" dirty="0" smtClean="0"/>
              <a:t>What happens when the queue is full, but there are some free spaces at the front?</a:t>
            </a:r>
          </a:p>
          <a:p>
            <a:pPr lvl="1"/>
            <a:r>
              <a:rPr lang="en-GB" dirty="0" smtClean="0">
                <a:solidFill>
                  <a:srgbClr val="8D8959"/>
                </a:solidFill>
              </a:rPr>
              <a:t>How could these </a:t>
            </a:r>
            <a:r>
              <a:rPr lang="en-GB" dirty="0">
                <a:solidFill>
                  <a:srgbClr val="8D8959"/>
                </a:solidFill>
              </a:rPr>
              <a:t>limitations could be overcome when using an array</a:t>
            </a:r>
            <a:r>
              <a:rPr lang="en-GB" dirty="0" smtClean="0">
                <a:solidFill>
                  <a:srgbClr val="8D8959"/>
                </a:solidFill>
              </a:rPr>
              <a:t>? </a:t>
            </a:r>
            <a:endParaRPr lang="en-GB" dirty="0">
              <a:solidFill>
                <a:srgbClr val="8D8959"/>
              </a:solidFill>
            </a:endParaRPr>
          </a:p>
          <a:p>
            <a:endParaRPr lang="en-GB" dirty="0" smtClean="0"/>
          </a:p>
          <a:p>
            <a:pPr marL="0" indent="0">
              <a:buNone/>
            </a:pPr>
            <a:endParaRPr lang="en-GB" dirty="0"/>
          </a:p>
        </p:txBody>
      </p:sp>
    </p:spTree>
    <p:extLst>
      <p:ext uri="{BB962C8B-B14F-4D97-AF65-F5344CB8AC3E}">
        <p14:creationId xmlns:p14="http://schemas.microsoft.com/office/powerpoint/2010/main" val="3827548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Circular queue</a:t>
            </a:r>
            <a:endParaRPr lang="en-GB" dirty="0"/>
          </a:p>
        </p:txBody>
      </p:sp>
      <p:sp>
        <p:nvSpPr>
          <p:cNvPr id="3" name="Text Placeholder 2"/>
          <p:cNvSpPr>
            <a:spLocks noGrp="1"/>
          </p:cNvSpPr>
          <p:nvPr>
            <p:ph type="body" sz="quarter" idx="14"/>
          </p:nvPr>
        </p:nvSpPr>
        <p:spPr/>
        <p:txBody>
          <a:bodyPr/>
          <a:lstStyle/>
          <a:p>
            <a:r>
              <a:rPr lang="en-GB" dirty="0" smtClean="0"/>
              <a:t>A circular queue algorithm overcomes the problem of reusing the spaces that have been freed by </a:t>
            </a:r>
            <a:r>
              <a:rPr lang="en-GB" dirty="0" err="1" smtClean="0"/>
              <a:t>dequeueing</a:t>
            </a:r>
            <a:r>
              <a:rPr lang="en-GB" dirty="0" smtClean="0"/>
              <a:t> from the front of the array</a:t>
            </a:r>
          </a:p>
          <a:p>
            <a:endParaRPr lang="en-GB" dirty="0"/>
          </a:p>
          <a:p>
            <a:endParaRPr lang="en-GB" dirty="0" smtClean="0"/>
          </a:p>
          <a:p>
            <a:pPr marL="0" indent="0">
              <a:buNone/>
            </a:pPr>
            <a:r>
              <a:rPr lang="en-GB" dirty="0" smtClean="0"/>
              <a:t/>
            </a:r>
            <a:br>
              <a:rPr lang="en-GB" dirty="0" smtClean="0"/>
            </a:br>
            <a:endParaRPr lang="en-GB" dirty="0"/>
          </a:p>
          <a:p>
            <a:endParaRPr lang="en-GB" dirty="0" smtClean="0"/>
          </a:p>
          <a:p>
            <a:pPr lvl="1"/>
            <a:r>
              <a:rPr lang="en-GB" dirty="0" smtClean="0"/>
              <a:t>Bus 75 from Plymouth pulls in. Where will it go?</a:t>
            </a:r>
            <a:br>
              <a:rPr lang="en-GB" dirty="0" smtClean="0"/>
            </a:br>
            <a:r>
              <a:rPr lang="en-GB" dirty="0" smtClean="0"/>
              <a:t>Adjust the pointers</a:t>
            </a:r>
          </a:p>
          <a:p>
            <a:endParaRPr lang="en-GB" dirty="0" smtClean="0"/>
          </a:p>
          <a:p>
            <a:pPr marL="0" indent="0" algn="ctr">
              <a:buNone/>
            </a:pPr>
            <a:endParaRPr lang="en-GB" dirty="0"/>
          </a:p>
        </p:txBody>
      </p:sp>
      <p:pic>
        <p:nvPicPr>
          <p:cNvPr id="3074" name="Picture 2" descr="C:\Users\Rob\AppData\Roaming\PixelMetrics\CaptureWiz\Temp\58.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10440" y="2938091"/>
            <a:ext cx="3224911" cy="2737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053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Adding to a circular queue</a:t>
            </a:r>
            <a:endParaRPr lang="en-GB" dirty="0"/>
          </a:p>
        </p:txBody>
      </p:sp>
      <p:sp>
        <p:nvSpPr>
          <p:cNvPr id="3" name="Text Placeholder 2"/>
          <p:cNvSpPr>
            <a:spLocks noGrp="1"/>
          </p:cNvSpPr>
          <p:nvPr>
            <p:ph type="body" sz="quarter" idx="14"/>
          </p:nvPr>
        </p:nvSpPr>
        <p:spPr/>
        <p:txBody>
          <a:bodyPr/>
          <a:lstStyle/>
          <a:p>
            <a:endParaRPr lang="en-GB" dirty="0" smtClean="0"/>
          </a:p>
          <a:p>
            <a:endParaRPr lang="en-GB" dirty="0"/>
          </a:p>
          <a:p>
            <a:endParaRPr lang="en-GB" dirty="0" smtClean="0"/>
          </a:p>
          <a:p>
            <a:endParaRPr lang="en-GB" dirty="0"/>
          </a:p>
          <a:p>
            <a:endParaRPr lang="en-GB" dirty="0" smtClean="0"/>
          </a:p>
          <a:p>
            <a:r>
              <a:rPr lang="en-GB" dirty="0" smtClean="0"/>
              <a:t>Pointers go: 0 </a:t>
            </a:r>
            <a:r>
              <a:rPr lang="en-GB" dirty="0" smtClean="0">
                <a:sym typeface="Wingdings" panose="05000000000000000000" pitchFamily="2" charset="2"/>
              </a:rPr>
              <a:t> 1  2 </a:t>
            </a:r>
            <a:r>
              <a:rPr lang="en-GB" dirty="0">
                <a:sym typeface="Wingdings" panose="05000000000000000000" pitchFamily="2" charset="2"/>
              </a:rPr>
              <a:t> </a:t>
            </a:r>
            <a:r>
              <a:rPr lang="en-GB" dirty="0" smtClean="0">
                <a:sym typeface="Wingdings" panose="05000000000000000000" pitchFamily="2" charset="2"/>
              </a:rPr>
              <a:t>3 </a:t>
            </a:r>
            <a:r>
              <a:rPr lang="en-GB" dirty="0">
                <a:sym typeface="Wingdings" panose="05000000000000000000" pitchFamily="2" charset="2"/>
              </a:rPr>
              <a:t> </a:t>
            </a:r>
            <a:r>
              <a:rPr lang="en-GB" dirty="0" smtClean="0">
                <a:sym typeface="Wingdings" panose="05000000000000000000" pitchFamily="2" charset="2"/>
              </a:rPr>
              <a:t>4 </a:t>
            </a:r>
            <a:r>
              <a:rPr lang="en-GB" dirty="0">
                <a:sym typeface="Wingdings" panose="05000000000000000000" pitchFamily="2" charset="2"/>
              </a:rPr>
              <a:t> </a:t>
            </a:r>
            <a:r>
              <a:rPr lang="en-GB" dirty="0" smtClean="0">
                <a:sym typeface="Wingdings" panose="05000000000000000000" pitchFamily="2" charset="2"/>
              </a:rPr>
              <a:t>0 </a:t>
            </a:r>
            <a:r>
              <a:rPr lang="en-GB" dirty="0">
                <a:sym typeface="Wingdings" panose="05000000000000000000" pitchFamily="2" charset="2"/>
              </a:rPr>
              <a:t> </a:t>
            </a:r>
            <a:r>
              <a:rPr lang="en-GB" dirty="0" smtClean="0">
                <a:sym typeface="Wingdings" panose="05000000000000000000" pitchFamily="2" charset="2"/>
              </a:rPr>
              <a:t>1 …</a:t>
            </a:r>
          </a:p>
          <a:p>
            <a:r>
              <a:rPr lang="en-GB" dirty="0" smtClean="0">
                <a:sym typeface="Wingdings" panose="05000000000000000000" pitchFamily="2" charset="2"/>
              </a:rPr>
              <a:t>What function can you use to  implement this?</a:t>
            </a:r>
            <a:endParaRPr lang="en-GB" dirty="0" smtClean="0"/>
          </a:p>
          <a:p>
            <a:pPr lvl="1"/>
            <a:r>
              <a:rPr lang="en-GB" dirty="0" smtClean="0"/>
              <a:t>How will you test for a full queue?</a:t>
            </a:r>
            <a:endParaRPr lang="en-GB" dirty="0"/>
          </a:p>
        </p:txBody>
      </p:sp>
      <p:pic>
        <p:nvPicPr>
          <p:cNvPr id="4098" name="Picture 2" descr="C:\Users\Rob\AppData\Roaming\PixelMetrics\CaptureWiz\Temp\6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44916" y="1657763"/>
            <a:ext cx="2775197" cy="27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367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MOD function</a:t>
            </a:r>
            <a:endParaRPr lang="en-GB" dirty="0"/>
          </a:p>
        </p:txBody>
      </p:sp>
      <p:sp>
        <p:nvSpPr>
          <p:cNvPr id="3" name="Text Placeholder 2"/>
          <p:cNvSpPr>
            <a:spLocks noGrp="1"/>
          </p:cNvSpPr>
          <p:nvPr>
            <p:ph type="body" sz="quarter" idx="14"/>
          </p:nvPr>
        </p:nvSpPr>
        <p:spPr/>
        <p:txBody>
          <a:bodyPr/>
          <a:lstStyle/>
          <a:p>
            <a:r>
              <a:rPr lang="en-GB" dirty="0" smtClean="0"/>
              <a:t>Complete to show the operation of the MOD function</a:t>
            </a:r>
          </a:p>
          <a:p>
            <a:endParaRPr lang="en-GB" dirty="0"/>
          </a:p>
          <a:p>
            <a:endParaRPr lang="en-GB" dirty="0" smtClean="0"/>
          </a:p>
          <a:p>
            <a:endParaRPr lang="en-GB" dirty="0"/>
          </a:p>
          <a:p>
            <a:endParaRPr lang="en-GB" dirty="0" smtClean="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950682532"/>
              </p:ext>
            </p:extLst>
          </p:nvPr>
        </p:nvGraphicFramePr>
        <p:xfrm>
          <a:off x="1048140" y="2419840"/>
          <a:ext cx="7061388" cy="3075795"/>
        </p:xfrm>
        <a:graphic>
          <a:graphicData uri="http://schemas.openxmlformats.org/drawingml/2006/table">
            <a:tbl>
              <a:tblPr firstRow="1" bandRow="1">
                <a:tableStyleId>{5C22544A-7EE6-4342-B048-85BDC9FD1C3A}</a:tableStyleId>
              </a:tblPr>
              <a:tblGrid>
                <a:gridCol w="1122405">
                  <a:extLst>
                    <a:ext uri="{9D8B030D-6E8A-4147-A177-3AD203B41FA5}">
                      <a16:colId xmlns:a16="http://schemas.microsoft.com/office/drawing/2014/main" xmlns="" val="20000"/>
                    </a:ext>
                  </a:extLst>
                </a:gridCol>
                <a:gridCol w="1979661">
                  <a:extLst>
                    <a:ext uri="{9D8B030D-6E8A-4147-A177-3AD203B41FA5}">
                      <a16:colId xmlns:a16="http://schemas.microsoft.com/office/drawing/2014/main" xmlns="" val="20001"/>
                    </a:ext>
                  </a:extLst>
                </a:gridCol>
                <a:gridCol w="1979661">
                  <a:extLst>
                    <a:ext uri="{9D8B030D-6E8A-4147-A177-3AD203B41FA5}">
                      <a16:colId xmlns:a16="http://schemas.microsoft.com/office/drawing/2014/main" xmlns="" val="20002"/>
                    </a:ext>
                  </a:extLst>
                </a:gridCol>
                <a:gridCol w="1979661">
                  <a:extLst>
                    <a:ext uri="{9D8B030D-6E8A-4147-A177-3AD203B41FA5}">
                      <a16:colId xmlns:a16="http://schemas.microsoft.com/office/drawing/2014/main" xmlns="" val="20003"/>
                    </a:ext>
                  </a:extLst>
                </a:gridCol>
              </a:tblGrid>
              <a:tr h="370840">
                <a:tc>
                  <a:txBody>
                    <a:bodyPr/>
                    <a:lstStyle/>
                    <a:p>
                      <a:pPr algn="ctr"/>
                      <a:r>
                        <a:rPr lang="en-GB" sz="2000" dirty="0" smtClean="0">
                          <a:solidFill>
                            <a:schemeClr val="bg1"/>
                          </a:solidFill>
                          <a:latin typeface="Arial" panose="020B0604020202020204" pitchFamily="34" charset="0"/>
                          <a:cs typeface="Arial" panose="020B0604020202020204" pitchFamily="34" charset="0"/>
                        </a:rPr>
                        <a:t>Current Index</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dirty="0" smtClean="0">
                          <a:solidFill>
                            <a:schemeClr val="bg1"/>
                          </a:solidFill>
                          <a:latin typeface="Arial" panose="020B0604020202020204" pitchFamily="34" charset="0"/>
                          <a:cs typeface="Arial" panose="020B0604020202020204" pitchFamily="34" charset="0"/>
                        </a:rPr>
                        <a:t>(Current + 1 )</a:t>
                      </a:r>
                      <a:br>
                        <a:rPr lang="en-GB" sz="2000" dirty="0" smtClean="0">
                          <a:solidFill>
                            <a:schemeClr val="bg1"/>
                          </a:solidFill>
                          <a:latin typeface="Arial" panose="020B0604020202020204" pitchFamily="34" charset="0"/>
                          <a:cs typeface="Arial" panose="020B0604020202020204" pitchFamily="34" charset="0"/>
                        </a:rPr>
                      </a:br>
                      <a:endParaRPr lang="en-GB" sz="2000" dirty="0" smtClean="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 (Current + 1 )</a:t>
                      </a:r>
                      <a:r>
                        <a:rPr lang="en-GB" sz="2000" baseline="0" dirty="0" smtClean="0">
                          <a:solidFill>
                            <a:schemeClr val="bg1"/>
                          </a:solidFill>
                          <a:latin typeface="Arial" panose="020B0604020202020204" pitchFamily="34" charset="0"/>
                          <a:cs typeface="Arial" panose="020B0604020202020204" pitchFamily="34" charset="0"/>
                        </a:rPr>
                        <a:t> MOD 5</a:t>
                      </a:r>
                      <a:endParaRPr lang="en-GB" sz="2000" dirty="0" smtClean="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New Current Index</a:t>
                      </a: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xmlns="" val="10000"/>
                  </a:ext>
                </a:extLst>
              </a:tr>
              <a:tr h="474951">
                <a:tc>
                  <a:txBody>
                    <a:bodyPr/>
                    <a:lstStyle/>
                    <a:p>
                      <a:pPr algn="ctr"/>
                      <a:r>
                        <a:rPr lang="en-GB" sz="2000" dirty="0" smtClean="0">
                          <a:solidFill>
                            <a:schemeClr val="tx1"/>
                          </a:solidFill>
                          <a:latin typeface="Arial" panose="020B0604020202020204" pitchFamily="34" charset="0"/>
                          <a:cs typeface="Arial" panose="020B0604020202020204" pitchFamily="34" charset="0"/>
                        </a:rPr>
                        <a:t>0</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74951">
                <a:tc>
                  <a:txBody>
                    <a:bodyPr/>
                    <a:lstStyle/>
                    <a:p>
                      <a:pPr algn="ctr"/>
                      <a:r>
                        <a:rPr lang="en-GB" sz="2000" dirty="0" smtClean="0">
                          <a:solidFill>
                            <a:schemeClr val="tx1"/>
                          </a:solidFill>
                          <a:latin typeface="Arial" panose="020B0604020202020204" pitchFamily="34" charset="0"/>
                          <a:cs typeface="Arial" panose="020B0604020202020204" pitchFamily="34" charset="0"/>
                        </a:rPr>
                        <a:t>1</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74951">
                <a:tc>
                  <a:txBody>
                    <a:bodyPr/>
                    <a:lstStyle/>
                    <a:p>
                      <a:pPr algn="ctr"/>
                      <a:r>
                        <a:rPr lang="en-GB" sz="2000" dirty="0" smtClean="0">
                          <a:solidFill>
                            <a:schemeClr val="tx1"/>
                          </a:solidFill>
                          <a:latin typeface="Arial" panose="020B0604020202020204" pitchFamily="34" charset="0"/>
                          <a:cs typeface="Arial" panose="020B0604020202020204" pitchFamily="34" charset="0"/>
                        </a:rPr>
                        <a:t>2</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74951">
                <a:tc>
                  <a:txBody>
                    <a:bodyPr/>
                    <a:lstStyle/>
                    <a:p>
                      <a:pPr algn="ctr"/>
                      <a:r>
                        <a:rPr lang="en-GB" sz="2000" dirty="0" smtClean="0">
                          <a:solidFill>
                            <a:schemeClr val="tx1"/>
                          </a:solidFill>
                          <a:latin typeface="Arial" panose="020B0604020202020204" pitchFamily="34" charset="0"/>
                          <a:cs typeface="Arial" panose="020B0604020202020204" pitchFamily="34" charset="0"/>
                        </a:rPr>
                        <a:t>3</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74951">
                <a:tc>
                  <a:txBody>
                    <a:bodyPr/>
                    <a:lstStyle/>
                    <a:p>
                      <a:pPr algn="ctr"/>
                      <a:r>
                        <a:rPr lang="en-GB" sz="2000" dirty="0" smtClean="0">
                          <a:solidFill>
                            <a:schemeClr val="tx1"/>
                          </a:solidFill>
                          <a:latin typeface="Arial" panose="020B0604020202020204" pitchFamily="34" charset="0"/>
                          <a:cs typeface="Arial" panose="020B0604020202020204" pitchFamily="34" charset="0"/>
                        </a:rPr>
                        <a:t>4</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365589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MOD function</a:t>
            </a:r>
            <a:endParaRPr lang="en-GB" dirty="0"/>
          </a:p>
        </p:txBody>
      </p:sp>
      <p:sp>
        <p:nvSpPr>
          <p:cNvPr id="3" name="Text Placeholder 2"/>
          <p:cNvSpPr>
            <a:spLocks noGrp="1"/>
          </p:cNvSpPr>
          <p:nvPr>
            <p:ph type="body" sz="quarter" idx="14"/>
          </p:nvPr>
        </p:nvSpPr>
        <p:spPr/>
        <p:txBody>
          <a:bodyPr/>
          <a:lstStyle/>
          <a:p>
            <a:r>
              <a:rPr lang="en-GB" dirty="0" smtClean="0"/>
              <a:t>Complete to show the operation of the MOD function</a:t>
            </a:r>
          </a:p>
          <a:p>
            <a:endParaRPr lang="en-GB" dirty="0"/>
          </a:p>
          <a:p>
            <a:endParaRPr lang="en-GB" dirty="0" smtClean="0"/>
          </a:p>
          <a:p>
            <a:endParaRPr lang="en-GB" dirty="0"/>
          </a:p>
          <a:p>
            <a:endParaRPr lang="en-GB" dirty="0" smtClean="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213221535"/>
              </p:ext>
            </p:extLst>
          </p:nvPr>
        </p:nvGraphicFramePr>
        <p:xfrm>
          <a:off x="1048140" y="2419840"/>
          <a:ext cx="7061388" cy="3075795"/>
        </p:xfrm>
        <a:graphic>
          <a:graphicData uri="http://schemas.openxmlformats.org/drawingml/2006/table">
            <a:tbl>
              <a:tblPr firstRow="1" bandRow="1">
                <a:tableStyleId>{5C22544A-7EE6-4342-B048-85BDC9FD1C3A}</a:tableStyleId>
              </a:tblPr>
              <a:tblGrid>
                <a:gridCol w="1122405">
                  <a:extLst>
                    <a:ext uri="{9D8B030D-6E8A-4147-A177-3AD203B41FA5}">
                      <a16:colId xmlns:a16="http://schemas.microsoft.com/office/drawing/2014/main" xmlns="" val="20000"/>
                    </a:ext>
                  </a:extLst>
                </a:gridCol>
                <a:gridCol w="1979661">
                  <a:extLst>
                    <a:ext uri="{9D8B030D-6E8A-4147-A177-3AD203B41FA5}">
                      <a16:colId xmlns:a16="http://schemas.microsoft.com/office/drawing/2014/main" xmlns="" val="20001"/>
                    </a:ext>
                  </a:extLst>
                </a:gridCol>
                <a:gridCol w="1979661">
                  <a:extLst>
                    <a:ext uri="{9D8B030D-6E8A-4147-A177-3AD203B41FA5}">
                      <a16:colId xmlns:a16="http://schemas.microsoft.com/office/drawing/2014/main" xmlns="" val="20002"/>
                    </a:ext>
                  </a:extLst>
                </a:gridCol>
                <a:gridCol w="1979661">
                  <a:extLst>
                    <a:ext uri="{9D8B030D-6E8A-4147-A177-3AD203B41FA5}">
                      <a16:colId xmlns:a16="http://schemas.microsoft.com/office/drawing/2014/main" xmlns="" val="20003"/>
                    </a:ext>
                  </a:extLst>
                </a:gridCol>
              </a:tblGrid>
              <a:tr h="370840">
                <a:tc>
                  <a:txBody>
                    <a:bodyPr/>
                    <a:lstStyle/>
                    <a:p>
                      <a:pPr algn="ctr"/>
                      <a:r>
                        <a:rPr lang="en-GB" sz="2000" dirty="0" smtClean="0">
                          <a:solidFill>
                            <a:schemeClr val="bg1"/>
                          </a:solidFill>
                          <a:latin typeface="Arial" panose="020B0604020202020204" pitchFamily="34" charset="0"/>
                          <a:cs typeface="Arial" panose="020B0604020202020204" pitchFamily="34" charset="0"/>
                        </a:rPr>
                        <a:t>Current Index</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dirty="0" smtClean="0">
                          <a:solidFill>
                            <a:schemeClr val="bg1"/>
                          </a:solidFill>
                          <a:latin typeface="Arial" panose="020B0604020202020204" pitchFamily="34" charset="0"/>
                          <a:cs typeface="Arial" panose="020B0604020202020204" pitchFamily="34" charset="0"/>
                        </a:rPr>
                        <a:t>(Current + 1 )</a:t>
                      </a:r>
                      <a:br>
                        <a:rPr lang="en-GB" sz="2000" dirty="0" smtClean="0">
                          <a:solidFill>
                            <a:schemeClr val="bg1"/>
                          </a:solidFill>
                          <a:latin typeface="Arial" panose="020B0604020202020204" pitchFamily="34" charset="0"/>
                          <a:cs typeface="Arial" panose="020B0604020202020204" pitchFamily="34" charset="0"/>
                        </a:rPr>
                      </a:br>
                      <a:endParaRPr lang="en-GB" sz="2000" dirty="0" smtClean="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 (Current + 1 )</a:t>
                      </a:r>
                      <a:r>
                        <a:rPr lang="en-GB" sz="2000" baseline="0" dirty="0" smtClean="0">
                          <a:solidFill>
                            <a:schemeClr val="bg1"/>
                          </a:solidFill>
                          <a:latin typeface="Arial" panose="020B0604020202020204" pitchFamily="34" charset="0"/>
                          <a:cs typeface="Arial" panose="020B0604020202020204" pitchFamily="34" charset="0"/>
                        </a:rPr>
                        <a:t> MOD 5</a:t>
                      </a:r>
                      <a:endParaRPr lang="en-GB" sz="2000" dirty="0" smtClean="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New Current Index</a:t>
                      </a: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xmlns="" val="10000"/>
                  </a:ext>
                </a:extLst>
              </a:tr>
              <a:tr h="474951">
                <a:tc>
                  <a:txBody>
                    <a:bodyPr/>
                    <a:lstStyle/>
                    <a:p>
                      <a:pPr algn="ctr"/>
                      <a:r>
                        <a:rPr lang="en-GB" sz="2000" dirty="0" smtClean="0">
                          <a:solidFill>
                            <a:schemeClr val="tx1"/>
                          </a:solidFill>
                          <a:latin typeface="Arial" panose="020B0604020202020204" pitchFamily="34" charset="0"/>
                          <a:cs typeface="Arial" panose="020B0604020202020204" pitchFamily="34" charset="0"/>
                        </a:rPr>
                        <a:t>0</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1</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1</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1</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74951">
                <a:tc>
                  <a:txBody>
                    <a:bodyPr/>
                    <a:lstStyle/>
                    <a:p>
                      <a:pPr algn="ctr"/>
                      <a:r>
                        <a:rPr lang="en-GB" sz="2000" dirty="0" smtClean="0">
                          <a:solidFill>
                            <a:schemeClr val="tx1"/>
                          </a:solidFill>
                          <a:latin typeface="Arial" panose="020B0604020202020204" pitchFamily="34" charset="0"/>
                          <a:cs typeface="Arial" panose="020B0604020202020204" pitchFamily="34" charset="0"/>
                        </a:rPr>
                        <a:t>1</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2</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2</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2</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74951">
                <a:tc>
                  <a:txBody>
                    <a:bodyPr/>
                    <a:lstStyle/>
                    <a:p>
                      <a:pPr algn="ctr"/>
                      <a:r>
                        <a:rPr lang="en-GB" sz="2000" dirty="0" smtClean="0">
                          <a:solidFill>
                            <a:schemeClr val="tx1"/>
                          </a:solidFill>
                          <a:latin typeface="Arial" panose="020B0604020202020204" pitchFamily="34" charset="0"/>
                          <a:cs typeface="Arial" panose="020B0604020202020204" pitchFamily="34" charset="0"/>
                        </a:rPr>
                        <a:t>2</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3</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3</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3</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74951">
                <a:tc>
                  <a:txBody>
                    <a:bodyPr/>
                    <a:lstStyle/>
                    <a:p>
                      <a:pPr algn="ctr"/>
                      <a:r>
                        <a:rPr lang="en-GB" sz="2000" dirty="0" smtClean="0">
                          <a:solidFill>
                            <a:schemeClr val="tx1"/>
                          </a:solidFill>
                          <a:latin typeface="Arial" panose="020B0604020202020204" pitchFamily="34" charset="0"/>
                          <a:cs typeface="Arial" panose="020B0604020202020204" pitchFamily="34" charset="0"/>
                        </a:rPr>
                        <a:t>3</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4</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4</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4</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74951">
                <a:tc>
                  <a:txBody>
                    <a:bodyPr/>
                    <a:lstStyle/>
                    <a:p>
                      <a:pPr algn="ctr"/>
                      <a:r>
                        <a:rPr lang="en-GB" sz="2000" dirty="0" smtClean="0">
                          <a:solidFill>
                            <a:schemeClr val="tx1"/>
                          </a:solidFill>
                          <a:latin typeface="Arial" panose="020B0604020202020204" pitchFamily="34" charset="0"/>
                          <a:cs typeface="Arial" panose="020B0604020202020204" pitchFamily="34" charset="0"/>
                        </a:rPr>
                        <a:t>4</a:t>
                      </a: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5</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0</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r>
                        <a:rPr lang="en-GB" sz="2000" kern="1200" dirty="0" smtClean="0">
                          <a:solidFill>
                            <a:srgbClr val="FF0000"/>
                          </a:solidFill>
                          <a:latin typeface="Arial" panose="020B0604020202020204" pitchFamily="34" charset="0"/>
                          <a:ea typeface="+mn-ea"/>
                          <a:cs typeface="Arial" panose="020B0604020202020204" pitchFamily="34" charset="0"/>
                        </a:rPr>
                        <a:t>0</a:t>
                      </a:r>
                      <a:endParaRPr lang="en-GB" sz="2000" kern="1200" dirty="0">
                        <a:solidFill>
                          <a:srgbClr val="FF0000"/>
                        </a:solidFill>
                        <a:latin typeface="Arial" panose="020B0604020202020204" pitchFamily="34" charset="0"/>
                        <a:ea typeface="+mn-ea"/>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629550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solidFill>
                  <a:schemeClr val="bg1"/>
                </a:solidFill>
              </a:rPr>
              <a:t>Understand the concept of an abstract data type</a:t>
            </a:r>
          </a:p>
          <a:p>
            <a:r>
              <a:rPr lang="en-GB" dirty="0">
                <a:solidFill>
                  <a:schemeClr val="bg1"/>
                </a:solidFill>
              </a:rPr>
              <a:t>Be familiar with the concept and uses of a queue</a:t>
            </a:r>
          </a:p>
          <a:p>
            <a:r>
              <a:rPr lang="en-GB" dirty="0">
                <a:solidFill>
                  <a:schemeClr val="bg1"/>
                </a:solidFill>
              </a:rPr>
              <a:t>Describe the creation and maintenance of data within a queue (linear, circular, priority)</a:t>
            </a:r>
          </a:p>
          <a:p>
            <a:r>
              <a:rPr lang="en-GB" dirty="0">
                <a:solidFill>
                  <a:schemeClr val="bg1"/>
                </a:solidFill>
              </a:rPr>
              <a:t>Describe and apply the following to a linear, circular and priority queue</a:t>
            </a:r>
          </a:p>
          <a:p>
            <a:pPr marL="720725" lvl="2"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add an item</a:t>
            </a:r>
          </a:p>
          <a:p>
            <a:pPr marL="720725" lvl="2"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remove an item</a:t>
            </a:r>
          </a:p>
          <a:p>
            <a:pPr marL="720725" lvl="2"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test for an empty queue</a:t>
            </a:r>
          </a:p>
          <a:p>
            <a:pPr marL="720725" lvl="2"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test for a full </a:t>
            </a:r>
            <a:r>
              <a:rPr lang="en-GB" sz="2000" dirty="0" smtClean="0">
                <a:solidFill>
                  <a:schemeClr val="bg1"/>
                </a:solidFill>
                <a:latin typeface="Arial" panose="020B0604020202020204" pitchFamily="34" charset="0"/>
                <a:cs typeface="Arial" panose="020B0604020202020204" pitchFamily="34" charset="0"/>
              </a:rPr>
              <a:t>queue</a:t>
            </a:r>
            <a:endParaRPr lang="en-GB" sz="20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3"/>
          </p:nvPr>
        </p:nvSpPr>
        <p:spPr/>
        <p:txBody>
          <a:bodyPr/>
          <a:lstStyle/>
          <a:p>
            <a:r>
              <a:rPr lang="en-GB" dirty="0" smtClean="0"/>
              <a:t>Objectives</a:t>
            </a:r>
            <a:endParaRPr lang="en-GB" dirty="0"/>
          </a:p>
        </p:txBody>
      </p:sp>
    </p:spTree>
    <p:extLst>
      <p:ext uri="{BB962C8B-B14F-4D97-AF65-F5344CB8AC3E}">
        <p14:creationId xmlns:p14="http://schemas.microsoft.com/office/powerpoint/2010/main" val="1864368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smtClean="0"/>
              <a:t>Worksheet</a:t>
            </a:r>
            <a:endParaRPr lang="en-GB" dirty="0"/>
          </a:p>
        </p:txBody>
      </p:sp>
      <p:sp>
        <p:nvSpPr>
          <p:cNvPr id="7" name="Text Placeholder 6"/>
          <p:cNvSpPr>
            <a:spLocks noGrp="1"/>
          </p:cNvSpPr>
          <p:nvPr>
            <p:ph type="body" sz="quarter" idx="14"/>
          </p:nvPr>
        </p:nvSpPr>
        <p:spPr>
          <a:xfrm>
            <a:off x="724280" y="1704179"/>
            <a:ext cx="7797230" cy="767559"/>
          </a:xfrm>
        </p:spPr>
        <p:txBody>
          <a:bodyPr/>
          <a:lstStyle/>
          <a:p>
            <a:r>
              <a:rPr lang="en-GB" dirty="0"/>
              <a:t>Complete </a:t>
            </a:r>
            <a:r>
              <a:rPr lang="en-GB" b="1" dirty="0" smtClean="0"/>
              <a:t>Task 2 </a:t>
            </a:r>
            <a:r>
              <a:rPr lang="en-GB" dirty="0" smtClean="0"/>
              <a:t>on </a:t>
            </a:r>
            <a:r>
              <a:rPr lang="en-GB" dirty="0"/>
              <a:t>the worksheet</a:t>
            </a:r>
          </a:p>
          <a:p>
            <a:endParaRPr lang="en-GB" dirty="0"/>
          </a:p>
        </p:txBody>
      </p:sp>
      <p:pic>
        <p:nvPicPr>
          <p:cNvPr id="1026" name="Picture 2" descr="C:\Users\Rob\AppData\Roaming\PixelMetrics\CaptureWiz\Temp\55.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77900" y="2667001"/>
            <a:ext cx="71501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871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Pseudocode </a:t>
            </a:r>
            <a:endParaRPr lang="en-GB" dirty="0"/>
          </a:p>
        </p:txBody>
      </p:sp>
      <p:sp>
        <p:nvSpPr>
          <p:cNvPr id="5" name="Text Placeholder 4"/>
          <p:cNvSpPr>
            <a:spLocks noGrp="1"/>
          </p:cNvSpPr>
          <p:nvPr>
            <p:ph type="body" sz="quarter" idx="14"/>
          </p:nvPr>
        </p:nvSpPr>
        <p:spPr/>
        <p:txBody>
          <a:bodyPr/>
          <a:lstStyle/>
          <a:p>
            <a:r>
              <a:rPr lang="en-GB" dirty="0" err="1" smtClean="0">
                <a:solidFill>
                  <a:srgbClr val="8D8959"/>
                </a:solidFill>
              </a:rPr>
              <a:t>enqueue</a:t>
            </a:r>
            <a:r>
              <a:rPr lang="en-GB" dirty="0" smtClean="0">
                <a:solidFill>
                  <a:srgbClr val="8D8959"/>
                </a:solidFill>
              </a:rPr>
              <a:t>(item</a:t>
            </a:r>
            <a:r>
              <a:rPr lang="en-GB" dirty="0">
                <a:solidFill>
                  <a:srgbClr val="8D8959"/>
                </a:solidFill>
              </a:rPr>
              <a:t>)</a:t>
            </a:r>
            <a:r>
              <a:rPr lang="en-GB" dirty="0">
                <a:solidFill>
                  <a:schemeClr val="accent1"/>
                </a:solidFill>
              </a:rPr>
              <a:t> </a:t>
            </a:r>
            <a:r>
              <a:rPr lang="en-GB" dirty="0"/>
              <a:t>– add an item to the rear </a:t>
            </a:r>
          </a:p>
          <a:p>
            <a:r>
              <a:rPr lang="en-GB" dirty="0" err="1" smtClean="0">
                <a:solidFill>
                  <a:srgbClr val="8D8959"/>
                </a:solidFill>
              </a:rPr>
              <a:t>dequeue</a:t>
            </a:r>
            <a:r>
              <a:rPr lang="en-GB" dirty="0" smtClean="0">
                <a:solidFill>
                  <a:schemeClr val="accent1"/>
                </a:solidFill>
              </a:rPr>
              <a:t> </a:t>
            </a:r>
            <a:r>
              <a:rPr lang="en-GB" dirty="0"/>
              <a:t>– remove and return an item from the front </a:t>
            </a:r>
          </a:p>
          <a:p>
            <a:r>
              <a:rPr lang="en-GB" dirty="0" err="1" smtClean="0">
                <a:solidFill>
                  <a:srgbClr val="8D8959"/>
                </a:solidFill>
              </a:rPr>
              <a:t>isEmpty</a:t>
            </a:r>
            <a:r>
              <a:rPr lang="en-GB" dirty="0" smtClean="0">
                <a:solidFill>
                  <a:schemeClr val="accent1"/>
                </a:solidFill>
              </a:rPr>
              <a:t> </a:t>
            </a:r>
            <a:r>
              <a:rPr lang="en-GB" dirty="0"/>
              <a:t>– indicates if the queue is empty</a:t>
            </a:r>
          </a:p>
          <a:p>
            <a:r>
              <a:rPr lang="en-GB" dirty="0" err="1" smtClean="0">
                <a:solidFill>
                  <a:srgbClr val="8D8959"/>
                </a:solidFill>
              </a:rPr>
              <a:t>isFull</a:t>
            </a:r>
            <a:r>
              <a:rPr lang="en-GB" dirty="0" smtClean="0">
                <a:solidFill>
                  <a:schemeClr val="accent1"/>
                </a:solidFill>
              </a:rPr>
              <a:t> </a:t>
            </a:r>
            <a:r>
              <a:rPr lang="en-GB" dirty="0"/>
              <a:t>– indicates if the queue is </a:t>
            </a:r>
            <a:r>
              <a:rPr lang="en-GB" dirty="0" smtClean="0"/>
              <a:t>full</a:t>
            </a:r>
            <a:endParaRPr lang="en-GB" dirty="0"/>
          </a:p>
        </p:txBody>
      </p:sp>
    </p:spTree>
    <p:extLst>
      <p:ext uri="{BB962C8B-B14F-4D97-AF65-F5344CB8AC3E}">
        <p14:creationId xmlns:p14="http://schemas.microsoft.com/office/powerpoint/2010/main" val="3380979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Functions </a:t>
            </a:r>
            <a:r>
              <a:rPr lang="en-GB" dirty="0" err="1" smtClean="0"/>
              <a:t>isEmpty</a:t>
            </a:r>
            <a:r>
              <a:rPr lang="en-GB" dirty="0" smtClean="0"/>
              <a:t>, </a:t>
            </a:r>
            <a:r>
              <a:rPr lang="en-GB" dirty="0" err="1" smtClean="0"/>
              <a:t>isFull</a:t>
            </a:r>
            <a:r>
              <a:rPr lang="en-GB" dirty="0" smtClean="0"/>
              <a:t> </a:t>
            </a:r>
            <a:endParaRPr lang="en-GB" dirty="0"/>
          </a:p>
        </p:txBody>
      </p:sp>
      <p:sp>
        <p:nvSpPr>
          <p:cNvPr id="4" name="Text Placeholder 3"/>
          <p:cNvSpPr>
            <a:spLocks noGrp="1"/>
          </p:cNvSpPr>
          <p:nvPr>
            <p:ph type="body" sz="quarter" idx="14"/>
          </p:nvPr>
        </p:nvSpPr>
        <p:spPr>
          <a:xfrm>
            <a:off x="724280" y="1704179"/>
            <a:ext cx="7797230" cy="3996534"/>
          </a:xfrm>
        </p:spPr>
        <p:txBody>
          <a:bodyPr/>
          <a:lstStyle/>
          <a:p>
            <a:r>
              <a:rPr lang="en-GB" dirty="0" smtClean="0"/>
              <a:t>How </a:t>
            </a:r>
            <a:r>
              <a:rPr lang="en-GB" dirty="0"/>
              <a:t>do you know if the queue is </a:t>
            </a:r>
            <a:r>
              <a:rPr lang="en-GB" dirty="0" smtClean="0"/>
              <a:t>empty?</a:t>
            </a:r>
          </a:p>
          <a:p>
            <a:r>
              <a:rPr lang="en-GB" dirty="0" smtClean="0"/>
              <a:t>How do you know if the queue is full?</a:t>
            </a:r>
            <a:endParaRPr lang="en-GB" dirty="0"/>
          </a:p>
          <a:p>
            <a:r>
              <a:rPr lang="en-GB" dirty="0" smtClean="0"/>
              <a:t>Assume a queue has been defined as:</a:t>
            </a:r>
          </a:p>
          <a:p>
            <a:pPr marL="800100" indent="0">
              <a:spcAft>
                <a:spcPts val="0"/>
              </a:spcAft>
              <a:buNone/>
            </a:pPr>
            <a:r>
              <a:rPr lang="en-GB" sz="2400" dirty="0" smtClean="0">
                <a:solidFill>
                  <a:srgbClr val="8D8959"/>
                </a:solidFill>
                <a:latin typeface="Consolas" panose="020B0609020204030204" pitchFamily="49" charset="0"/>
              </a:rPr>
              <a:t>q </a:t>
            </a:r>
            <a:r>
              <a:rPr lang="en-GB" sz="2400" dirty="0">
                <a:solidFill>
                  <a:srgbClr val="8D8959"/>
                </a:solidFill>
                <a:latin typeface="Consolas" panose="020B0609020204030204" pitchFamily="49" charset="0"/>
                <a:sym typeface="Wingdings" panose="05000000000000000000" pitchFamily="2" charset="2"/>
              </a:rPr>
              <a:t> array of </a:t>
            </a:r>
            <a:r>
              <a:rPr lang="en-GB" sz="2400" dirty="0" err="1">
                <a:solidFill>
                  <a:srgbClr val="8D8959"/>
                </a:solidFill>
                <a:latin typeface="Consolas" panose="020B0609020204030204" pitchFamily="49" charset="0"/>
                <a:sym typeface="Wingdings" panose="05000000000000000000" pitchFamily="2" charset="2"/>
              </a:rPr>
              <a:t>maxSize</a:t>
            </a:r>
            <a:r>
              <a:rPr lang="en-GB" sz="2400" dirty="0">
                <a:solidFill>
                  <a:srgbClr val="8D8959"/>
                </a:solidFill>
                <a:latin typeface="Consolas" panose="020B0609020204030204" pitchFamily="49" charset="0"/>
                <a:sym typeface="Wingdings" panose="05000000000000000000" pitchFamily="2" charset="2"/>
              </a:rPr>
              <a:t> elements</a:t>
            </a:r>
          </a:p>
          <a:p>
            <a:pPr marL="800100" indent="0">
              <a:spcAft>
                <a:spcPts val="0"/>
              </a:spcAft>
              <a:buNone/>
            </a:pPr>
            <a:r>
              <a:rPr lang="en-GB" sz="2400" dirty="0">
                <a:solidFill>
                  <a:srgbClr val="8D8959"/>
                </a:solidFill>
                <a:latin typeface="Consolas" panose="020B0609020204030204" pitchFamily="49" charset="0"/>
                <a:sym typeface="Wingdings" panose="05000000000000000000" pitchFamily="2" charset="2"/>
              </a:rPr>
              <a:t>front  0</a:t>
            </a:r>
          </a:p>
          <a:p>
            <a:pPr marL="800100" indent="0">
              <a:spcAft>
                <a:spcPts val="0"/>
              </a:spcAft>
              <a:buNone/>
            </a:pPr>
            <a:r>
              <a:rPr lang="en-GB" sz="2400" dirty="0">
                <a:solidFill>
                  <a:srgbClr val="8D8959"/>
                </a:solidFill>
                <a:latin typeface="Consolas" panose="020B0609020204030204" pitchFamily="49" charset="0"/>
                <a:sym typeface="Wingdings" panose="05000000000000000000" pitchFamily="2" charset="2"/>
              </a:rPr>
              <a:t>rear  -1</a:t>
            </a:r>
          </a:p>
          <a:p>
            <a:pPr marL="800100" indent="0">
              <a:spcAft>
                <a:spcPts val="0"/>
              </a:spcAft>
              <a:buNone/>
            </a:pPr>
            <a:r>
              <a:rPr lang="en-GB" sz="2400" dirty="0">
                <a:solidFill>
                  <a:srgbClr val="8D8959"/>
                </a:solidFill>
                <a:latin typeface="Consolas" panose="020B0609020204030204" pitchFamily="49" charset="0"/>
                <a:sym typeface="Wingdings" panose="05000000000000000000" pitchFamily="2" charset="2"/>
              </a:rPr>
              <a:t>size  </a:t>
            </a:r>
            <a:r>
              <a:rPr lang="en-GB" sz="2400" dirty="0" smtClean="0">
                <a:solidFill>
                  <a:srgbClr val="8D8959"/>
                </a:solidFill>
                <a:latin typeface="Consolas" panose="020B0609020204030204" pitchFamily="49" charset="0"/>
                <a:sym typeface="Wingdings" panose="05000000000000000000" pitchFamily="2" charset="2"/>
              </a:rPr>
              <a:t>0</a:t>
            </a:r>
            <a:br>
              <a:rPr lang="en-GB" sz="2400" dirty="0" smtClean="0">
                <a:solidFill>
                  <a:srgbClr val="8D8959"/>
                </a:solidFill>
                <a:latin typeface="Consolas" panose="020B0609020204030204" pitchFamily="49" charset="0"/>
                <a:sym typeface="Wingdings" panose="05000000000000000000" pitchFamily="2" charset="2"/>
              </a:rPr>
            </a:br>
            <a:endParaRPr lang="en-GB" sz="2400" dirty="0">
              <a:solidFill>
                <a:srgbClr val="8D8959"/>
              </a:solidFill>
              <a:latin typeface="Consolas" panose="020B0609020204030204" pitchFamily="49" charset="0"/>
              <a:sym typeface="Wingdings" panose="05000000000000000000" pitchFamily="2" charset="2"/>
            </a:endParaRPr>
          </a:p>
          <a:p>
            <a:r>
              <a:rPr lang="en-GB" dirty="0"/>
              <a:t>Write pseudocode for </a:t>
            </a:r>
            <a:r>
              <a:rPr lang="en-GB" dirty="0" err="1" smtClean="0">
                <a:solidFill>
                  <a:srgbClr val="8D8959"/>
                </a:solidFill>
              </a:rPr>
              <a:t>isEmpty</a:t>
            </a:r>
            <a:r>
              <a:rPr lang="en-GB" dirty="0" smtClean="0">
                <a:solidFill>
                  <a:srgbClr val="8D8959"/>
                </a:solidFill>
              </a:rPr>
              <a:t> </a:t>
            </a:r>
            <a:r>
              <a:rPr lang="en-GB" dirty="0" smtClean="0"/>
              <a:t>and </a:t>
            </a:r>
            <a:r>
              <a:rPr lang="en-GB" dirty="0" err="1" smtClean="0">
                <a:solidFill>
                  <a:srgbClr val="8D8959"/>
                </a:solidFill>
              </a:rPr>
              <a:t>isFull</a:t>
            </a:r>
            <a:endParaRPr lang="en-GB" dirty="0"/>
          </a:p>
        </p:txBody>
      </p:sp>
    </p:spTree>
    <p:extLst>
      <p:ext uri="{BB962C8B-B14F-4D97-AF65-F5344CB8AC3E}">
        <p14:creationId xmlns:p14="http://schemas.microsoft.com/office/powerpoint/2010/main" val="3977996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err="1" smtClean="0"/>
              <a:t>isEmpty</a:t>
            </a:r>
            <a:r>
              <a:rPr lang="en-GB" dirty="0" smtClean="0"/>
              <a:t>, and </a:t>
            </a:r>
            <a:r>
              <a:rPr lang="en-GB" dirty="0" err="1" smtClean="0"/>
              <a:t>isFull</a:t>
            </a:r>
            <a:endParaRPr lang="en-GB" dirty="0"/>
          </a:p>
        </p:txBody>
      </p:sp>
      <p:sp>
        <p:nvSpPr>
          <p:cNvPr id="3" name="Text Placeholder 2"/>
          <p:cNvSpPr>
            <a:spLocks noGrp="1"/>
          </p:cNvSpPr>
          <p:nvPr>
            <p:ph type="body" sz="quarter" idx="14"/>
          </p:nvPr>
        </p:nvSpPr>
        <p:spPr>
          <a:xfrm>
            <a:off x="4599514" y="1856887"/>
            <a:ext cx="3635185" cy="3082134"/>
          </a:xfrm>
        </p:spPr>
        <p:txBody>
          <a:bodyPr/>
          <a:lstStyle/>
          <a:p>
            <a:pPr marL="0" indent="0">
              <a:spcAft>
                <a:spcPts val="0"/>
              </a:spcAft>
              <a:buNone/>
              <a:tabLst>
                <a:tab pos="357188" algn="l"/>
                <a:tab pos="714375" algn="l"/>
                <a:tab pos="1071563" algn="l"/>
                <a:tab pos="1428750" algn="l"/>
              </a:tabLst>
            </a:pPr>
            <a:r>
              <a:rPr lang="en-GB" sz="2400" dirty="0">
                <a:solidFill>
                  <a:srgbClr val="8D8959"/>
                </a:solidFill>
                <a:latin typeface="Consolas" panose="020B0609020204030204" pitchFamily="49" charset="0"/>
                <a:cs typeface="+mn-cs"/>
              </a:rPr>
              <a:t>SUB </a:t>
            </a:r>
            <a:r>
              <a:rPr lang="en-GB" sz="2400" dirty="0" err="1">
                <a:solidFill>
                  <a:srgbClr val="8D8959"/>
                </a:solidFill>
                <a:latin typeface="Consolas" panose="020B0609020204030204" pitchFamily="49" charset="0"/>
                <a:cs typeface="+mn-cs"/>
              </a:rPr>
              <a:t>isFull</a:t>
            </a:r>
            <a:endParaRPr lang="en-GB" sz="2400" dirty="0">
              <a:solidFill>
                <a:srgbClr val="8D8959"/>
              </a:solidFill>
              <a:latin typeface="Consolas" panose="020B0609020204030204" pitchFamily="49" charset="0"/>
              <a:cs typeface="+mn-cs"/>
            </a:endParaRPr>
          </a:p>
          <a:p>
            <a:pPr marL="0" indent="0">
              <a:spcAft>
                <a:spcPts val="0"/>
              </a:spcAft>
              <a:buNone/>
              <a:tabLst>
                <a:tab pos="357188" algn="l"/>
                <a:tab pos="714375" algn="l"/>
                <a:tab pos="1071563" algn="l"/>
                <a:tab pos="1528763" algn="l"/>
              </a:tabLst>
            </a:pPr>
            <a:r>
              <a:rPr lang="en-GB" sz="2400" dirty="0">
                <a:solidFill>
                  <a:srgbClr val="8D8959"/>
                </a:solidFill>
                <a:latin typeface="Consolas" panose="020B0609020204030204" pitchFamily="49" charset="0"/>
                <a:cs typeface="+mn-cs"/>
              </a:rPr>
              <a:t>	IF size = </a:t>
            </a:r>
            <a:r>
              <a:rPr lang="en-GB" sz="2400" dirty="0" err="1">
                <a:solidFill>
                  <a:srgbClr val="8D8959"/>
                </a:solidFill>
                <a:latin typeface="Consolas" panose="020B0609020204030204" pitchFamily="49" charset="0"/>
                <a:cs typeface="+mn-cs"/>
              </a:rPr>
              <a:t>maxSize</a:t>
            </a:r>
            <a:r>
              <a:rPr lang="en-GB" sz="2400" dirty="0">
                <a:solidFill>
                  <a:srgbClr val="8D8959"/>
                </a:solidFill>
                <a:latin typeface="Consolas" panose="020B0609020204030204" pitchFamily="49" charset="0"/>
                <a:cs typeface="+mn-cs"/>
              </a:rPr>
              <a:t> 	</a:t>
            </a:r>
            <a:r>
              <a:rPr lang="en-GB" sz="2400" dirty="0" smtClean="0">
                <a:solidFill>
                  <a:srgbClr val="8D8959"/>
                </a:solidFill>
                <a:latin typeface="Consolas" panose="020B0609020204030204" pitchFamily="49" charset="0"/>
                <a:cs typeface="+mn-cs"/>
              </a:rPr>
              <a:t>THEN</a:t>
            </a:r>
            <a:endParaRPr lang="en-GB" sz="2400" dirty="0">
              <a:solidFill>
                <a:srgbClr val="8D8959"/>
              </a:solidFill>
              <a:latin typeface="Consolas" panose="020B0609020204030204" pitchFamily="49" charset="0"/>
              <a:cs typeface="+mn-cs"/>
            </a:endParaRPr>
          </a:p>
          <a:p>
            <a:pPr marL="0" indent="0">
              <a:spcAft>
                <a:spcPts val="0"/>
              </a:spcAft>
              <a:buNone/>
              <a:tabLst>
                <a:tab pos="357188" algn="l"/>
                <a:tab pos="714375" algn="l"/>
                <a:tab pos="1071563" algn="l"/>
                <a:tab pos="1528763" algn="l"/>
              </a:tabLst>
            </a:pPr>
            <a:r>
              <a:rPr lang="en-GB" sz="2400" dirty="0">
                <a:solidFill>
                  <a:srgbClr val="8D8959"/>
                </a:solidFill>
                <a:latin typeface="Consolas" panose="020B0609020204030204" pitchFamily="49" charset="0"/>
                <a:cs typeface="+mn-cs"/>
              </a:rPr>
              <a:t>		</a:t>
            </a:r>
            <a:r>
              <a:rPr lang="en-GB" sz="2400" dirty="0" smtClean="0">
                <a:solidFill>
                  <a:srgbClr val="8D8959"/>
                </a:solidFill>
                <a:latin typeface="Consolas" panose="020B0609020204030204" pitchFamily="49" charset="0"/>
                <a:cs typeface="+mn-cs"/>
              </a:rPr>
              <a:t>RETURN True</a:t>
            </a:r>
            <a:endParaRPr lang="en-GB" sz="2400" dirty="0">
              <a:solidFill>
                <a:srgbClr val="8D8959"/>
              </a:solidFill>
              <a:latin typeface="Consolas" panose="020B0609020204030204" pitchFamily="49" charset="0"/>
              <a:cs typeface="+mn-cs"/>
            </a:endParaRPr>
          </a:p>
          <a:p>
            <a:pPr marL="0" indent="0">
              <a:spcAft>
                <a:spcPts val="0"/>
              </a:spcAft>
              <a:buNone/>
              <a:tabLst>
                <a:tab pos="357188" algn="l"/>
                <a:tab pos="714375" algn="l"/>
                <a:tab pos="1071563" algn="l"/>
                <a:tab pos="1528763" algn="l"/>
              </a:tabLst>
            </a:pPr>
            <a:r>
              <a:rPr lang="en-GB" sz="2400" dirty="0">
                <a:solidFill>
                  <a:srgbClr val="8D8959"/>
                </a:solidFill>
                <a:latin typeface="Consolas" panose="020B0609020204030204" pitchFamily="49" charset="0"/>
                <a:cs typeface="+mn-cs"/>
              </a:rPr>
              <a:t>	ELSE</a:t>
            </a:r>
          </a:p>
          <a:p>
            <a:pPr marL="0" indent="0">
              <a:spcAft>
                <a:spcPts val="0"/>
              </a:spcAft>
              <a:buNone/>
              <a:tabLst>
                <a:tab pos="357188" algn="l"/>
                <a:tab pos="714375" algn="l"/>
                <a:tab pos="1071563" algn="l"/>
                <a:tab pos="1528763" algn="l"/>
              </a:tabLst>
            </a:pPr>
            <a:r>
              <a:rPr lang="en-GB" sz="2400" dirty="0">
                <a:solidFill>
                  <a:srgbClr val="8D8959"/>
                </a:solidFill>
                <a:latin typeface="Consolas" panose="020B0609020204030204" pitchFamily="49" charset="0"/>
                <a:cs typeface="+mn-cs"/>
              </a:rPr>
              <a:t>		</a:t>
            </a:r>
            <a:r>
              <a:rPr lang="en-GB" sz="2400" dirty="0" smtClean="0">
                <a:solidFill>
                  <a:srgbClr val="8D8959"/>
                </a:solidFill>
                <a:latin typeface="Consolas" panose="020B0609020204030204" pitchFamily="49" charset="0"/>
                <a:cs typeface="+mn-cs"/>
              </a:rPr>
              <a:t>RETURN False </a:t>
            </a:r>
            <a:endParaRPr lang="en-GB" sz="2400" dirty="0">
              <a:solidFill>
                <a:srgbClr val="8D8959"/>
              </a:solidFill>
              <a:latin typeface="Consolas" panose="020B0609020204030204" pitchFamily="49" charset="0"/>
              <a:cs typeface="+mn-cs"/>
            </a:endParaRPr>
          </a:p>
          <a:p>
            <a:pPr marL="0" indent="0">
              <a:spcAft>
                <a:spcPts val="0"/>
              </a:spcAft>
              <a:buNone/>
              <a:tabLst>
                <a:tab pos="357188" algn="l"/>
                <a:tab pos="714375" algn="l"/>
                <a:tab pos="1071563" algn="l"/>
                <a:tab pos="1528763" algn="l"/>
              </a:tabLst>
            </a:pPr>
            <a:r>
              <a:rPr lang="en-GB" sz="2400" dirty="0">
                <a:solidFill>
                  <a:srgbClr val="8D8959"/>
                </a:solidFill>
                <a:latin typeface="Consolas" panose="020B0609020204030204" pitchFamily="49" charset="0"/>
                <a:cs typeface="+mn-cs"/>
              </a:rPr>
              <a:t>	ENDIF</a:t>
            </a:r>
          </a:p>
          <a:p>
            <a:pPr marL="0" indent="0">
              <a:spcAft>
                <a:spcPts val="0"/>
              </a:spcAft>
              <a:buNone/>
              <a:tabLst>
                <a:tab pos="357188" algn="l"/>
                <a:tab pos="714375" algn="l"/>
                <a:tab pos="1071563" algn="l"/>
                <a:tab pos="1528763" algn="l"/>
              </a:tabLst>
            </a:pPr>
            <a:r>
              <a:rPr lang="en-GB" sz="2400" dirty="0">
                <a:solidFill>
                  <a:srgbClr val="8D8959"/>
                </a:solidFill>
                <a:latin typeface="Consolas" panose="020B0609020204030204" pitchFamily="49" charset="0"/>
                <a:cs typeface="+mn-cs"/>
              </a:rPr>
              <a:t>ENDSUB</a:t>
            </a:r>
          </a:p>
          <a:p>
            <a:pPr marL="0" indent="0">
              <a:spcAft>
                <a:spcPts val="0"/>
              </a:spcAft>
              <a:buNone/>
              <a:tabLst>
                <a:tab pos="357188" algn="l"/>
                <a:tab pos="714375" algn="l"/>
                <a:tab pos="1071563" algn="l"/>
                <a:tab pos="1428750" algn="l"/>
              </a:tabLst>
            </a:pPr>
            <a:r>
              <a:rPr lang="en-GB" sz="2400" dirty="0">
                <a:solidFill>
                  <a:srgbClr val="8D8959"/>
                </a:solidFill>
                <a:latin typeface="Consolas" panose="020B0609020204030204" pitchFamily="49" charset="0"/>
                <a:cs typeface="+mn-cs"/>
              </a:rPr>
              <a:t>	</a:t>
            </a:r>
          </a:p>
        </p:txBody>
      </p:sp>
      <p:sp>
        <p:nvSpPr>
          <p:cNvPr id="4" name="TextBox 3"/>
          <p:cNvSpPr txBox="1"/>
          <p:nvPr/>
        </p:nvSpPr>
        <p:spPr>
          <a:xfrm>
            <a:off x="1158381" y="1814793"/>
            <a:ext cx="3161920" cy="3046988"/>
          </a:xfrm>
          <a:prstGeom prst="rect">
            <a:avLst/>
          </a:prstGeom>
          <a:noFill/>
        </p:spPr>
        <p:txBody>
          <a:bodyPr wrap="square" rtlCol="0">
            <a:spAutoFit/>
          </a:bodyPr>
          <a:lstStyle/>
          <a:p>
            <a:r>
              <a:rPr lang="en-GB" sz="2400" dirty="0" smtClean="0">
                <a:solidFill>
                  <a:srgbClr val="8D8959"/>
                </a:solidFill>
                <a:latin typeface="Consolas" panose="020B0609020204030204" pitchFamily="49" charset="0"/>
              </a:rPr>
              <a:t>SUB </a:t>
            </a:r>
            <a:r>
              <a:rPr lang="en-GB" sz="2400" dirty="0" err="1">
                <a:solidFill>
                  <a:srgbClr val="8D8959"/>
                </a:solidFill>
                <a:latin typeface="Consolas" panose="020B0609020204030204" pitchFamily="49" charset="0"/>
              </a:rPr>
              <a:t>isEmpty</a:t>
            </a:r>
            <a:endParaRPr lang="en-GB" sz="2400" dirty="0">
              <a:solidFill>
                <a:srgbClr val="8D8959"/>
              </a:solidFill>
              <a:latin typeface="Consolas" panose="020B0609020204030204" pitchFamily="49" charset="0"/>
            </a:endParaRPr>
          </a:p>
          <a:p>
            <a:pPr>
              <a:tabLst>
                <a:tab pos="357188" algn="l"/>
                <a:tab pos="714375" algn="l"/>
                <a:tab pos="1071563" algn="l"/>
                <a:tab pos="1428750" algn="l"/>
              </a:tabLst>
            </a:pPr>
            <a:r>
              <a:rPr lang="en-GB" sz="2400" dirty="0">
                <a:solidFill>
                  <a:srgbClr val="8D8959"/>
                </a:solidFill>
                <a:latin typeface="Consolas" panose="020B0609020204030204" pitchFamily="49" charset="0"/>
              </a:rPr>
              <a:t>	IF size = 0 </a:t>
            </a:r>
            <a:r>
              <a:rPr lang="en-GB" sz="2400" dirty="0" smtClean="0">
                <a:solidFill>
                  <a:srgbClr val="8D8959"/>
                </a:solidFill>
                <a:latin typeface="Consolas" panose="020B0609020204030204" pitchFamily="49" charset="0"/>
              </a:rPr>
              <a:t>	THEN</a:t>
            </a:r>
            <a:endParaRPr lang="en-GB" sz="2400" dirty="0">
              <a:solidFill>
                <a:srgbClr val="8D8959"/>
              </a:solidFill>
              <a:latin typeface="Consolas" panose="020B0609020204030204" pitchFamily="49" charset="0"/>
            </a:endParaRPr>
          </a:p>
          <a:p>
            <a:pPr>
              <a:tabLst>
                <a:tab pos="357188" algn="l"/>
                <a:tab pos="714375" algn="l"/>
                <a:tab pos="1071563" algn="l"/>
                <a:tab pos="1428750" algn="l"/>
              </a:tabLst>
            </a:pPr>
            <a:r>
              <a:rPr lang="en-GB" sz="2400" dirty="0">
                <a:solidFill>
                  <a:srgbClr val="8D8959"/>
                </a:solidFill>
                <a:latin typeface="Consolas" panose="020B0609020204030204" pitchFamily="49" charset="0"/>
              </a:rPr>
              <a:t>		</a:t>
            </a:r>
            <a:r>
              <a:rPr lang="en-GB" sz="2400" dirty="0" smtClean="0">
                <a:solidFill>
                  <a:srgbClr val="8D8959"/>
                </a:solidFill>
                <a:latin typeface="Consolas" panose="020B0609020204030204" pitchFamily="49" charset="0"/>
              </a:rPr>
              <a:t>RETURN True</a:t>
            </a:r>
            <a:endParaRPr lang="en-GB" sz="2400" dirty="0">
              <a:solidFill>
                <a:srgbClr val="8D8959"/>
              </a:solidFill>
              <a:latin typeface="Consolas" panose="020B0609020204030204" pitchFamily="49" charset="0"/>
            </a:endParaRPr>
          </a:p>
          <a:p>
            <a:pPr>
              <a:tabLst>
                <a:tab pos="357188" algn="l"/>
                <a:tab pos="714375" algn="l"/>
                <a:tab pos="1071563" algn="l"/>
                <a:tab pos="1428750" algn="l"/>
              </a:tabLst>
            </a:pPr>
            <a:r>
              <a:rPr lang="en-GB" sz="2400" dirty="0">
                <a:solidFill>
                  <a:srgbClr val="8D8959"/>
                </a:solidFill>
                <a:latin typeface="Consolas" panose="020B0609020204030204" pitchFamily="49" charset="0"/>
              </a:rPr>
              <a:t>	ELSE</a:t>
            </a:r>
          </a:p>
          <a:p>
            <a:pPr>
              <a:tabLst>
                <a:tab pos="357188" algn="l"/>
                <a:tab pos="714375" algn="l"/>
                <a:tab pos="1071563" algn="l"/>
                <a:tab pos="1428750" algn="l"/>
              </a:tabLst>
            </a:pPr>
            <a:r>
              <a:rPr lang="en-GB" sz="2400" dirty="0">
                <a:solidFill>
                  <a:srgbClr val="8D8959"/>
                </a:solidFill>
                <a:latin typeface="Consolas" panose="020B0609020204030204" pitchFamily="49" charset="0"/>
              </a:rPr>
              <a:t>		</a:t>
            </a:r>
            <a:r>
              <a:rPr lang="en-GB" sz="2400" dirty="0" smtClean="0">
                <a:solidFill>
                  <a:srgbClr val="8D8959"/>
                </a:solidFill>
                <a:latin typeface="Consolas" panose="020B0609020204030204" pitchFamily="49" charset="0"/>
              </a:rPr>
              <a:t>RETURN False</a:t>
            </a:r>
          </a:p>
          <a:p>
            <a:pPr>
              <a:tabLst>
                <a:tab pos="357188" algn="l"/>
                <a:tab pos="714375" algn="l"/>
                <a:tab pos="1071563" algn="l"/>
                <a:tab pos="1428750" algn="l"/>
              </a:tabLst>
            </a:pPr>
            <a:r>
              <a:rPr lang="en-GB" sz="2400" dirty="0">
                <a:solidFill>
                  <a:srgbClr val="8D8959"/>
                </a:solidFill>
                <a:latin typeface="Consolas" panose="020B0609020204030204" pitchFamily="49" charset="0"/>
              </a:rPr>
              <a:t>	</a:t>
            </a:r>
            <a:r>
              <a:rPr lang="en-GB" sz="2400" dirty="0" smtClean="0">
                <a:solidFill>
                  <a:srgbClr val="8D8959"/>
                </a:solidFill>
                <a:latin typeface="Consolas" panose="020B0609020204030204" pitchFamily="49" charset="0"/>
              </a:rPr>
              <a:t>ENDIF</a:t>
            </a:r>
          </a:p>
          <a:p>
            <a:pPr>
              <a:tabLst>
                <a:tab pos="357188" algn="l"/>
                <a:tab pos="714375" algn="l"/>
                <a:tab pos="1071563" algn="l"/>
                <a:tab pos="1428750" algn="l"/>
              </a:tabLst>
            </a:pPr>
            <a:r>
              <a:rPr lang="en-GB" sz="2400" dirty="0" smtClean="0">
                <a:solidFill>
                  <a:srgbClr val="8D8959"/>
                </a:solidFill>
                <a:latin typeface="Consolas" panose="020B0609020204030204" pitchFamily="49" charset="0"/>
              </a:rPr>
              <a:t>ENDSUB</a:t>
            </a:r>
            <a:endParaRPr lang="en-GB" sz="2400" dirty="0">
              <a:solidFill>
                <a:srgbClr val="8D8959"/>
              </a:solidFill>
              <a:latin typeface="Consolas" panose="020B0609020204030204" pitchFamily="49" charset="0"/>
            </a:endParaRPr>
          </a:p>
        </p:txBody>
      </p:sp>
      <p:sp>
        <p:nvSpPr>
          <p:cNvPr id="5" name="Text Placeholder 6"/>
          <p:cNvSpPr txBox="1">
            <a:spLocks/>
          </p:cNvSpPr>
          <p:nvPr/>
        </p:nvSpPr>
        <p:spPr>
          <a:xfrm>
            <a:off x="724279" y="5218904"/>
            <a:ext cx="7797230" cy="767559"/>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6C6F59"/>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C0BB9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Can you write these subroutines in a shorter way?</a:t>
            </a:r>
          </a:p>
          <a:p>
            <a:endParaRPr lang="en-GB" dirty="0"/>
          </a:p>
        </p:txBody>
      </p:sp>
    </p:spTree>
    <p:extLst>
      <p:ext uri="{BB962C8B-B14F-4D97-AF65-F5344CB8AC3E}">
        <p14:creationId xmlns:p14="http://schemas.microsoft.com/office/powerpoint/2010/main" val="4088395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Adding and deleting elements</a:t>
            </a:r>
            <a:endParaRPr lang="en-GB" dirty="0"/>
          </a:p>
        </p:txBody>
      </p:sp>
      <p:sp>
        <p:nvSpPr>
          <p:cNvPr id="4" name="TextBox 3"/>
          <p:cNvSpPr txBox="1"/>
          <p:nvPr/>
        </p:nvSpPr>
        <p:spPr>
          <a:xfrm>
            <a:off x="1487055" y="1726399"/>
            <a:ext cx="6628245" cy="3554819"/>
          </a:xfrm>
          <a:prstGeom prst="rect">
            <a:avLst/>
          </a:prstGeom>
          <a:noFill/>
        </p:spPr>
        <p:txBody>
          <a:bodyPr wrap="square" rtlCol="0">
            <a:spAutoFit/>
          </a:bodyPr>
          <a:lstStyle/>
          <a:p>
            <a:r>
              <a:rPr lang="en-GB" sz="2500" dirty="0" smtClean="0">
                <a:solidFill>
                  <a:srgbClr val="8D8959"/>
                </a:solidFill>
                <a:latin typeface="Consolas" panose="020B0609020204030204" pitchFamily="49" charset="0"/>
              </a:rPr>
              <a:t>SUB </a:t>
            </a:r>
            <a:r>
              <a:rPr lang="en-GB" sz="2500" dirty="0" err="1" smtClean="0">
                <a:solidFill>
                  <a:srgbClr val="8D8959"/>
                </a:solidFill>
                <a:latin typeface="Consolas" panose="020B0609020204030204" pitchFamily="49" charset="0"/>
              </a:rPr>
              <a:t>enqueue</a:t>
            </a:r>
            <a:r>
              <a:rPr lang="en-GB" sz="2500" dirty="0" smtClean="0">
                <a:solidFill>
                  <a:srgbClr val="8D8959"/>
                </a:solidFill>
                <a:latin typeface="Consolas" panose="020B0609020204030204" pitchFamily="49" charset="0"/>
              </a:rPr>
              <a:t>(</a:t>
            </a:r>
            <a:r>
              <a:rPr lang="en-GB" sz="2500" dirty="0" err="1" smtClean="0">
                <a:solidFill>
                  <a:srgbClr val="8D8959"/>
                </a:solidFill>
                <a:latin typeface="Consolas" panose="020B0609020204030204" pitchFamily="49" charset="0"/>
              </a:rPr>
              <a:t>newItem</a:t>
            </a:r>
            <a:r>
              <a:rPr lang="en-GB" sz="2500" dirty="0" smtClean="0">
                <a:solidFill>
                  <a:srgbClr val="8D8959"/>
                </a:solidFill>
                <a:latin typeface="Consolas" panose="020B0609020204030204" pitchFamily="49" charset="0"/>
              </a:rPr>
              <a:t>)</a:t>
            </a:r>
            <a:endParaRPr lang="en-GB" sz="2500" dirty="0">
              <a:solidFill>
                <a:srgbClr val="8D8959"/>
              </a:solidFill>
              <a:latin typeface="Consolas" panose="020B0609020204030204" pitchFamily="49" charset="0"/>
            </a:endParaRPr>
          </a:p>
          <a:p>
            <a:pPr>
              <a:tabLst>
                <a:tab pos="357188" algn="l"/>
                <a:tab pos="714375" algn="l"/>
                <a:tab pos="1071563" algn="l"/>
                <a:tab pos="1428750" algn="l"/>
              </a:tabLst>
            </a:pPr>
            <a:r>
              <a:rPr lang="en-GB" sz="2500" dirty="0">
                <a:solidFill>
                  <a:srgbClr val="8D8959"/>
                </a:solidFill>
                <a:latin typeface="Consolas" panose="020B0609020204030204" pitchFamily="49" charset="0"/>
              </a:rPr>
              <a:t>	IF size = </a:t>
            </a:r>
            <a:r>
              <a:rPr lang="en-GB" sz="2500" dirty="0" err="1" smtClean="0">
                <a:solidFill>
                  <a:srgbClr val="8D8959"/>
                </a:solidFill>
                <a:latin typeface="Consolas" panose="020B0609020204030204" pitchFamily="49" charset="0"/>
              </a:rPr>
              <a:t>maxSize</a:t>
            </a:r>
            <a:r>
              <a:rPr lang="en-GB" sz="2500" dirty="0" smtClean="0">
                <a:solidFill>
                  <a:srgbClr val="8D8959"/>
                </a:solidFill>
                <a:latin typeface="Consolas" panose="020B0609020204030204" pitchFamily="49" charset="0"/>
              </a:rPr>
              <a:t> 	THEN</a:t>
            </a:r>
            <a:endParaRPr lang="en-GB" sz="2500" dirty="0">
              <a:solidFill>
                <a:srgbClr val="8D8959"/>
              </a:solidFill>
              <a:latin typeface="Consolas" panose="020B0609020204030204" pitchFamily="49" charset="0"/>
            </a:endParaRPr>
          </a:p>
          <a:p>
            <a:pPr>
              <a:tabLst>
                <a:tab pos="357188" algn="l"/>
                <a:tab pos="714375" algn="l"/>
                <a:tab pos="1071563" algn="l"/>
                <a:tab pos="1428750" algn="l"/>
              </a:tabLst>
            </a:pPr>
            <a:r>
              <a:rPr lang="en-GB" sz="2500" dirty="0">
                <a:solidFill>
                  <a:srgbClr val="8D8959"/>
                </a:solidFill>
                <a:latin typeface="Consolas" panose="020B0609020204030204" pitchFamily="49" charset="0"/>
              </a:rPr>
              <a:t>		</a:t>
            </a:r>
            <a:r>
              <a:rPr lang="en-GB" sz="2500" dirty="0" smtClean="0">
                <a:solidFill>
                  <a:srgbClr val="8D8959"/>
                </a:solidFill>
                <a:latin typeface="Consolas" panose="020B0609020204030204" pitchFamily="49" charset="0"/>
              </a:rPr>
              <a:t>print “Queue full”</a:t>
            </a:r>
            <a:endParaRPr lang="en-GB" sz="2500" dirty="0">
              <a:solidFill>
                <a:srgbClr val="8D8959"/>
              </a:solidFill>
              <a:latin typeface="Consolas" panose="020B0609020204030204" pitchFamily="49" charset="0"/>
            </a:endParaRPr>
          </a:p>
          <a:p>
            <a:pPr>
              <a:tabLst>
                <a:tab pos="357188" algn="l"/>
                <a:tab pos="714375" algn="l"/>
                <a:tab pos="1071563" algn="l"/>
                <a:tab pos="1428750" algn="l"/>
              </a:tabLst>
            </a:pPr>
            <a:r>
              <a:rPr lang="en-GB" sz="2500" dirty="0">
                <a:solidFill>
                  <a:srgbClr val="8D8959"/>
                </a:solidFill>
                <a:latin typeface="Consolas" panose="020B0609020204030204" pitchFamily="49" charset="0"/>
              </a:rPr>
              <a:t>	ELSE</a:t>
            </a:r>
          </a:p>
          <a:p>
            <a:pPr>
              <a:tabLst>
                <a:tab pos="357188" algn="l"/>
                <a:tab pos="714375" algn="l"/>
                <a:tab pos="1071563" algn="l"/>
                <a:tab pos="1428750" algn="l"/>
              </a:tabLst>
            </a:pPr>
            <a:r>
              <a:rPr lang="en-GB" sz="2500" dirty="0">
                <a:solidFill>
                  <a:srgbClr val="8D8959"/>
                </a:solidFill>
                <a:latin typeface="Consolas" panose="020B0609020204030204" pitchFamily="49" charset="0"/>
              </a:rPr>
              <a:t>		</a:t>
            </a:r>
            <a:r>
              <a:rPr lang="en-GB" sz="2500" dirty="0" smtClean="0">
                <a:solidFill>
                  <a:srgbClr val="8D8959"/>
                </a:solidFill>
                <a:latin typeface="Consolas" panose="020B0609020204030204" pitchFamily="49" charset="0"/>
              </a:rPr>
              <a:t>rear = (rear + 1) mod </a:t>
            </a:r>
            <a:r>
              <a:rPr lang="en-GB" sz="2500" dirty="0" err="1" smtClean="0">
                <a:solidFill>
                  <a:srgbClr val="8D8959"/>
                </a:solidFill>
                <a:latin typeface="Consolas" panose="020B0609020204030204" pitchFamily="49" charset="0"/>
              </a:rPr>
              <a:t>maxItems</a:t>
            </a:r>
            <a:endParaRPr lang="en-GB" sz="2500" dirty="0" smtClean="0">
              <a:solidFill>
                <a:srgbClr val="8D8959"/>
              </a:solidFill>
              <a:latin typeface="Consolas" panose="020B0609020204030204" pitchFamily="49" charset="0"/>
            </a:endParaRPr>
          </a:p>
          <a:p>
            <a:pPr>
              <a:tabLst>
                <a:tab pos="357188" algn="l"/>
                <a:tab pos="714375" algn="l"/>
                <a:tab pos="1071563" algn="l"/>
                <a:tab pos="1428750" algn="l"/>
              </a:tabLst>
            </a:pPr>
            <a:r>
              <a:rPr lang="en-GB" sz="2500" dirty="0">
                <a:solidFill>
                  <a:srgbClr val="8D8959"/>
                </a:solidFill>
                <a:latin typeface="Consolas" panose="020B0609020204030204" pitchFamily="49" charset="0"/>
              </a:rPr>
              <a:t>	</a:t>
            </a:r>
            <a:r>
              <a:rPr lang="en-GB" sz="2500" dirty="0" smtClean="0">
                <a:solidFill>
                  <a:srgbClr val="8D8959"/>
                </a:solidFill>
                <a:latin typeface="Consolas" panose="020B0609020204030204" pitchFamily="49" charset="0"/>
              </a:rPr>
              <a:t>	q[rear] </a:t>
            </a:r>
            <a:r>
              <a:rPr lang="en-GB" sz="2500" dirty="0" smtClean="0">
                <a:solidFill>
                  <a:srgbClr val="8D8959"/>
                </a:solidFill>
                <a:latin typeface="Consolas" panose="020B0609020204030204" pitchFamily="49" charset="0"/>
                <a:sym typeface="Wingdings" panose="05000000000000000000" pitchFamily="2" charset="2"/>
              </a:rPr>
              <a:t> </a:t>
            </a:r>
            <a:r>
              <a:rPr lang="en-GB" sz="2500" dirty="0" err="1" smtClean="0">
                <a:solidFill>
                  <a:srgbClr val="8D8959"/>
                </a:solidFill>
                <a:latin typeface="Consolas" panose="020B0609020204030204" pitchFamily="49" charset="0"/>
                <a:sym typeface="Wingdings" panose="05000000000000000000" pitchFamily="2" charset="2"/>
              </a:rPr>
              <a:t>newItem</a:t>
            </a:r>
            <a:endParaRPr lang="en-GB" sz="2500" dirty="0" smtClean="0">
              <a:solidFill>
                <a:srgbClr val="8D8959"/>
              </a:solidFill>
              <a:latin typeface="Consolas" panose="020B0609020204030204" pitchFamily="49" charset="0"/>
              <a:sym typeface="Wingdings" panose="05000000000000000000" pitchFamily="2" charset="2"/>
            </a:endParaRPr>
          </a:p>
          <a:p>
            <a:pPr>
              <a:tabLst>
                <a:tab pos="357188" algn="l"/>
                <a:tab pos="714375" algn="l"/>
                <a:tab pos="1071563" algn="l"/>
                <a:tab pos="1428750" algn="l"/>
              </a:tabLst>
            </a:pPr>
            <a:r>
              <a:rPr lang="en-GB" sz="2500" dirty="0">
                <a:solidFill>
                  <a:srgbClr val="8D8959"/>
                </a:solidFill>
                <a:latin typeface="Consolas" panose="020B0609020204030204" pitchFamily="49" charset="0"/>
                <a:sym typeface="Wingdings" panose="05000000000000000000" pitchFamily="2" charset="2"/>
              </a:rPr>
              <a:t>	</a:t>
            </a:r>
            <a:r>
              <a:rPr lang="en-GB" sz="2500" dirty="0" smtClean="0">
                <a:solidFill>
                  <a:srgbClr val="8D8959"/>
                </a:solidFill>
                <a:latin typeface="Consolas" panose="020B0609020204030204" pitchFamily="49" charset="0"/>
                <a:sym typeface="Wingdings" panose="05000000000000000000" pitchFamily="2" charset="2"/>
              </a:rPr>
              <a:t>	size = size + 1</a:t>
            </a:r>
            <a:endParaRPr lang="en-GB" sz="2500" dirty="0" smtClean="0">
              <a:solidFill>
                <a:srgbClr val="8D8959"/>
              </a:solidFill>
              <a:latin typeface="Consolas" panose="020B0609020204030204" pitchFamily="49" charset="0"/>
            </a:endParaRPr>
          </a:p>
          <a:p>
            <a:pPr>
              <a:tabLst>
                <a:tab pos="357188" algn="l"/>
                <a:tab pos="714375" algn="l"/>
                <a:tab pos="1071563" algn="l"/>
                <a:tab pos="1428750" algn="l"/>
              </a:tabLst>
            </a:pPr>
            <a:r>
              <a:rPr lang="en-GB" sz="2500" dirty="0">
                <a:solidFill>
                  <a:srgbClr val="8D8959"/>
                </a:solidFill>
                <a:latin typeface="Consolas" panose="020B0609020204030204" pitchFamily="49" charset="0"/>
              </a:rPr>
              <a:t>	</a:t>
            </a:r>
            <a:r>
              <a:rPr lang="en-GB" sz="2500" dirty="0" smtClean="0">
                <a:solidFill>
                  <a:srgbClr val="8D8959"/>
                </a:solidFill>
                <a:latin typeface="Consolas" panose="020B0609020204030204" pitchFamily="49" charset="0"/>
              </a:rPr>
              <a:t>ENDIF</a:t>
            </a:r>
          </a:p>
          <a:p>
            <a:pPr>
              <a:tabLst>
                <a:tab pos="357188" algn="l"/>
                <a:tab pos="714375" algn="l"/>
                <a:tab pos="1071563" algn="l"/>
                <a:tab pos="1428750" algn="l"/>
              </a:tabLst>
            </a:pPr>
            <a:r>
              <a:rPr lang="en-GB" sz="2500" dirty="0" smtClean="0">
                <a:solidFill>
                  <a:srgbClr val="8D8959"/>
                </a:solidFill>
                <a:latin typeface="Consolas" panose="020B0609020204030204" pitchFamily="49" charset="0"/>
              </a:rPr>
              <a:t>ENDSUB</a:t>
            </a:r>
            <a:endParaRPr lang="en-GB" sz="2500" dirty="0">
              <a:solidFill>
                <a:srgbClr val="8D8959"/>
              </a:solidFill>
              <a:latin typeface="Consolas" panose="020B0609020204030204" pitchFamily="49" charset="0"/>
            </a:endParaRPr>
          </a:p>
        </p:txBody>
      </p:sp>
      <p:sp>
        <p:nvSpPr>
          <p:cNvPr id="5" name="Text Placeholder 6"/>
          <p:cNvSpPr txBox="1">
            <a:spLocks/>
          </p:cNvSpPr>
          <p:nvPr/>
        </p:nvSpPr>
        <p:spPr>
          <a:xfrm>
            <a:off x="521174" y="5448866"/>
            <a:ext cx="7797230" cy="767559"/>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6C6F59"/>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C0BB9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Write a subroutine to </a:t>
            </a:r>
            <a:r>
              <a:rPr lang="en-GB" dirty="0" err="1" smtClean="0"/>
              <a:t>dequeue</a:t>
            </a:r>
            <a:r>
              <a:rPr lang="en-GB" dirty="0" smtClean="0"/>
              <a:t> an item</a:t>
            </a:r>
            <a:endParaRPr lang="en-GB" dirty="0"/>
          </a:p>
        </p:txBody>
      </p:sp>
    </p:spTree>
    <p:extLst>
      <p:ext uri="{BB962C8B-B14F-4D97-AF65-F5344CB8AC3E}">
        <p14:creationId xmlns:p14="http://schemas.microsoft.com/office/powerpoint/2010/main" val="2533922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Priority queue</a:t>
            </a:r>
            <a:endParaRPr lang="en-GB" dirty="0"/>
          </a:p>
        </p:txBody>
      </p:sp>
      <p:pic>
        <p:nvPicPr>
          <p:cNvPr id="5" name="Picture 4"/>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759200" y="3001818"/>
            <a:ext cx="5384800" cy="3865418"/>
          </a:xfrm>
          <a:prstGeom prst="rect">
            <a:avLst/>
          </a:prstGeom>
        </p:spPr>
      </p:pic>
      <p:sp>
        <p:nvSpPr>
          <p:cNvPr id="3" name="Text Placeholder 2"/>
          <p:cNvSpPr>
            <a:spLocks noGrp="1"/>
          </p:cNvSpPr>
          <p:nvPr>
            <p:ph type="body" sz="quarter" idx="14"/>
          </p:nvPr>
        </p:nvSpPr>
        <p:spPr/>
        <p:txBody>
          <a:bodyPr/>
          <a:lstStyle/>
          <a:p>
            <a:r>
              <a:rPr lang="en-GB" dirty="0" smtClean="0"/>
              <a:t>In a priority queue, some items are allowed to ‘jump’ the queue</a:t>
            </a:r>
          </a:p>
          <a:p>
            <a:r>
              <a:rPr lang="en-GB" dirty="0" smtClean="0"/>
              <a:t>This type of queue is used when the items arriving have some type of priority associated with them</a:t>
            </a:r>
          </a:p>
          <a:p>
            <a:pPr lvl="1"/>
            <a:r>
              <a:rPr lang="en-GB" dirty="0" smtClean="0"/>
              <a:t>What types of priority queues </a:t>
            </a:r>
            <a:br>
              <a:rPr lang="en-GB" dirty="0" smtClean="0"/>
            </a:br>
            <a:r>
              <a:rPr lang="en-GB" dirty="0" smtClean="0"/>
              <a:t>exist in real-life?</a:t>
            </a:r>
          </a:p>
        </p:txBody>
      </p:sp>
    </p:spTree>
    <p:extLst>
      <p:ext uri="{BB962C8B-B14F-4D97-AF65-F5344CB8AC3E}">
        <p14:creationId xmlns:p14="http://schemas.microsoft.com/office/powerpoint/2010/main" val="2911430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a:t>
            </a:r>
            <a:r>
              <a:rPr lang="en-GB" dirty="0" smtClean="0"/>
              <a:t>riority queue</a:t>
            </a:r>
            <a:endParaRPr lang="en-GB" dirty="0"/>
          </a:p>
        </p:txBody>
      </p:sp>
      <p:sp>
        <p:nvSpPr>
          <p:cNvPr id="3" name="Text Placeholder 2"/>
          <p:cNvSpPr>
            <a:spLocks noGrp="1"/>
          </p:cNvSpPr>
          <p:nvPr>
            <p:ph type="body" sz="quarter" idx="14"/>
          </p:nvPr>
        </p:nvSpPr>
        <p:spPr>
          <a:xfrm>
            <a:off x="724280" y="1704179"/>
            <a:ext cx="7797230" cy="3810796"/>
          </a:xfrm>
        </p:spPr>
        <p:txBody>
          <a:bodyPr/>
          <a:lstStyle/>
          <a:p>
            <a:r>
              <a:rPr lang="en-GB" dirty="0" smtClean="0"/>
              <a:t>Each item has a </a:t>
            </a:r>
            <a:r>
              <a:rPr lang="en-GB" dirty="0" smtClean="0">
                <a:solidFill>
                  <a:srgbClr val="8D8959"/>
                </a:solidFill>
              </a:rPr>
              <a:t>priority</a:t>
            </a:r>
            <a:r>
              <a:rPr lang="en-GB" dirty="0" smtClean="0"/>
              <a:t> associated with it</a:t>
            </a:r>
          </a:p>
          <a:p>
            <a:r>
              <a:rPr lang="en-GB" dirty="0" smtClean="0">
                <a:solidFill>
                  <a:schemeClr val="tx1"/>
                </a:solidFill>
              </a:rPr>
              <a:t>In the example of the buses, </a:t>
            </a:r>
            <a:r>
              <a:rPr lang="en-GB" dirty="0" smtClean="0"/>
              <a:t>assume that:</a:t>
            </a:r>
            <a:endParaRPr lang="en-GB" dirty="0" smtClean="0">
              <a:solidFill>
                <a:schemeClr val="tx1"/>
              </a:solidFill>
            </a:endParaRPr>
          </a:p>
          <a:p>
            <a:pPr lvl="1"/>
            <a:r>
              <a:rPr lang="en-GB" dirty="0" smtClean="0"/>
              <a:t>Buses with numbers ending with </a:t>
            </a:r>
            <a:r>
              <a:rPr lang="en-GB" b="1" dirty="0" smtClean="0">
                <a:solidFill>
                  <a:srgbClr val="8D8959"/>
                </a:solidFill>
              </a:rPr>
              <a:t>A</a:t>
            </a:r>
            <a:r>
              <a:rPr lang="en-GB" dirty="0" smtClean="0"/>
              <a:t> are high priority</a:t>
            </a:r>
            <a:endParaRPr lang="en-GB" dirty="0"/>
          </a:p>
          <a:p>
            <a:pPr lvl="1"/>
            <a:r>
              <a:rPr lang="en-GB" dirty="0" smtClean="0"/>
              <a:t>Buses with numbers </a:t>
            </a:r>
            <a:r>
              <a:rPr lang="en-GB" dirty="0"/>
              <a:t>ending with </a:t>
            </a:r>
            <a:r>
              <a:rPr lang="en-GB" b="1" dirty="0" smtClean="0">
                <a:solidFill>
                  <a:srgbClr val="8D8959"/>
                </a:solidFill>
              </a:rPr>
              <a:t>B</a:t>
            </a:r>
            <a:r>
              <a:rPr lang="en-GB" dirty="0" smtClean="0"/>
              <a:t> </a:t>
            </a:r>
            <a:r>
              <a:rPr lang="en-GB" dirty="0"/>
              <a:t>are </a:t>
            </a:r>
            <a:r>
              <a:rPr lang="en-GB" dirty="0" smtClean="0"/>
              <a:t>medium priority</a:t>
            </a:r>
          </a:p>
          <a:p>
            <a:pPr lvl="1"/>
            <a:r>
              <a:rPr lang="en-GB" dirty="0"/>
              <a:t>Buses with numbers ending with </a:t>
            </a:r>
            <a:r>
              <a:rPr lang="en-GB" b="1" dirty="0" smtClean="0">
                <a:solidFill>
                  <a:srgbClr val="8D8959"/>
                </a:solidFill>
              </a:rPr>
              <a:t>C</a:t>
            </a:r>
            <a:r>
              <a:rPr lang="en-GB" dirty="0" smtClean="0"/>
              <a:t> </a:t>
            </a:r>
            <a:r>
              <a:rPr lang="en-GB" dirty="0"/>
              <a:t>are low </a:t>
            </a:r>
            <a:r>
              <a:rPr lang="en-GB" dirty="0" smtClean="0"/>
              <a:t>priority</a:t>
            </a:r>
          </a:p>
          <a:p>
            <a:r>
              <a:rPr lang="en-GB" dirty="0" smtClean="0"/>
              <a:t>Ignoring the complications of a circular queue, insert the following buses into a priority queue:</a:t>
            </a:r>
          </a:p>
          <a:p>
            <a:pPr marL="444500" lvl="1" indent="0">
              <a:buNone/>
            </a:pPr>
            <a:r>
              <a:rPr lang="en-GB" dirty="0" smtClean="0"/>
              <a:t>		</a:t>
            </a:r>
            <a:r>
              <a:rPr lang="en-GB" b="1" dirty="0" smtClean="0">
                <a:solidFill>
                  <a:srgbClr val="8D8959"/>
                </a:solidFill>
              </a:rPr>
              <a:t>92B, 64C,142A, 25C, 87B</a:t>
            </a:r>
          </a:p>
          <a:p>
            <a:pPr lvl="1"/>
            <a:r>
              <a:rPr lang="en-GB" dirty="0" smtClean="0"/>
              <a:t>What order are your buses in now?</a:t>
            </a:r>
            <a:endParaRPr lang="en-GB" dirty="0"/>
          </a:p>
          <a:p>
            <a:endParaRPr lang="en-GB" dirty="0">
              <a:solidFill>
                <a:schemeClr val="tx1"/>
              </a:solidFill>
            </a:endParaRPr>
          </a:p>
          <a:p>
            <a:pPr lvl="1"/>
            <a:endParaRPr lang="en-GB" dirty="0">
              <a:solidFill>
                <a:schemeClr val="tx1"/>
              </a:solidFill>
            </a:endParaRPr>
          </a:p>
          <a:p>
            <a:endParaRPr lang="en-GB" dirty="0" smtClean="0"/>
          </a:p>
          <a:p>
            <a:endParaRPr lang="en-GB" dirty="0"/>
          </a:p>
        </p:txBody>
      </p:sp>
    </p:spTree>
    <p:extLst>
      <p:ext uri="{BB962C8B-B14F-4D97-AF65-F5344CB8AC3E}">
        <p14:creationId xmlns:p14="http://schemas.microsoft.com/office/powerpoint/2010/main" val="2390994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Priority queue</a:t>
            </a:r>
            <a:endParaRPr lang="en-GB" dirty="0"/>
          </a:p>
        </p:txBody>
      </p:sp>
      <p:sp>
        <p:nvSpPr>
          <p:cNvPr id="3" name="Text Placeholder 2"/>
          <p:cNvSpPr>
            <a:spLocks noGrp="1"/>
          </p:cNvSpPr>
          <p:nvPr>
            <p:ph type="body" sz="quarter" idx="14"/>
          </p:nvPr>
        </p:nvSpPr>
        <p:spPr>
          <a:xfrm>
            <a:off x="724280" y="1704179"/>
            <a:ext cx="7797230" cy="3810796"/>
          </a:xfrm>
        </p:spPr>
        <p:txBody>
          <a:bodyPr/>
          <a:lstStyle/>
          <a:p>
            <a:pPr marL="271463" lvl="2" indent="-271463">
              <a:spcAft>
                <a:spcPts val="1400"/>
              </a:spcAft>
            </a:pPr>
            <a:r>
              <a:rPr lang="en-GB" sz="2500" dirty="0">
                <a:solidFill>
                  <a:schemeClr val="tx1"/>
                </a:solidFill>
              </a:rPr>
              <a:t>You have added the buses </a:t>
            </a:r>
            <a:r>
              <a:rPr lang="en-GB" sz="2500" b="1" dirty="0" smtClean="0">
                <a:solidFill>
                  <a:srgbClr val="8D8959"/>
                </a:solidFill>
              </a:rPr>
              <a:t>92B</a:t>
            </a:r>
            <a:r>
              <a:rPr lang="en-GB" sz="2500" dirty="0" smtClean="0">
                <a:solidFill>
                  <a:schemeClr val="tx1"/>
                </a:solidFill>
              </a:rPr>
              <a:t>, </a:t>
            </a:r>
            <a:r>
              <a:rPr lang="en-GB" sz="2500" b="1" dirty="0" smtClean="0">
                <a:solidFill>
                  <a:srgbClr val="8D8959"/>
                </a:solidFill>
              </a:rPr>
              <a:t>64C</a:t>
            </a:r>
            <a:r>
              <a:rPr lang="en-GB" sz="2500" dirty="0" smtClean="0">
                <a:solidFill>
                  <a:schemeClr val="tx1"/>
                </a:solidFill>
              </a:rPr>
              <a:t>, </a:t>
            </a:r>
            <a:r>
              <a:rPr lang="en-GB" sz="2500" b="1" dirty="0" smtClean="0">
                <a:solidFill>
                  <a:srgbClr val="8D8959"/>
                </a:solidFill>
              </a:rPr>
              <a:t>87B</a:t>
            </a:r>
            <a:r>
              <a:rPr lang="en-GB" sz="2500" dirty="0" smtClean="0">
                <a:solidFill>
                  <a:schemeClr val="tx1"/>
                </a:solidFill>
              </a:rPr>
              <a:t>, </a:t>
            </a:r>
            <a:r>
              <a:rPr lang="en-GB" sz="2500" b="1" dirty="0" smtClean="0">
                <a:solidFill>
                  <a:srgbClr val="8D8959"/>
                </a:solidFill>
              </a:rPr>
              <a:t>25C</a:t>
            </a:r>
            <a:r>
              <a:rPr lang="en-GB" sz="2500" dirty="0">
                <a:solidFill>
                  <a:schemeClr val="tx1"/>
                </a:solidFill>
              </a:rPr>
              <a:t> </a:t>
            </a:r>
            <a:r>
              <a:rPr lang="en-GB" sz="2500" dirty="0" smtClean="0">
                <a:solidFill>
                  <a:schemeClr val="tx1"/>
                </a:solidFill>
              </a:rPr>
              <a:t>and </a:t>
            </a:r>
            <a:r>
              <a:rPr lang="en-GB" sz="2500" b="1" dirty="0" smtClean="0">
                <a:solidFill>
                  <a:srgbClr val="8D8959"/>
                </a:solidFill>
              </a:rPr>
              <a:t>142A</a:t>
            </a:r>
            <a:r>
              <a:rPr lang="en-GB" sz="2500" dirty="0" smtClean="0">
                <a:solidFill>
                  <a:srgbClr val="0070C0"/>
                </a:solidFill>
              </a:rPr>
              <a:t> </a:t>
            </a:r>
            <a:r>
              <a:rPr lang="en-GB" sz="2500" dirty="0" smtClean="0">
                <a:solidFill>
                  <a:schemeClr val="tx1"/>
                </a:solidFill>
              </a:rPr>
              <a:t>to the queue</a:t>
            </a:r>
          </a:p>
          <a:p>
            <a:pPr marL="271463" lvl="1" indent="-271463">
              <a:spcAft>
                <a:spcPts val="1400"/>
              </a:spcAft>
            </a:pPr>
            <a:endParaRPr lang="en-GB" sz="2500" dirty="0">
              <a:solidFill>
                <a:schemeClr val="tx1"/>
              </a:solidFill>
            </a:endParaRPr>
          </a:p>
          <a:p>
            <a:pPr marL="271463" lvl="1" indent="-271463">
              <a:spcAft>
                <a:spcPts val="1400"/>
              </a:spcAft>
            </a:pPr>
            <a:endParaRPr lang="en-GB" dirty="0" smtClean="0"/>
          </a:p>
          <a:p>
            <a:r>
              <a:rPr lang="en-GB" dirty="0" smtClean="0"/>
              <a:t>The buses in the queue are in order of priority</a:t>
            </a:r>
          </a:p>
          <a:p>
            <a:r>
              <a:rPr lang="en-GB" dirty="0" smtClean="0"/>
              <a:t>What algorithm are you using to insert buses into the queue?</a:t>
            </a:r>
          </a:p>
          <a:p>
            <a:r>
              <a:rPr lang="en-GB" b="1" dirty="0" smtClean="0">
                <a:solidFill>
                  <a:srgbClr val="8D8959"/>
                </a:solidFill>
              </a:rPr>
              <a:t>142A</a:t>
            </a:r>
            <a:r>
              <a:rPr lang="en-GB" dirty="0" smtClean="0"/>
              <a:t> leaves and </a:t>
            </a:r>
            <a:r>
              <a:rPr lang="en-GB" b="1" dirty="0" smtClean="0">
                <a:solidFill>
                  <a:srgbClr val="8D8959"/>
                </a:solidFill>
              </a:rPr>
              <a:t>75B</a:t>
            </a:r>
            <a:r>
              <a:rPr lang="en-GB" dirty="0" smtClean="0"/>
              <a:t> joins the queue. </a:t>
            </a:r>
          </a:p>
          <a:p>
            <a:pPr lvl="1"/>
            <a:r>
              <a:rPr lang="en-GB" dirty="0" smtClean="0"/>
              <a:t>What does the queue look like now?</a:t>
            </a:r>
            <a:endParaRPr lang="en-GB" dirty="0"/>
          </a:p>
          <a:p>
            <a:endParaRPr lang="en-GB" dirty="0">
              <a:solidFill>
                <a:schemeClr val="tx1"/>
              </a:solidFill>
            </a:endParaRPr>
          </a:p>
          <a:p>
            <a:pPr lvl="1"/>
            <a:endParaRPr lang="en-GB" dirty="0">
              <a:solidFill>
                <a:schemeClr val="tx1"/>
              </a:solidFill>
            </a:endParaRPr>
          </a:p>
          <a:p>
            <a:endParaRPr lang="en-GB" dirty="0" smtClean="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655424549"/>
              </p:ext>
            </p:extLst>
          </p:nvPr>
        </p:nvGraphicFramePr>
        <p:xfrm>
          <a:off x="1456115" y="2722565"/>
          <a:ext cx="6352800" cy="697271"/>
        </p:xfrm>
        <a:graphic>
          <a:graphicData uri="http://schemas.openxmlformats.org/drawingml/2006/table">
            <a:tbl>
              <a:tblPr firstRow="1" bandRow="1">
                <a:tableStyleId>{5C22544A-7EE6-4342-B048-85BDC9FD1C3A}</a:tableStyleId>
              </a:tblPr>
              <a:tblGrid>
                <a:gridCol w="1270560">
                  <a:extLst>
                    <a:ext uri="{9D8B030D-6E8A-4147-A177-3AD203B41FA5}">
                      <a16:colId xmlns:a16="http://schemas.microsoft.com/office/drawing/2014/main" xmlns="" val="20000"/>
                    </a:ext>
                  </a:extLst>
                </a:gridCol>
                <a:gridCol w="1270560">
                  <a:extLst>
                    <a:ext uri="{9D8B030D-6E8A-4147-A177-3AD203B41FA5}">
                      <a16:colId xmlns:a16="http://schemas.microsoft.com/office/drawing/2014/main" xmlns="" val="20001"/>
                    </a:ext>
                  </a:extLst>
                </a:gridCol>
                <a:gridCol w="1270560">
                  <a:extLst>
                    <a:ext uri="{9D8B030D-6E8A-4147-A177-3AD203B41FA5}">
                      <a16:colId xmlns:a16="http://schemas.microsoft.com/office/drawing/2014/main" xmlns="" val="20002"/>
                    </a:ext>
                  </a:extLst>
                </a:gridCol>
                <a:gridCol w="1270560">
                  <a:extLst>
                    <a:ext uri="{9D8B030D-6E8A-4147-A177-3AD203B41FA5}">
                      <a16:colId xmlns:a16="http://schemas.microsoft.com/office/drawing/2014/main" xmlns="" val="20003"/>
                    </a:ext>
                  </a:extLst>
                </a:gridCol>
                <a:gridCol w="1270560">
                  <a:extLst>
                    <a:ext uri="{9D8B030D-6E8A-4147-A177-3AD203B41FA5}">
                      <a16:colId xmlns:a16="http://schemas.microsoft.com/office/drawing/2014/main" xmlns="" val="20004"/>
                    </a:ext>
                  </a:extLst>
                </a:gridCol>
              </a:tblGrid>
              <a:tr h="697271">
                <a:tc>
                  <a:txBody>
                    <a:bodyPr/>
                    <a:lstStyle/>
                    <a:p>
                      <a:pPr algn="ctr"/>
                      <a:r>
                        <a:rPr lang="en-GB" sz="2500" dirty="0" smtClean="0">
                          <a:solidFill>
                            <a:schemeClr val="bg1"/>
                          </a:solidFill>
                          <a:latin typeface="Arial" panose="020B0604020202020204" pitchFamily="34" charset="0"/>
                          <a:cs typeface="Arial" panose="020B0604020202020204" pitchFamily="34" charset="0"/>
                        </a:rPr>
                        <a:t>142A</a:t>
                      </a:r>
                      <a:endParaRPr lang="en-GB" sz="2500" dirty="0">
                        <a:solidFill>
                          <a:schemeClr val="bg1"/>
                        </a:solidFill>
                        <a:latin typeface="Arial" panose="020B0604020202020204" pitchFamily="34" charset="0"/>
                        <a:cs typeface="Arial" panose="020B0604020202020204" pitchFamily="34" charset="0"/>
                      </a:endParaRPr>
                    </a:p>
                  </a:txBody>
                  <a:tcPr anchor="ctr">
                    <a:solidFill>
                      <a:srgbClr val="C0BB9E"/>
                    </a:solidFill>
                  </a:tcPr>
                </a:tc>
                <a:tc>
                  <a:txBody>
                    <a:bodyPr/>
                    <a:lstStyle/>
                    <a:p>
                      <a:pPr algn="ctr"/>
                      <a:r>
                        <a:rPr lang="en-GB" sz="2500" dirty="0" smtClean="0">
                          <a:solidFill>
                            <a:schemeClr val="bg1"/>
                          </a:solidFill>
                          <a:latin typeface="Arial" panose="020B0604020202020204" pitchFamily="34" charset="0"/>
                          <a:cs typeface="Arial" panose="020B0604020202020204" pitchFamily="34" charset="0"/>
                        </a:rPr>
                        <a:t>92B</a:t>
                      </a:r>
                      <a:endParaRPr lang="en-GB" sz="2500" dirty="0">
                        <a:solidFill>
                          <a:schemeClr val="bg1"/>
                        </a:solidFill>
                        <a:latin typeface="Arial" panose="020B0604020202020204" pitchFamily="34" charset="0"/>
                        <a:cs typeface="Arial" panose="020B0604020202020204" pitchFamily="34" charset="0"/>
                      </a:endParaRPr>
                    </a:p>
                  </a:txBody>
                  <a:tcPr anchor="ctr">
                    <a:solidFill>
                      <a:srgbClr val="C0BB9E"/>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500" dirty="0" smtClean="0">
                          <a:solidFill>
                            <a:schemeClr val="bg1"/>
                          </a:solidFill>
                          <a:latin typeface="Arial" panose="020B0604020202020204" pitchFamily="34" charset="0"/>
                          <a:cs typeface="Arial" panose="020B0604020202020204" pitchFamily="34" charset="0"/>
                        </a:rPr>
                        <a:t>87B</a:t>
                      </a:r>
                    </a:p>
                  </a:txBody>
                  <a:tcPr anchor="ctr">
                    <a:solidFill>
                      <a:srgbClr val="C0BB9E"/>
                    </a:solidFill>
                  </a:tcPr>
                </a:tc>
                <a:tc>
                  <a:txBody>
                    <a:bodyPr/>
                    <a:lstStyle/>
                    <a:p>
                      <a:pPr algn="ctr"/>
                      <a:r>
                        <a:rPr lang="en-GB" sz="2500" dirty="0" smtClean="0">
                          <a:solidFill>
                            <a:schemeClr val="bg1"/>
                          </a:solidFill>
                          <a:latin typeface="Arial" panose="020B0604020202020204" pitchFamily="34" charset="0"/>
                          <a:cs typeface="Arial" panose="020B0604020202020204" pitchFamily="34" charset="0"/>
                        </a:rPr>
                        <a:t>64C</a:t>
                      </a:r>
                      <a:endParaRPr lang="en-GB" sz="2500" dirty="0">
                        <a:solidFill>
                          <a:schemeClr val="bg1"/>
                        </a:solidFill>
                        <a:latin typeface="Arial" panose="020B0604020202020204" pitchFamily="34" charset="0"/>
                        <a:cs typeface="Arial" panose="020B0604020202020204" pitchFamily="34" charset="0"/>
                      </a:endParaRPr>
                    </a:p>
                  </a:txBody>
                  <a:tcPr anchor="ctr">
                    <a:solidFill>
                      <a:srgbClr val="C0BB9E"/>
                    </a:solidFill>
                  </a:tcPr>
                </a:tc>
                <a:tc>
                  <a:txBody>
                    <a:bodyPr/>
                    <a:lstStyle/>
                    <a:p>
                      <a:pPr algn="ctr"/>
                      <a:r>
                        <a:rPr lang="en-GB" sz="2500" dirty="0" smtClean="0">
                          <a:solidFill>
                            <a:schemeClr val="bg1"/>
                          </a:solidFill>
                          <a:latin typeface="Arial" panose="020B0604020202020204" pitchFamily="34" charset="0"/>
                          <a:cs typeface="Arial" panose="020B0604020202020204" pitchFamily="34" charset="0"/>
                        </a:rPr>
                        <a:t>25C</a:t>
                      </a:r>
                      <a:endParaRPr lang="en-GB" sz="2500" dirty="0">
                        <a:solidFill>
                          <a:schemeClr val="bg1"/>
                        </a:solidFill>
                        <a:latin typeface="Arial" panose="020B0604020202020204" pitchFamily="34" charset="0"/>
                        <a:cs typeface="Arial" panose="020B0604020202020204" pitchFamily="34" charset="0"/>
                      </a:endParaRPr>
                    </a:p>
                  </a:txBody>
                  <a:tcPr anchor="ctr">
                    <a:solidFill>
                      <a:srgbClr val="C0BB9E"/>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225716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Dynamic vs </a:t>
            </a:r>
            <a:r>
              <a:rPr lang="en-GB" dirty="0" smtClean="0"/>
              <a:t>static</a:t>
            </a:r>
            <a:endParaRPr lang="en-GB" dirty="0"/>
          </a:p>
        </p:txBody>
      </p:sp>
      <p:sp>
        <p:nvSpPr>
          <p:cNvPr id="3" name="Text Placeholder 2"/>
          <p:cNvSpPr>
            <a:spLocks noGrp="1"/>
          </p:cNvSpPr>
          <p:nvPr>
            <p:ph type="body" sz="quarter" idx="14"/>
          </p:nvPr>
        </p:nvSpPr>
        <p:spPr/>
        <p:txBody>
          <a:bodyPr/>
          <a:lstStyle/>
          <a:p>
            <a:r>
              <a:rPr lang="en-GB" dirty="0">
                <a:solidFill>
                  <a:srgbClr val="8D8959"/>
                </a:solidFill>
              </a:rPr>
              <a:t>Static data structures </a:t>
            </a:r>
            <a:r>
              <a:rPr lang="en-GB" dirty="0"/>
              <a:t>are fixed in </a:t>
            </a:r>
            <a:r>
              <a:rPr lang="en-GB" dirty="0" smtClean="0"/>
              <a:t>size</a:t>
            </a:r>
          </a:p>
          <a:p>
            <a:pPr lvl="1"/>
            <a:r>
              <a:rPr lang="en-GB" dirty="0" smtClean="0"/>
              <a:t>Cannot grow, shrink, or be freed during execution</a:t>
            </a:r>
          </a:p>
          <a:p>
            <a:pPr lvl="1"/>
            <a:r>
              <a:rPr lang="en-GB" dirty="0" smtClean="0"/>
              <a:t>An array is a static data structure</a:t>
            </a:r>
            <a:endParaRPr lang="en-GB" dirty="0"/>
          </a:p>
          <a:p>
            <a:r>
              <a:rPr lang="en-GB" dirty="0" smtClean="0">
                <a:solidFill>
                  <a:srgbClr val="8D8959"/>
                </a:solidFill>
              </a:rPr>
              <a:t>Dynamic </a:t>
            </a:r>
            <a:r>
              <a:rPr lang="en-GB" dirty="0">
                <a:solidFill>
                  <a:srgbClr val="8D8959"/>
                </a:solidFill>
              </a:rPr>
              <a:t>data structures </a:t>
            </a:r>
            <a:r>
              <a:rPr lang="en-GB" dirty="0"/>
              <a:t>can grow and </a:t>
            </a:r>
            <a:r>
              <a:rPr lang="en-GB" dirty="0" smtClean="0"/>
              <a:t>shrink</a:t>
            </a:r>
          </a:p>
          <a:p>
            <a:pPr lvl="1"/>
            <a:r>
              <a:rPr lang="en-GB" dirty="0" smtClean="0"/>
              <a:t>Allocates and deallocates memory from the </a:t>
            </a:r>
            <a:r>
              <a:rPr lang="en-GB" b="1" dirty="0" smtClean="0">
                <a:solidFill>
                  <a:srgbClr val="8D8959"/>
                </a:solidFill>
              </a:rPr>
              <a:t>heap</a:t>
            </a:r>
            <a:r>
              <a:rPr lang="en-GB" dirty="0" smtClean="0"/>
              <a:t> (an area of memory especially used for this purpose)</a:t>
            </a:r>
          </a:p>
          <a:p>
            <a:pPr lvl="1"/>
            <a:r>
              <a:rPr lang="en-GB" dirty="0" smtClean="0"/>
              <a:t>Excessive allocation of memory, without deallocation, may cause overflow (exceeding maximum memory limit)</a:t>
            </a:r>
          </a:p>
          <a:p>
            <a:pPr lvl="1"/>
            <a:r>
              <a:rPr lang="en-GB" dirty="0" smtClean="0"/>
              <a:t>Python – list; Java - </a:t>
            </a:r>
            <a:r>
              <a:rPr lang="en-GB" dirty="0" err="1" smtClean="0"/>
              <a:t>ArrayList</a:t>
            </a:r>
            <a:endParaRPr lang="en-GB" dirty="0">
              <a:solidFill>
                <a:schemeClr val="tx1"/>
              </a:solidFill>
            </a:endParaRPr>
          </a:p>
        </p:txBody>
      </p:sp>
    </p:spTree>
    <p:extLst>
      <p:ext uri="{BB962C8B-B14F-4D97-AF65-F5344CB8AC3E}">
        <p14:creationId xmlns:p14="http://schemas.microsoft.com/office/powerpoint/2010/main" val="2019616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smtClean="0"/>
              <a:t>Worksheet</a:t>
            </a:r>
            <a:endParaRPr lang="en-GB" dirty="0"/>
          </a:p>
        </p:txBody>
      </p:sp>
      <p:sp>
        <p:nvSpPr>
          <p:cNvPr id="7" name="Text Placeholder 6"/>
          <p:cNvSpPr>
            <a:spLocks noGrp="1"/>
          </p:cNvSpPr>
          <p:nvPr>
            <p:ph type="body" sz="quarter" idx="14"/>
          </p:nvPr>
        </p:nvSpPr>
        <p:spPr/>
        <p:txBody>
          <a:bodyPr/>
          <a:lstStyle/>
          <a:p>
            <a:r>
              <a:rPr lang="en-GB" dirty="0"/>
              <a:t>Complete the </a:t>
            </a:r>
            <a:r>
              <a:rPr lang="en-GB" dirty="0" smtClean="0"/>
              <a:t>‘Accident and Emergency’ </a:t>
            </a:r>
            <a:r>
              <a:rPr lang="en-GB" b="1" dirty="0" smtClean="0"/>
              <a:t>Task 3</a:t>
            </a:r>
            <a:r>
              <a:rPr lang="en-GB" dirty="0" smtClean="0"/>
              <a:t> on </a:t>
            </a:r>
            <a:r>
              <a:rPr lang="en-GB" dirty="0"/>
              <a:t>the worksheet</a:t>
            </a:r>
          </a:p>
          <a:p>
            <a:endParaRPr lang="en-GB" dirty="0"/>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5636" y="4091708"/>
            <a:ext cx="6382327" cy="2576947"/>
          </a:xfrm>
          <a:prstGeom prst="rect">
            <a:avLst/>
          </a:prstGeom>
        </p:spPr>
      </p:pic>
    </p:spTree>
    <p:extLst>
      <p:ext uri="{BB962C8B-B14F-4D97-AF65-F5344CB8AC3E}">
        <p14:creationId xmlns:p14="http://schemas.microsoft.com/office/powerpoint/2010/main" val="1576285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Introduction to data structures</a:t>
            </a:r>
          </a:p>
          <a:p>
            <a:endParaRPr lang="en-GB" dirty="0"/>
          </a:p>
        </p:txBody>
      </p:sp>
      <p:sp>
        <p:nvSpPr>
          <p:cNvPr id="3" name="Text Placeholder 2"/>
          <p:cNvSpPr>
            <a:spLocks noGrp="1"/>
          </p:cNvSpPr>
          <p:nvPr>
            <p:ph type="body" sz="quarter" idx="14"/>
          </p:nvPr>
        </p:nvSpPr>
        <p:spPr/>
        <p:txBody>
          <a:bodyPr/>
          <a:lstStyle/>
          <a:p>
            <a:r>
              <a:rPr lang="en-GB" dirty="0"/>
              <a:t>Sort these </a:t>
            </a:r>
            <a:r>
              <a:rPr lang="en-GB" dirty="0" smtClean="0"/>
              <a:t>terms </a:t>
            </a:r>
            <a:r>
              <a:rPr lang="en-GB" dirty="0"/>
              <a:t>into the table based on your current understanding</a:t>
            </a:r>
            <a:r>
              <a:rPr lang="en-GB" dirty="0" smtClean="0"/>
              <a:t>:</a:t>
            </a:r>
          </a:p>
          <a:p>
            <a:pPr lvl="1"/>
            <a:r>
              <a:rPr lang="en-GB" dirty="0" smtClean="0"/>
              <a:t>array, integer, real, list, stack, Boolean, char, queue, string</a:t>
            </a:r>
            <a:endParaRPr lang="en-GB"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870651418"/>
              </p:ext>
            </p:extLst>
          </p:nvPr>
        </p:nvGraphicFramePr>
        <p:xfrm>
          <a:off x="997528" y="3413509"/>
          <a:ext cx="7195128" cy="2308440"/>
        </p:xfrm>
        <a:graphic>
          <a:graphicData uri="http://schemas.openxmlformats.org/drawingml/2006/table">
            <a:tbl>
              <a:tblPr firstRow="1" bandRow="1">
                <a:tableStyleId>{5C22544A-7EE6-4342-B048-85BDC9FD1C3A}</a:tableStyleId>
              </a:tblPr>
              <a:tblGrid>
                <a:gridCol w="3188993">
                  <a:extLst>
                    <a:ext uri="{9D8B030D-6E8A-4147-A177-3AD203B41FA5}">
                      <a16:colId xmlns:a16="http://schemas.microsoft.com/office/drawing/2014/main" xmlns="" val="20000"/>
                    </a:ext>
                  </a:extLst>
                </a:gridCol>
                <a:gridCol w="4006135">
                  <a:extLst>
                    <a:ext uri="{9D8B030D-6E8A-4147-A177-3AD203B41FA5}">
                      <a16:colId xmlns:a16="http://schemas.microsoft.com/office/drawing/2014/main" xmlns="" val="20001"/>
                    </a:ext>
                  </a:extLst>
                </a:gridCol>
              </a:tblGrid>
              <a:tr h="370840">
                <a:tc>
                  <a:txBody>
                    <a:bodyPr/>
                    <a:lstStyle/>
                    <a:p>
                      <a:r>
                        <a:rPr lang="en-GB" sz="2500" dirty="0" smtClean="0">
                          <a:solidFill>
                            <a:schemeClr val="bg1"/>
                          </a:solidFill>
                          <a:latin typeface="Arial" panose="020B0604020202020204" pitchFamily="34" charset="0"/>
                          <a:cs typeface="Arial" panose="020B0604020202020204" pitchFamily="34" charset="0"/>
                        </a:rPr>
                        <a:t>Category</a:t>
                      </a:r>
                      <a:endParaRPr lang="en-GB" sz="2500"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500" dirty="0" smtClean="0">
                          <a:solidFill>
                            <a:schemeClr val="bg1"/>
                          </a:solidFill>
                          <a:latin typeface="Arial" panose="020B0604020202020204" pitchFamily="34" charset="0"/>
                          <a:cs typeface="Arial" panose="020B0604020202020204" pitchFamily="34" charset="0"/>
                        </a:rPr>
                        <a:t>Word</a:t>
                      </a:r>
                      <a:endParaRPr lang="en-GB" sz="2500" dirty="0">
                        <a:solidFill>
                          <a:schemeClr val="bg1"/>
                        </a:solidFill>
                        <a:latin typeface="Arial" panose="020B0604020202020204" pitchFamily="34" charset="0"/>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xmlns="" val="10000"/>
                  </a:ext>
                </a:extLst>
              </a:tr>
              <a:tr h="612000">
                <a:tc>
                  <a:txBody>
                    <a:bodyPr/>
                    <a:lstStyle/>
                    <a:p>
                      <a:pPr algn="l">
                        <a:spcAft>
                          <a:spcPts val="600"/>
                        </a:spcAft>
                      </a:pPr>
                      <a:r>
                        <a:rPr lang="en-GB" sz="2500" dirty="0" smtClean="0">
                          <a:solidFill>
                            <a:schemeClr val="tx1"/>
                          </a:solidFill>
                          <a:latin typeface="Arial" panose="020B0604020202020204" pitchFamily="34" charset="0"/>
                          <a:cs typeface="Arial" panose="020B0604020202020204" pitchFamily="34" charset="0"/>
                        </a:rPr>
                        <a:t>Elementary data type</a:t>
                      </a:r>
                      <a:endParaRPr lang="en-GB" sz="25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250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612000">
                <a:tc>
                  <a:txBody>
                    <a:bodyPr/>
                    <a:lstStyle/>
                    <a:p>
                      <a:pPr algn="l">
                        <a:spcAft>
                          <a:spcPts val="600"/>
                        </a:spcAft>
                      </a:pPr>
                      <a:r>
                        <a:rPr lang="en-GB" sz="2500" dirty="0" smtClean="0">
                          <a:solidFill>
                            <a:schemeClr val="tx1"/>
                          </a:solidFill>
                          <a:latin typeface="Arial" panose="020B0604020202020204" pitchFamily="34" charset="0"/>
                          <a:cs typeface="Arial" panose="020B0604020202020204" pitchFamily="34" charset="0"/>
                        </a:rPr>
                        <a:t>Composite data type</a:t>
                      </a:r>
                      <a:endParaRPr lang="en-GB" sz="25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25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12000">
                <a:tc>
                  <a:txBody>
                    <a:bodyPr/>
                    <a:lstStyle/>
                    <a:p>
                      <a:pPr algn="l">
                        <a:spcAft>
                          <a:spcPts val="600"/>
                        </a:spcAft>
                      </a:pPr>
                      <a:r>
                        <a:rPr lang="en-GB" sz="2500" dirty="0" smtClean="0">
                          <a:solidFill>
                            <a:schemeClr val="tx1"/>
                          </a:solidFill>
                          <a:latin typeface="Arial" panose="020B0604020202020204" pitchFamily="34" charset="0"/>
                          <a:cs typeface="Arial" panose="020B0604020202020204" pitchFamily="34" charset="0"/>
                        </a:rPr>
                        <a:t>Abstract data type</a:t>
                      </a:r>
                      <a:endParaRPr lang="en-GB" sz="25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2500" kern="1200" dirty="0" smtClean="0">
                        <a:solidFill>
                          <a:schemeClr val="dk1"/>
                        </a:solidFill>
                        <a:effectLst/>
                        <a:latin typeface="Arial" panose="020B0604020202020204" pitchFamily="34" charset="0"/>
                        <a:ea typeface="+mn-ea"/>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146803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10617011"/>
              </p:ext>
            </p:extLst>
          </p:nvPr>
        </p:nvGraphicFramePr>
        <p:xfrm>
          <a:off x="619579" y="2910065"/>
          <a:ext cx="8006632" cy="3311822"/>
        </p:xfrm>
        <a:graphic>
          <a:graphicData uri="http://schemas.openxmlformats.org/drawingml/2006/table">
            <a:tbl>
              <a:tblPr firstRow="1" bandRow="1">
                <a:tableStyleId>{5C22544A-7EE6-4342-B048-85BDC9FD1C3A}</a:tableStyleId>
              </a:tblPr>
              <a:tblGrid>
                <a:gridCol w="1933893">
                  <a:extLst>
                    <a:ext uri="{9D8B030D-6E8A-4147-A177-3AD203B41FA5}">
                      <a16:colId xmlns:a16="http://schemas.microsoft.com/office/drawing/2014/main" xmlns="" val="20000"/>
                    </a:ext>
                  </a:extLst>
                </a:gridCol>
                <a:gridCol w="1902143">
                  <a:extLst>
                    <a:ext uri="{9D8B030D-6E8A-4147-A177-3AD203B41FA5}">
                      <a16:colId xmlns:a16="http://schemas.microsoft.com/office/drawing/2014/main" xmlns="" val="20001"/>
                    </a:ext>
                  </a:extLst>
                </a:gridCol>
                <a:gridCol w="2072005">
                  <a:extLst>
                    <a:ext uri="{9D8B030D-6E8A-4147-A177-3AD203B41FA5}">
                      <a16:colId xmlns:a16="http://schemas.microsoft.com/office/drawing/2014/main" xmlns="" val="20002"/>
                    </a:ext>
                  </a:extLst>
                </a:gridCol>
                <a:gridCol w="2098591">
                  <a:extLst>
                    <a:ext uri="{9D8B030D-6E8A-4147-A177-3AD203B41FA5}">
                      <a16:colId xmlns:a16="http://schemas.microsoft.com/office/drawing/2014/main" xmlns="" val="20003"/>
                    </a:ext>
                  </a:extLst>
                </a:gridCol>
              </a:tblGrid>
              <a:tr h="442297">
                <a:tc>
                  <a:txBody>
                    <a:bodyPr/>
                    <a:lstStyle/>
                    <a:p>
                      <a:r>
                        <a:rPr lang="en-GB" sz="2000" dirty="0" smtClean="0">
                          <a:solidFill>
                            <a:schemeClr val="bg1"/>
                          </a:solidFill>
                          <a:latin typeface="Arial" panose="020B0604020202020204" pitchFamily="34" charset="0"/>
                          <a:cs typeface="Arial" panose="020B0604020202020204" pitchFamily="34" charset="0"/>
                        </a:rPr>
                        <a:t>FIFO</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r>
                        <a:rPr lang="en-GB" sz="2000" dirty="0" smtClean="0">
                          <a:solidFill>
                            <a:schemeClr val="bg1"/>
                          </a:solidFill>
                          <a:latin typeface="Arial" panose="020B0604020202020204" pitchFamily="34" charset="0"/>
                          <a:cs typeface="Arial" panose="020B0604020202020204" pitchFamily="34" charset="0"/>
                        </a:rPr>
                        <a:t>Queue (array)</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r>
                        <a:rPr lang="en-GB" sz="2000" dirty="0" smtClean="0">
                          <a:solidFill>
                            <a:schemeClr val="bg1"/>
                          </a:solidFill>
                          <a:latin typeface="Arial" panose="020B0604020202020204" pitchFamily="34" charset="0"/>
                          <a:cs typeface="Arial" panose="020B0604020202020204" pitchFamily="34" charset="0"/>
                        </a:rPr>
                        <a:t>Circular Queue</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r>
                        <a:rPr lang="en-GB" sz="2000" dirty="0" smtClean="0">
                          <a:solidFill>
                            <a:schemeClr val="bg1"/>
                          </a:solidFill>
                          <a:latin typeface="Arial" panose="020B0604020202020204" pitchFamily="34" charset="0"/>
                          <a:cs typeface="Arial" panose="020B0604020202020204" pitchFamily="34" charset="0"/>
                        </a:rPr>
                        <a:t>Priority Queue</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xmlns="" val="10000"/>
                  </a:ext>
                </a:extLst>
              </a:tr>
              <a:tr h="1015559">
                <a:tc>
                  <a:txBody>
                    <a:bodyPr/>
                    <a:lstStyle/>
                    <a:p>
                      <a:r>
                        <a:rPr lang="en-GB" sz="2000" dirty="0" smtClean="0">
                          <a:solidFill>
                            <a:sysClr val="windowText" lastClr="000000"/>
                          </a:solidFill>
                          <a:latin typeface="Arial" panose="020B0604020202020204" pitchFamily="34" charset="0"/>
                          <a:cs typeface="Arial" panose="020B0604020202020204" pitchFamily="34" charset="0"/>
                        </a:rPr>
                        <a:t>Advantages</a:t>
                      </a:r>
                      <a:endParaRPr lang="en-GB" sz="2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063061">
                <a:tc>
                  <a:txBody>
                    <a:bodyPr/>
                    <a:lstStyle/>
                    <a:p>
                      <a:r>
                        <a:rPr lang="en-GB" sz="2000" dirty="0" smtClean="0">
                          <a:solidFill>
                            <a:sysClr val="windowText" lastClr="000000"/>
                          </a:solidFill>
                          <a:latin typeface="Arial" panose="020B0604020202020204" pitchFamily="34" charset="0"/>
                          <a:cs typeface="Arial" panose="020B0604020202020204" pitchFamily="34" charset="0"/>
                        </a:rPr>
                        <a:t>Disadvantages</a:t>
                      </a:r>
                      <a:endParaRPr lang="en-GB" sz="2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790905">
                <a:tc>
                  <a:txBody>
                    <a:bodyPr/>
                    <a:lstStyle/>
                    <a:p>
                      <a:r>
                        <a:rPr lang="en-GB" sz="2000" dirty="0" smtClean="0">
                          <a:solidFill>
                            <a:sysClr val="windowText" lastClr="000000"/>
                          </a:solidFill>
                          <a:latin typeface="Arial" panose="020B0604020202020204" pitchFamily="34" charset="0"/>
                          <a:cs typeface="Arial" panose="020B0604020202020204" pitchFamily="34" charset="0"/>
                        </a:rPr>
                        <a:t>Usage</a:t>
                      </a:r>
                      <a:endParaRPr lang="en-GB" sz="2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 name="Text Placeholder 1"/>
          <p:cNvSpPr>
            <a:spLocks noGrp="1"/>
          </p:cNvSpPr>
          <p:nvPr>
            <p:ph type="body" sz="quarter" idx="13"/>
          </p:nvPr>
        </p:nvSpPr>
        <p:spPr>
          <a:xfrm>
            <a:off x="724280" y="906233"/>
            <a:ext cx="7816470" cy="670772"/>
          </a:xfrm>
        </p:spPr>
        <p:txBody>
          <a:bodyPr/>
          <a:lstStyle/>
          <a:p>
            <a:r>
              <a:rPr lang="en-GB" dirty="0" smtClean="0"/>
              <a:t>Plenary</a:t>
            </a:r>
            <a:endParaRPr lang="en-GB" dirty="0"/>
          </a:p>
        </p:txBody>
      </p:sp>
      <p:sp>
        <p:nvSpPr>
          <p:cNvPr id="7" name="Text Placeholder 2"/>
          <p:cNvSpPr>
            <a:spLocks noGrp="1"/>
          </p:cNvSpPr>
          <p:nvPr>
            <p:ph type="body" sz="quarter" idx="14"/>
          </p:nvPr>
        </p:nvSpPr>
        <p:spPr>
          <a:xfrm>
            <a:off x="724280" y="1577005"/>
            <a:ext cx="7797230" cy="1210471"/>
          </a:xfrm>
        </p:spPr>
        <p:txBody>
          <a:bodyPr/>
          <a:lstStyle/>
          <a:p>
            <a:r>
              <a:rPr lang="en-GB" dirty="0" smtClean="0"/>
              <a:t>Fill in the following table showing a comparison between a simple linear array queue, a circular queue, and a circular priority queue</a:t>
            </a:r>
          </a:p>
          <a:p>
            <a:pPr marL="0" indent="0" algn="ctr">
              <a:buNone/>
            </a:pPr>
            <a:r>
              <a:rPr lang="en-GB" dirty="0" smtClean="0"/>
              <a:t> </a:t>
            </a:r>
          </a:p>
        </p:txBody>
      </p:sp>
    </p:spTree>
    <p:extLst>
      <p:ext uri="{BB962C8B-B14F-4D97-AF65-F5344CB8AC3E}">
        <p14:creationId xmlns:p14="http://schemas.microsoft.com/office/powerpoint/2010/main" val="1223447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3"/>
          </p:nvPr>
        </p:nvSpPr>
        <p:spPr>
          <a:xfrm>
            <a:off x="724280" y="906233"/>
            <a:ext cx="7816470" cy="670772"/>
          </a:xfrm>
        </p:spPr>
        <p:txBody>
          <a:bodyPr/>
          <a:lstStyle/>
          <a:p>
            <a:r>
              <a:rPr lang="en-GB" dirty="0" smtClean="0">
                <a:solidFill>
                  <a:srgbClr val="FF0000"/>
                </a:solidFill>
              </a:rPr>
              <a:t>Answers</a:t>
            </a:r>
            <a:endParaRPr lang="en-GB" dirty="0">
              <a:solidFill>
                <a:srgbClr val="FF0000"/>
              </a:solidFill>
            </a:endParaRPr>
          </a:p>
        </p:txBody>
      </p:sp>
      <p:sp>
        <p:nvSpPr>
          <p:cNvPr id="7" name="Text Placeholder 2"/>
          <p:cNvSpPr>
            <a:spLocks noGrp="1"/>
          </p:cNvSpPr>
          <p:nvPr>
            <p:ph type="body" sz="quarter" idx="14"/>
          </p:nvPr>
        </p:nvSpPr>
        <p:spPr>
          <a:xfrm>
            <a:off x="724279" y="1577005"/>
            <a:ext cx="7901931" cy="1210471"/>
          </a:xfrm>
        </p:spPr>
        <p:txBody>
          <a:bodyPr/>
          <a:lstStyle/>
          <a:p>
            <a:r>
              <a:rPr lang="en-GB" dirty="0" smtClean="0"/>
              <a:t>Fill in the following table showing a comparison between a simple linear array queue, a circular queue, and a circular priority queue</a:t>
            </a:r>
          </a:p>
          <a:p>
            <a:pPr marL="0" indent="0" algn="ctr">
              <a:buNone/>
            </a:pPr>
            <a:r>
              <a:rPr lang="en-GB" dirty="0" smtClean="0"/>
              <a:t> </a:t>
            </a:r>
          </a:p>
        </p:txBody>
      </p:sp>
      <p:graphicFrame>
        <p:nvGraphicFramePr>
          <p:cNvPr id="5" name="Table 4"/>
          <p:cNvGraphicFramePr>
            <a:graphicFrameLocks noGrp="1"/>
          </p:cNvGraphicFramePr>
          <p:nvPr>
            <p:extLst>
              <p:ext uri="{D42A27DB-BD31-4B8C-83A1-F6EECF244321}">
                <p14:modId xmlns:p14="http://schemas.microsoft.com/office/powerpoint/2010/main" val="3827784819"/>
              </p:ext>
            </p:extLst>
          </p:nvPr>
        </p:nvGraphicFramePr>
        <p:xfrm>
          <a:off x="619579" y="2910065"/>
          <a:ext cx="8006632" cy="3315561"/>
        </p:xfrm>
        <a:graphic>
          <a:graphicData uri="http://schemas.openxmlformats.org/drawingml/2006/table">
            <a:tbl>
              <a:tblPr firstRow="1" bandRow="1">
                <a:tableStyleId>{5C22544A-7EE6-4342-B048-85BDC9FD1C3A}</a:tableStyleId>
              </a:tblPr>
              <a:tblGrid>
                <a:gridCol w="1933893">
                  <a:extLst>
                    <a:ext uri="{9D8B030D-6E8A-4147-A177-3AD203B41FA5}">
                      <a16:colId xmlns:a16="http://schemas.microsoft.com/office/drawing/2014/main" xmlns="" val="20000"/>
                    </a:ext>
                  </a:extLst>
                </a:gridCol>
                <a:gridCol w="1902143">
                  <a:extLst>
                    <a:ext uri="{9D8B030D-6E8A-4147-A177-3AD203B41FA5}">
                      <a16:colId xmlns:a16="http://schemas.microsoft.com/office/drawing/2014/main" xmlns="" val="20001"/>
                    </a:ext>
                  </a:extLst>
                </a:gridCol>
                <a:gridCol w="2072005">
                  <a:extLst>
                    <a:ext uri="{9D8B030D-6E8A-4147-A177-3AD203B41FA5}">
                      <a16:colId xmlns:a16="http://schemas.microsoft.com/office/drawing/2014/main" xmlns="" val="20002"/>
                    </a:ext>
                  </a:extLst>
                </a:gridCol>
                <a:gridCol w="2098591">
                  <a:extLst>
                    <a:ext uri="{9D8B030D-6E8A-4147-A177-3AD203B41FA5}">
                      <a16:colId xmlns:a16="http://schemas.microsoft.com/office/drawing/2014/main" xmlns="" val="20003"/>
                    </a:ext>
                  </a:extLst>
                </a:gridCol>
              </a:tblGrid>
              <a:tr h="442297">
                <a:tc>
                  <a:txBody>
                    <a:bodyPr/>
                    <a:lstStyle/>
                    <a:p>
                      <a:r>
                        <a:rPr lang="en-GB" sz="2000" dirty="0" smtClean="0">
                          <a:solidFill>
                            <a:schemeClr val="bg1"/>
                          </a:solidFill>
                          <a:latin typeface="Arial" panose="020B0604020202020204" pitchFamily="34" charset="0"/>
                          <a:cs typeface="Arial" panose="020B0604020202020204" pitchFamily="34" charset="0"/>
                        </a:rPr>
                        <a:t>FIFO</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r>
                        <a:rPr lang="en-GB" sz="2000" dirty="0" smtClean="0">
                          <a:solidFill>
                            <a:schemeClr val="bg1"/>
                          </a:solidFill>
                          <a:latin typeface="Arial" panose="020B0604020202020204" pitchFamily="34" charset="0"/>
                          <a:cs typeface="Arial" panose="020B0604020202020204" pitchFamily="34" charset="0"/>
                        </a:rPr>
                        <a:t>Queue (array)</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r>
                        <a:rPr lang="en-GB" sz="2000" dirty="0" smtClean="0">
                          <a:solidFill>
                            <a:schemeClr val="bg1"/>
                          </a:solidFill>
                          <a:latin typeface="Arial" panose="020B0604020202020204" pitchFamily="34" charset="0"/>
                          <a:cs typeface="Arial" panose="020B0604020202020204" pitchFamily="34" charset="0"/>
                        </a:rPr>
                        <a:t>Circular Queue</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r>
                        <a:rPr lang="en-GB" sz="2000" dirty="0" smtClean="0">
                          <a:solidFill>
                            <a:schemeClr val="bg1"/>
                          </a:solidFill>
                          <a:latin typeface="Arial" panose="020B0604020202020204" pitchFamily="34" charset="0"/>
                          <a:cs typeface="Arial" panose="020B0604020202020204" pitchFamily="34" charset="0"/>
                        </a:rPr>
                        <a:t>Priority Queue</a:t>
                      </a:r>
                      <a:endParaRPr lang="en-GB" sz="20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xmlns="" val="10000"/>
                  </a:ext>
                </a:extLst>
              </a:tr>
              <a:tr h="1015559">
                <a:tc>
                  <a:txBody>
                    <a:bodyPr/>
                    <a:lstStyle/>
                    <a:p>
                      <a:r>
                        <a:rPr lang="en-GB" sz="2000" dirty="0" smtClean="0">
                          <a:solidFill>
                            <a:sysClr val="windowText" lastClr="000000"/>
                          </a:solidFill>
                          <a:latin typeface="Arial" panose="020B0604020202020204" pitchFamily="34" charset="0"/>
                          <a:cs typeface="Arial" panose="020B0604020202020204" pitchFamily="34" charset="0"/>
                        </a:rPr>
                        <a:t>Advantages</a:t>
                      </a:r>
                      <a:endParaRPr lang="en-GB" sz="2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smtClean="0">
                          <a:solidFill>
                            <a:srgbClr val="FF0000"/>
                          </a:solidFill>
                          <a:latin typeface="Arial" panose="020B0604020202020204" pitchFamily="34" charset="0"/>
                          <a:cs typeface="Arial" panose="020B0604020202020204" pitchFamily="34" charset="0"/>
                        </a:rPr>
                        <a:t>Simple to program</a:t>
                      </a:r>
                    </a:p>
                    <a:p>
                      <a:r>
                        <a:rPr lang="en-GB" sz="1600" dirty="0" smtClean="0">
                          <a:solidFill>
                            <a:srgbClr val="FF0000"/>
                          </a:solidFill>
                          <a:latin typeface="Arial" panose="020B0604020202020204" pitchFamily="34" charset="0"/>
                          <a:cs typeface="Arial" panose="020B0604020202020204" pitchFamily="34" charset="0"/>
                        </a:rPr>
                        <a:t>Predictable</a:t>
                      </a:r>
                      <a:r>
                        <a:rPr lang="en-GB" sz="1600" baseline="0" dirty="0" smtClean="0">
                          <a:solidFill>
                            <a:srgbClr val="FF0000"/>
                          </a:solidFill>
                          <a:latin typeface="Arial" panose="020B0604020202020204" pitchFamily="34" charset="0"/>
                          <a:cs typeface="Arial" panose="020B0604020202020204" pitchFamily="34" charset="0"/>
                        </a:rPr>
                        <a:t> memory usage</a:t>
                      </a: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smtClean="0">
                          <a:solidFill>
                            <a:srgbClr val="FF0000"/>
                          </a:solidFill>
                          <a:latin typeface="Arial" panose="020B0604020202020204" pitchFamily="34" charset="0"/>
                          <a:cs typeface="Arial" panose="020B0604020202020204" pitchFamily="34" charset="0"/>
                        </a:rPr>
                        <a:t>Can reuse free spaces</a:t>
                      </a:r>
                      <a:br>
                        <a:rPr lang="en-GB" sz="1600" dirty="0" smtClean="0">
                          <a:solidFill>
                            <a:srgbClr val="FF0000"/>
                          </a:solidFill>
                          <a:latin typeface="Arial" panose="020B0604020202020204" pitchFamily="34" charset="0"/>
                          <a:cs typeface="Arial" panose="020B0604020202020204" pitchFamily="34" charset="0"/>
                        </a:rPr>
                      </a:b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smtClean="0">
                          <a:solidFill>
                            <a:srgbClr val="FF0000"/>
                          </a:solidFill>
                          <a:latin typeface="Arial" panose="020B0604020202020204" pitchFamily="34" charset="0"/>
                          <a:cs typeface="Arial" panose="020B0604020202020204" pitchFamily="34" charset="0"/>
                        </a:rPr>
                        <a:t>Gives preference to more important items</a:t>
                      </a: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015559">
                <a:tc>
                  <a:txBody>
                    <a:bodyPr/>
                    <a:lstStyle/>
                    <a:p>
                      <a:r>
                        <a:rPr lang="en-GB" sz="2000" dirty="0" smtClean="0">
                          <a:solidFill>
                            <a:sysClr val="windowText" lastClr="000000"/>
                          </a:solidFill>
                          <a:latin typeface="Arial" panose="020B0604020202020204" pitchFamily="34" charset="0"/>
                          <a:cs typeface="Arial" panose="020B0604020202020204" pitchFamily="34" charset="0"/>
                        </a:rPr>
                        <a:t>Disadvantages</a:t>
                      </a:r>
                      <a:endParaRPr lang="en-GB" sz="2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smtClean="0">
                          <a:solidFill>
                            <a:srgbClr val="FF0000"/>
                          </a:solidFill>
                          <a:latin typeface="Arial" panose="020B0604020202020204" pitchFamily="34" charset="0"/>
                          <a:cs typeface="Arial" panose="020B0604020202020204" pitchFamily="34" charset="0"/>
                        </a:rPr>
                        <a:t>Fixed length</a:t>
                      </a:r>
                    </a:p>
                    <a:p>
                      <a:r>
                        <a:rPr lang="en-GB" sz="1600" dirty="0" smtClean="0">
                          <a:solidFill>
                            <a:srgbClr val="FF0000"/>
                          </a:solidFill>
                          <a:latin typeface="Arial" panose="020B0604020202020204" pitchFamily="34" charset="0"/>
                          <a:cs typeface="Arial" panose="020B0604020202020204" pitchFamily="34" charset="0"/>
                        </a:rPr>
                        <a:t>Single pass</a:t>
                      </a:r>
                      <a:br>
                        <a:rPr lang="en-GB" sz="1600" dirty="0" smtClean="0">
                          <a:solidFill>
                            <a:srgbClr val="FF0000"/>
                          </a:solidFill>
                          <a:latin typeface="Arial" panose="020B0604020202020204" pitchFamily="34" charset="0"/>
                          <a:cs typeface="Arial" panose="020B0604020202020204" pitchFamily="34" charset="0"/>
                        </a:rPr>
                      </a:br>
                      <a:r>
                        <a:rPr lang="en-GB" sz="1600" dirty="0" smtClean="0">
                          <a:solidFill>
                            <a:srgbClr val="FF0000"/>
                          </a:solidFill>
                          <a:latin typeface="Arial" panose="020B0604020202020204" pitchFamily="34" charset="0"/>
                          <a:cs typeface="Arial" panose="020B0604020202020204" pitchFamily="34" charset="0"/>
                        </a:rPr>
                        <a:t>Can’t reuse spaces</a:t>
                      </a: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smtClean="0">
                          <a:solidFill>
                            <a:srgbClr val="FF0000"/>
                          </a:solidFill>
                          <a:latin typeface="Arial" panose="020B0604020202020204" pitchFamily="34" charset="0"/>
                          <a:cs typeface="Arial" panose="020B0604020202020204" pitchFamily="34" charset="0"/>
                        </a:rPr>
                        <a:t>Slightly more complex to program</a:t>
                      </a: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smtClean="0">
                          <a:solidFill>
                            <a:srgbClr val="FF0000"/>
                          </a:solidFill>
                          <a:latin typeface="Arial" panose="020B0604020202020204" pitchFamily="34" charset="0"/>
                          <a:cs typeface="Arial" panose="020B0604020202020204" pitchFamily="34" charset="0"/>
                        </a:rPr>
                        <a:t>Additional processing required to keep order</a:t>
                      </a: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790905">
                <a:tc>
                  <a:txBody>
                    <a:bodyPr/>
                    <a:lstStyle/>
                    <a:p>
                      <a:r>
                        <a:rPr lang="en-GB" sz="2000" dirty="0" smtClean="0">
                          <a:solidFill>
                            <a:sysClr val="windowText" lastClr="000000"/>
                          </a:solidFill>
                          <a:latin typeface="Arial" panose="020B0604020202020204" pitchFamily="34" charset="0"/>
                          <a:cs typeface="Arial" panose="020B0604020202020204" pitchFamily="34" charset="0"/>
                        </a:rPr>
                        <a:t>Usage</a:t>
                      </a:r>
                      <a:endParaRPr lang="en-GB" sz="20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smtClean="0">
                          <a:solidFill>
                            <a:srgbClr val="FF0000"/>
                          </a:solidFill>
                          <a:latin typeface="Arial" panose="020B0604020202020204" pitchFamily="34" charset="0"/>
                          <a:cs typeface="Arial" panose="020B0604020202020204" pitchFamily="34" charset="0"/>
                        </a:rPr>
                        <a:t>Pre-board on a roller-coaster</a:t>
                      </a: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smtClean="0">
                          <a:solidFill>
                            <a:srgbClr val="FF0000"/>
                          </a:solidFill>
                          <a:latin typeface="Arial" panose="020B0604020202020204" pitchFamily="34" charset="0"/>
                          <a:cs typeface="Arial" panose="020B0604020202020204" pitchFamily="34" charset="0"/>
                        </a:rPr>
                        <a:t>Printer spooler</a:t>
                      </a: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dirty="0" smtClean="0">
                          <a:solidFill>
                            <a:srgbClr val="FF0000"/>
                          </a:solidFill>
                          <a:latin typeface="Arial" panose="020B0604020202020204" pitchFamily="34" charset="0"/>
                          <a:cs typeface="Arial" panose="020B0604020202020204" pitchFamily="34" charset="0"/>
                        </a:rPr>
                        <a:t>Accident &amp; emergency</a:t>
                      </a: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258910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Extension</a:t>
            </a:r>
            <a:endParaRPr lang="en-GB" dirty="0"/>
          </a:p>
        </p:txBody>
      </p:sp>
      <p:sp>
        <p:nvSpPr>
          <p:cNvPr id="3" name="Text Placeholder 2"/>
          <p:cNvSpPr>
            <a:spLocks noGrp="1"/>
          </p:cNvSpPr>
          <p:nvPr>
            <p:ph type="body" sz="quarter" idx="14"/>
          </p:nvPr>
        </p:nvSpPr>
        <p:spPr/>
        <p:txBody>
          <a:bodyPr/>
          <a:lstStyle/>
          <a:p>
            <a:r>
              <a:rPr lang="en-GB" dirty="0"/>
              <a:t>Changing the rules to serve the last person to arrive first, reduces the average wait time</a:t>
            </a:r>
          </a:p>
          <a:p>
            <a:r>
              <a:rPr lang="en-GB" dirty="0" smtClean="0"/>
              <a:t>Why does the other queue always move faster?</a:t>
            </a:r>
          </a:p>
          <a:p>
            <a:pPr lvl="1"/>
            <a:r>
              <a:rPr lang="en-GB" dirty="0">
                <a:hlinkClick r:id="rId2"/>
              </a:rPr>
              <a:t>http://sciencenordic.com/queues-move-faster-if-last-person-served-first</a:t>
            </a:r>
            <a:r>
              <a:rPr lang="en-GB" dirty="0"/>
              <a:t> </a:t>
            </a:r>
            <a:endParaRPr lang="en-GB" dirty="0" smtClean="0"/>
          </a:p>
          <a:p>
            <a:pPr lvl="1"/>
            <a:r>
              <a:rPr lang="en-GB" dirty="0" smtClean="0">
                <a:hlinkClick r:id="rId3"/>
              </a:rPr>
              <a:t>http</a:t>
            </a:r>
            <a:r>
              <a:rPr lang="en-GB" dirty="0">
                <a:hlinkClick r:id="rId3"/>
              </a:rPr>
              <a:t>://www.bbc.co.uk/news/magazine-34153628</a:t>
            </a:r>
            <a:r>
              <a:rPr lang="en-GB" dirty="0"/>
              <a:t> </a:t>
            </a:r>
          </a:p>
        </p:txBody>
      </p:sp>
    </p:spTree>
    <p:extLst>
      <p:ext uri="{BB962C8B-B14F-4D97-AF65-F5344CB8AC3E}">
        <p14:creationId xmlns:p14="http://schemas.microsoft.com/office/powerpoint/2010/main" val="138555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Introduction to data structures</a:t>
            </a:r>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9882130"/>
              </p:ext>
            </p:extLst>
          </p:nvPr>
        </p:nvGraphicFramePr>
        <p:xfrm>
          <a:off x="997528" y="1757569"/>
          <a:ext cx="7195128" cy="3311880"/>
        </p:xfrm>
        <a:graphic>
          <a:graphicData uri="http://schemas.openxmlformats.org/drawingml/2006/table">
            <a:tbl>
              <a:tblPr firstRow="1" bandRow="1">
                <a:tableStyleId>{5C22544A-7EE6-4342-B048-85BDC9FD1C3A}</a:tableStyleId>
              </a:tblPr>
              <a:tblGrid>
                <a:gridCol w="3188993">
                  <a:extLst>
                    <a:ext uri="{9D8B030D-6E8A-4147-A177-3AD203B41FA5}">
                      <a16:colId xmlns:a16="http://schemas.microsoft.com/office/drawing/2014/main" xmlns="" val="20000"/>
                    </a:ext>
                  </a:extLst>
                </a:gridCol>
                <a:gridCol w="4006135">
                  <a:extLst>
                    <a:ext uri="{9D8B030D-6E8A-4147-A177-3AD203B41FA5}">
                      <a16:colId xmlns:a16="http://schemas.microsoft.com/office/drawing/2014/main" xmlns="" val="20001"/>
                    </a:ext>
                  </a:extLst>
                </a:gridCol>
              </a:tblGrid>
              <a:tr h="370840">
                <a:tc>
                  <a:txBody>
                    <a:bodyPr/>
                    <a:lstStyle/>
                    <a:p>
                      <a:r>
                        <a:rPr lang="en-GB" sz="2500" dirty="0" smtClean="0">
                          <a:solidFill>
                            <a:schemeClr val="bg1"/>
                          </a:solidFill>
                          <a:latin typeface="Arial" panose="020B0604020202020204" pitchFamily="34" charset="0"/>
                          <a:cs typeface="Arial" panose="020B0604020202020204" pitchFamily="34" charset="0"/>
                        </a:rPr>
                        <a:t>Category</a:t>
                      </a:r>
                      <a:endParaRPr lang="en-GB" sz="2500"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500" dirty="0" smtClean="0">
                          <a:solidFill>
                            <a:schemeClr val="bg1"/>
                          </a:solidFill>
                          <a:latin typeface="Arial" panose="020B0604020202020204" pitchFamily="34" charset="0"/>
                          <a:cs typeface="Arial" panose="020B0604020202020204" pitchFamily="34" charset="0"/>
                        </a:rPr>
                        <a:t>Word</a:t>
                      </a:r>
                      <a:endParaRPr lang="en-GB" sz="2500" dirty="0">
                        <a:solidFill>
                          <a:schemeClr val="bg1"/>
                        </a:solidFill>
                        <a:latin typeface="Arial" panose="020B0604020202020204" pitchFamily="34" charset="0"/>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xmlns="" val="10000"/>
                  </a:ext>
                </a:extLst>
              </a:tr>
              <a:tr h="612000">
                <a:tc>
                  <a:txBody>
                    <a:bodyPr/>
                    <a:lstStyle/>
                    <a:p>
                      <a:pPr algn="l">
                        <a:spcAft>
                          <a:spcPts val="600"/>
                        </a:spcAft>
                      </a:pPr>
                      <a:r>
                        <a:rPr lang="en-GB" sz="2500" dirty="0" smtClean="0">
                          <a:solidFill>
                            <a:schemeClr val="tx1"/>
                          </a:solidFill>
                          <a:latin typeface="Arial" panose="020B0604020202020204" pitchFamily="34" charset="0"/>
                          <a:cs typeface="Arial" panose="020B0604020202020204" pitchFamily="34" charset="0"/>
                        </a:rPr>
                        <a:t>Elementary data type</a:t>
                      </a:r>
                      <a:endParaRPr lang="en-GB" sz="25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500" dirty="0" smtClean="0">
                          <a:solidFill>
                            <a:srgbClr val="FF0000"/>
                          </a:solidFill>
                          <a:latin typeface="Arial" panose="020B0604020202020204" pitchFamily="34" charset="0"/>
                          <a:cs typeface="Arial" panose="020B0604020202020204" pitchFamily="34" charset="0"/>
                        </a:rPr>
                        <a:t>integer, real, Boolean, char</a:t>
                      </a: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612000">
                <a:tc>
                  <a:txBody>
                    <a:bodyPr/>
                    <a:lstStyle/>
                    <a:p>
                      <a:pPr algn="l">
                        <a:spcAft>
                          <a:spcPts val="600"/>
                        </a:spcAft>
                      </a:pPr>
                      <a:r>
                        <a:rPr lang="en-GB" sz="2500" dirty="0" smtClean="0">
                          <a:solidFill>
                            <a:schemeClr val="tx1"/>
                          </a:solidFill>
                          <a:latin typeface="Arial" panose="020B0604020202020204" pitchFamily="34" charset="0"/>
                          <a:cs typeface="Arial" panose="020B0604020202020204" pitchFamily="34" charset="0"/>
                        </a:rPr>
                        <a:t>Composite data type</a:t>
                      </a:r>
                      <a:endParaRPr lang="en-GB" sz="25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500" dirty="0" smtClean="0">
                          <a:solidFill>
                            <a:srgbClr val="FF0000"/>
                          </a:solidFill>
                          <a:latin typeface="Arial" panose="020B0604020202020204" pitchFamily="34" charset="0"/>
                          <a:cs typeface="Arial" panose="020B0604020202020204" pitchFamily="34" charset="0"/>
                        </a:rPr>
                        <a:t>string, array</a:t>
                      </a:r>
                    </a:p>
                    <a:p>
                      <a:pPr algn="l"/>
                      <a:r>
                        <a:rPr lang="en-GB" sz="2500" i="1" dirty="0" smtClean="0">
                          <a:solidFill>
                            <a:srgbClr val="FF0000"/>
                          </a:solidFill>
                          <a:latin typeface="Arial" panose="020B0604020202020204" pitchFamily="34" charset="0"/>
                          <a:cs typeface="Arial" panose="020B0604020202020204" pitchFamily="34" charset="0"/>
                        </a:rPr>
                        <a:t>[list may also be in this section, depending on programming language]</a:t>
                      </a: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12000">
                <a:tc>
                  <a:txBody>
                    <a:bodyPr/>
                    <a:lstStyle/>
                    <a:p>
                      <a:pPr algn="l">
                        <a:spcAft>
                          <a:spcPts val="600"/>
                        </a:spcAft>
                      </a:pPr>
                      <a:r>
                        <a:rPr lang="en-GB" sz="2500" dirty="0" smtClean="0">
                          <a:solidFill>
                            <a:schemeClr val="tx1"/>
                          </a:solidFill>
                          <a:latin typeface="Arial" panose="020B0604020202020204" pitchFamily="34" charset="0"/>
                          <a:cs typeface="Arial" panose="020B0604020202020204" pitchFamily="34" charset="0"/>
                        </a:rPr>
                        <a:t>Abstract data type</a:t>
                      </a:r>
                      <a:endParaRPr lang="en-GB" sz="25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kern="1200" dirty="0" smtClean="0">
                          <a:solidFill>
                            <a:srgbClr val="FF0000"/>
                          </a:solidFill>
                          <a:effectLst/>
                          <a:latin typeface="Arial" panose="020B0604020202020204" pitchFamily="34" charset="0"/>
                          <a:ea typeface="+mn-ea"/>
                          <a:cs typeface="Arial" panose="020B0604020202020204" pitchFamily="34" charset="0"/>
                        </a:rPr>
                        <a:t>list, stack, queue</a:t>
                      </a:r>
                    </a:p>
                  </a:txBody>
                  <a:tcPr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696063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Abstraction</a:t>
            </a:r>
          </a:p>
        </p:txBody>
      </p:sp>
      <p:sp>
        <p:nvSpPr>
          <p:cNvPr id="3" name="Text Placeholder 2"/>
          <p:cNvSpPr>
            <a:spLocks noGrp="1"/>
          </p:cNvSpPr>
          <p:nvPr>
            <p:ph type="body" sz="quarter" idx="14"/>
          </p:nvPr>
        </p:nvSpPr>
        <p:spPr>
          <a:xfrm>
            <a:off x="724280" y="1704179"/>
            <a:ext cx="7797230" cy="4565992"/>
          </a:xfrm>
        </p:spPr>
        <p:txBody>
          <a:bodyPr/>
          <a:lstStyle/>
          <a:p>
            <a:r>
              <a:rPr lang="en-GB" dirty="0"/>
              <a:t>An </a:t>
            </a:r>
            <a:r>
              <a:rPr lang="en-GB" dirty="0">
                <a:solidFill>
                  <a:srgbClr val="8D8959"/>
                </a:solidFill>
              </a:rPr>
              <a:t>abstract data type </a:t>
            </a:r>
            <a:r>
              <a:rPr lang="en-GB" dirty="0"/>
              <a:t>(</a:t>
            </a:r>
            <a:r>
              <a:rPr lang="en-GB" dirty="0">
                <a:solidFill>
                  <a:srgbClr val="8D8959"/>
                </a:solidFill>
              </a:rPr>
              <a:t>ADT</a:t>
            </a:r>
            <a:r>
              <a:rPr lang="en-GB" dirty="0"/>
              <a:t>) is a logical </a:t>
            </a:r>
            <a:r>
              <a:rPr lang="en-GB" dirty="0" smtClean="0"/>
              <a:t>description </a:t>
            </a:r>
            <a:r>
              <a:rPr lang="en-GB" dirty="0"/>
              <a:t>of </a:t>
            </a:r>
            <a:r>
              <a:rPr lang="en-GB" dirty="0" smtClean="0"/>
              <a:t>how we view the </a:t>
            </a:r>
            <a:r>
              <a:rPr lang="en-GB" dirty="0"/>
              <a:t>data and possible </a:t>
            </a:r>
            <a:r>
              <a:rPr lang="en-GB" dirty="0" smtClean="0"/>
              <a:t>operations</a:t>
            </a:r>
          </a:p>
          <a:p>
            <a:pPr lvl="1"/>
            <a:r>
              <a:rPr lang="en-GB" dirty="0" smtClean="0">
                <a:solidFill>
                  <a:srgbClr val="8D8959"/>
                </a:solidFill>
              </a:rPr>
              <a:t>A queue of print jobs (add to the rear, remove from front)</a:t>
            </a:r>
          </a:p>
          <a:p>
            <a:pPr lvl="1"/>
            <a:r>
              <a:rPr lang="en-GB" dirty="0" smtClean="0">
                <a:solidFill>
                  <a:srgbClr val="8D8959"/>
                </a:solidFill>
              </a:rPr>
              <a:t>A stack of books (add to top, remove from top)</a:t>
            </a:r>
          </a:p>
          <a:p>
            <a:pPr lvl="1"/>
            <a:r>
              <a:rPr lang="en-GB" dirty="0" smtClean="0">
                <a:solidFill>
                  <a:srgbClr val="8D8959"/>
                </a:solidFill>
              </a:rPr>
              <a:t>A list of tasks to do (add to the end, remove most important)</a:t>
            </a:r>
            <a:endParaRPr lang="en-GB" dirty="0">
              <a:solidFill>
                <a:srgbClr val="8D8959"/>
              </a:solidFill>
            </a:endParaRPr>
          </a:p>
          <a:p>
            <a:r>
              <a:rPr lang="en-GB" dirty="0" smtClean="0"/>
              <a:t>We are concerned only with what the data is representing and not how it is constructed</a:t>
            </a:r>
          </a:p>
          <a:p>
            <a:r>
              <a:rPr lang="en-GB" dirty="0" smtClean="0">
                <a:sym typeface="Wingdings" panose="05000000000000000000" pitchFamily="2" charset="2"/>
              </a:rPr>
              <a:t>We are creating an </a:t>
            </a:r>
            <a:r>
              <a:rPr lang="en-GB" dirty="0" smtClean="0">
                <a:solidFill>
                  <a:srgbClr val="8D8959"/>
                </a:solidFill>
                <a:sym typeface="Wingdings" panose="05000000000000000000" pitchFamily="2" charset="2"/>
              </a:rPr>
              <a:t>encapsulation</a:t>
            </a:r>
            <a:r>
              <a:rPr lang="en-GB" dirty="0" smtClean="0">
                <a:sym typeface="Wingdings" panose="05000000000000000000" pitchFamily="2" charset="2"/>
              </a:rPr>
              <a:t> around the data</a:t>
            </a:r>
            <a:endParaRPr lang="en-GB" dirty="0">
              <a:sym typeface="Wingdings" panose="05000000000000000000" pitchFamily="2" charset="2"/>
            </a:endParaRPr>
          </a:p>
          <a:p>
            <a:r>
              <a:rPr lang="en-GB" dirty="0">
                <a:sym typeface="Wingdings" panose="05000000000000000000" pitchFamily="2" charset="2"/>
              </a:rPr>
              <a:t>Encapsulation is a type of </a:t>
            </a:r>
            <a:r>
              <a:rPr lang="en-GB" dirty="0">
                <a:solidFill>
                  <a:srgbClr val="8D8959"/>
                </a:solidFill>
                <a:sym typeface="Wingdings" panose="05000000000000000000" pitchFamily="2" charset="2"/>
              </a:rPr>
              <a:t>information </a:t>
            </a:r>
            <a:r>
              <a:rPr lang="en-GB" dirty="0" smtClean="0">
                <a:solidFill>
                  <a:srgbClr val="8D8959"/>
                </a:solidFill>
                <a:sym typeface="Wingdings" panose="05000000000000000000" pitchFamily="2" charset="2"/>
              </a:rPr>
              <a:t>hiding</a:t>
            </a:r>
            <a:endParaRPr lang="en-GB" dirty="0">
              <a:solidFill>
                <a:srgbClr val="8D8959"/>
              </a:solidFill>
            </a:endParaRPr>
          </a:p>
        </p:txBody>
      </p:sp>
    </p:spTree>
    <p:extLst>
      <p:ext uri="{BB962C8B-B14F-4D97-AF65-F5344CB8AC3E}">
        <p14:creationId xmlns:p14="http://schemas.microsoft.com/office/powerpoint/2010/main" val="1984151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Examples of queues</a:t>
            </a:r>
            <a:endParaRPr lang="en-GB" dirty="0"/>
          </a:p>
          <a:p>
            <a:endParaRPr lang="en-GB" dirty="0"/>
          </a:p>
        </p:txBody>
      </p:sp>
      <p:sp>
        <p:nvSpPr>
          <p:cNvPr id="3" name="Text Placeholder 2"/>
          <p:cNvSpPr>
            <a:spLocks noGrp="1"/>
          </p:cNvSpPr>
          <p:nvPr>
            <p:ph type="body" sz="quarter" idx="14"/>
          </p:nvPr>
        </p:nvSpPr>
        <p:spPr/>
        <p:txBody>
          <a:bodyPr/>
          <a:lstStyle/>
          <a:p>
            <a:r>
              <a:rPr lang="en-GB" dirty="0"/>
              <a:t>What are some examples of queues in real life and information processing systems</a:t>
            </a:r>
            <a:r>
              <a:rPr lang="en-GB" dirty="0" smtClean="0"/>
              <a:t>?</a:t>
            </a:r>
          </a:p>
          <a:p>
            <a:r>
              <a:rPr lang="en-GB" dirty="0" smtClean="0"/>
              <a:t>What operations can be carried out on a queue?</a:t>
            </a:r>
            <a:endParaRPr lang="en-GB" dirty="0"/>
          </a:p>
          <a:p>
            <a:endParaRPr lang="en-GB" dirty="0"/>
          </a:p>
        </p:txBody>
      </p:sp>
    </p:spTree>
    <p:extLst>
      <p:ext uri="{BB962C8B-B14F-4D97-AF65-F5344CB8AC3E}">
        <p14:creationId xmlns:p14="http://schemas.microsoft.com/office/powerpoint/2010/main" val="1851891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Modelling a queue</a:t>
            </a:r>
          </a:p>
        </p:txBody>
      </p:sp>
      <p:sp>
        <p:nvSpPr>
          <p:cNvPr id="3" name="Text Placeholder 2"/>
          <p:cNvSpPr>
            <a:spLocks noGrp="1"/>
          </p:cNvSpPr>
          <p:nvPr>
            <p:ph type="body" sz="quarter" idx="14"/>
          </p:nvPr>
        </p:nvSpPr>
        <p:spPr/>
        <p:txBody>
          <a:bodyPr/>
          <a:lstStyle/>
          <a:p>
            <a:r>
              <a:rPr lang="en-GB" dirty="0" smtClean="0"/>
              <a:t>You might have thought of a queue at the cinema or supermarket checkout, or a queue of jobs waiting to be processed or printed</a:t>
            </a:r>
          </a:p>
          <a:p>
            <a:r>
              <a:rPr lang="en-GB" dirty="0" smtClean="0"/>
              <a:t>There </a:t>
            </a:r>
            <a:r>
              <a:rPr lang="en-GB" dirty="0"/>
              <a:t>are </a:t>
            </a:r>
            <a:r>
              <a:rPr lang="en-GB" dirty="0" smtClean="0">
                <a:solidFill>
                  <a:srgbClr val="8D8959"/>
                </a:solidFill>
              </a:rPr>
              <a:t>four distinct operations:</a:t>
            </a:r>
            <a:endParaRPr lang="en-GB" dirty="0">
              <a:solidFill>
                <a:srgbClr val="8D8959"/>
              </a:solidFill>
            </a:endParaRPr>
          </a:p>
          <a:p>
            <a:pPr lvl="1"/>
            <a:r>
              <a:rPr lang="en-GB" dirty="0" smtClean="0"/>
              <a:t>Add item to the rear of the queue</a:t>
            </a:r>
          </a:p>
          <a:p>
            <a:pPr lvl="1"/>
            <a:r>
              <a:rPr lang="en-GB" dirty="0" smtClean="0"/>
              <a:t>Remove item from the front of the queue</a:t>
            </a:r>
          </a:p>
          <a:p>
            <a:pPr lvl="1"/>
            <a:r>
              <a:rPr lang="en-GB" dirty="0" smtClean="0"/>
              <a:t>Check if the queue is empty</a:t>
            </a:r>
          </a:p>
          <a:p>
            <a:pPr lvl="1"/>
            <a:r>
              <a:rPr lang="en-GB" dirty="0" smtClean="0"/>
              <a:t>Check if the queue is full</a:t>
            </a:r>
          </a:p>
        </p:txBody>
      </p:sp>
    </p:spTree>
    <p:extLst>
      <p:ext uri="{BB962C8B-B14F-4D97-AF65-F5344CB8AC3E}">
        <p14:creationId xmlns:p14="http://schemas.microsoft.com/office/powerpoint/2010/main" val="1912982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Add and remove</a:t>
            </a:r>
            <a:endParaRPr lang="en-GB" dirty="0"/>
          </a:p>
        </p:txBody>
      </p:sp>
      <p:sp>
        <p:nvSpPr>
          <p:cNvPr id="3" name="Text Placeholder 2"/>
          <p:cNvSpPr>
            <a:spLocks noGrp="1"/>
          </p:cNvSpPr>
          <p:nvPr>
            <p:ph type="body" sz="quarter" idx="14"/>
          </p:nvPr>
        </p:nvSpPr>
        <p:spPr/>
        <p:txBody>
          <a:bodyPr/>
          <a:lstStyle/>
          <a:p>
            <a:r>
              <a:rPr lang="en-GB" dirty="0"/>
              <a:t>Using </a:t>
            </a:r>
            <a:r>
              <a:rPr lang="en-GB" b="1" dirty="0"/>
              <a:t>only</a:t>
            </a:r>
            <a:r>
              <a:rPr lang="en-GB" dirty="0"/>
              <a:t> the bus cards and the queue card</a:t>
            </a:r>
            <a:r>
              <a:rPr lang="en-GB" dirty="0" smtClean="0"/>
              <a:t>:</a:t>
            </a:r>
          </a:p>
          <a:p>
            <a:pPr lvl="1"/>
            <a:r>
              <a:rPr lang="en-GB" dirty="0" smtClean="0"/>
              <a:t>Add bus </a:t>
            </a:r>
            <a:r>
              <a:rPr lang="en-GB" b="1" dirty="0" smtClean="0">
                <a:solidFill>
                  <a:srgbClr val="8D8959"/>
                </a:solidFill>
              </a:rPr>
              <a:t>118A</a:t>
            </a:r>
            <a:r>
              <a:rPr lang="en-GB" dirty="0" smtClean="0">
                <a:solidFill>
                  <a:srgbClr val="8D8959"/>
                </a:solidFill>
              </a:rPr>
              <a:t> </a:t>
            </a:r>
            <a:r>
              <a:rPr lang="en-GB" b="1" dirty="0" smtClean="0">
                <a:solidFill>
                  <a:srgbClr val="8D8959"/>
                </a:solidFill>
              </a:rPr>
              <a:t>Sheffield </a:t>
            </a:r>
            <a:r>
              <a:rPr lang="en-GB" dirty="0" smtClean="0"/>
              <a:t>to the queue</a:t>
            </a:r>
          </a:p>
          <a:p>
            <a:pPr lvl="1"/>
            <a:r>
              <a:rPr lang="en-GB" dirty="0" smtClean="0"/>
              <a:t>Add another bus </a:t>
            </a:r>
            <a:r>
              <a:rPr lang="en-GB" b="1" dirty="0" smtClean="0">
                <a:solidFill>
                  <a:srgbClr val="8D8959"/>
                </a:solidFill>
              </a:rPr>
              <a:t>92B York </a:t>
            </a:r>
            <a:r>
              <a:rPr lang="en-GB" dirty="0" smtClean="0"/>
              <a:t>to the queue</a:t>
            </a:r>
          </a:p>
          <a:p>
            <a:pPr lvl="1"/>
            <a:r>
              <a:rPr lang="en-GB" dirty="0" smtClean="0"/>
              <a:t>Add bus </a:t>
            </a:r>
            <a:r>
              <a:rPr lang="en-GB" b="1" dirty="0" smtClean="0">
                <a:solidFill>
                  <a:srgbClr val="8D8959"/>
                </a:solidFill>
              </a:rPr>
              <a:t>142A Leeds </a:t>
            </a:r>
            <a:r>
              <a:rPr lang="en-GB" dirty="0" smtClean="0"/>
              <a:t>to the queue</a:t>
            </a:r>
          </a:p>
          <a:p>
            <a:pPr lvl="1"/>
            <a:r>
              <a:rPr lang="en-GB" dirty="0" smtClean="0"/>
              <a:t>Remove a bus from the queue</a:t>
            </a:r>
          </a:p>
          <a:p>
            <a:pPr lvl="1"/>
            <a:r>
              <a:rPr lang="en-GB" dirty="0" smtClean="0"/>
              <a:t>Remove another bus from the queue</a:t>
            </a:r>
            <a:endParaRPr lang="en-GB" dirty="0"/>
          </a:p>
        </p:txBody>
      </p:sp>
      <p:pic>
        <p:nvPicPr>
          <p:cNvPr id="2050" name="Picture 2" descr="C:\Users\Rob\AppData\Roaming\PixelMetrics\CaptureWiz\Temp\5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13299" y="5020046"/>
            <a:ext cx="2375670" cy="1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654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Add and remove</a:t>
            </a:r>
            <a:endParaRPr lang="en-GB" dirty="0"/>
          </a:p>
        </p:txBody>
      </p:sp>
      <p:sp>
        <p:nvSpPr>
          <p:cNvPr id="3" name="Text Placeholder 2"/>
          <p:cNvSpPr>
            <a:spLocks noGrp="1"/>
          </p:cNvSpPr>
          <p:nvPr>
            <p:ph type="body" sz="quarter" idx="14"/>
          </p:nvPr>
        </p:nvSpPr>
        <p:spPr>
          <a:xfrm>
            <a:off x="724280" y="1704178"/>
            <a:ext cx="7797230" cy="4810921"/>
          </a:xfrm>
        </p:spPr>
        <p:txBody>
          <a:bodyPr/>
          <a:lstStyle/>
          <a:p>
            <a:r>
              <a:rPr lang="en-GB" dirty="0" smtClean="0"/>
              <a:t>After three buses join the queue, it looks like this:</a:t>
            </a:r>
          </a:p>
          <a:p>
            <a:pPr lvl="1"/>
            <a:endParaRPr lang="en-GB" dirty="0" smtClean="0"/>
          </a:p>
          <a:p>
            <a:pPr lvl="1"/>
            <a:endParaRPr lang="en-GB" dirty="0"/>
          </a:p>
          <a:p>
            <a:pPr lvl="1"/>
            <a:endParaRPr lang="en-GB" dirty="0" smtClean="0"/>
          </a:p>
          <a:p>
            <a:pPr>
              <a:spcBef>
                <a:spcPts val="1200"/>
              </a:spcBef>
            </a:pPr>
            <a:r>
              <a:rPr lang="en-GB" dirty="0" smtClean="0"/>
              <a:t>After two buses leave the queue, it looks like this:</a:t>
            </a:r>
          </a:p>
          <a:p>
            <a:pPr>
              <a:spcBef>
                <a:spcPts val="1200"/>
              </a:spcBef>
            </a:pPr>
            <a:endParaRPr lang="en-GB" dirty="0" smtClean="0"/>
          </a:p>
          <a:p>
            <a:pPr>
              <a:spcBef>
                <a:spcPts val="1200"/>
              </a:spcBef>
            </a:pPr>
            <a:endParaRPr lang="en-GB" dirty="0" smtClean="0"/>
          </a:p>
          <a:p>
            <a:r>
              <a:rPr lang="en-GB" dirty="0" smtClean="0"/>
              <a:t>Is this a good way of implementing a queue?</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520721651"/>
              </p:ext>
            </p:extLst>
          </p:nvPr>
        </p:nvGraphicFramePr>
        <p:xfrm>
          <a:off x="955186" y="2361530"/>
          <a:ext cx="7200000" cy="1180752"/>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xmlns="" val="20000"/>
                    </a:ext>
                  </a:extLst>
                </a:gridCol>
                <a:gridCol w="1440000">
                  <a:extLst>
                    <a:ext uri="{9D8B030D-6E8A-4147-A177-3AD203B41FA5}">
                      <a16:colId xmlns:a16="http://schemas.microsoft.com/office/drawing/2014/main" xmlns="" val="20001"/>
                    </a:ext>
                  </a:extLst>
                </a:gridCol>
                <a:gridCol w="1440000">
                  <a:extLst>
                    <a:ext uri="{9D8B030D-6E8A-4147-A177-3AD203B41FA5}">
                      <a16:colId xmlns:a16="http://schemas.microsoft.com/office/drawing/2014/main" xmlns="" val="20002"/>
                    </a:ext>
                  </a:extLst>
                </a:gridCol>
                <a:gridCol w="1440000">
                  <a:extLst>
                    <a:ext uri="{9D8B030D-6E8A-4147-A177-3AD203B41FA5}">
                      <a16:colId xmlns:a16="http://schemas.microsoft.com/office/drawing/2014/main" xmlns="" val="20003"/>
                    </a:ext>
                  </a:extLst>
                </a:gridCol>
                <a:gridCol w="1440000">
                  <a:extLst>
                    <a:ext uri="{9D8B030D-6E8A-4147-A177-3AD203B41FA5}">
                      <a16:colId xmlns:a16="http://schemas.microsoft.com/office/drawing/2014/main" xmlns="" val="20004"/>
                    </a:ext>
                  </a:extLst>
                </a:gridCol>
              </a:tblGrid>
              <a:tr h="424657">
                <a:tc>
                  <a:txBody>
                    <a:bodyPr/>
                    <a:lstStyle/>
                    <a:p>
                      <a:pPr algn="ctr"/>
                      <a:r>
                        <a:rPr lang="en-GB" sz="2000" dirty="0" smtClean="0">
                          <a:solidFill>
                            <a:schemeClr val="bg1"/>
                          </a:solidFill>
                          <a:latin typeface="Arial" panose="020B0604020202020204" pitchFamily="34" charset="0"/>
                          <a:cs typeface="Arial" panose="020B0604020202020204" pitchFamily="34" charset="0"/>
                        </a:rPr>
                        <a:t>[0]</a:t>
                      </a:r>
                      <a:endParaRPr lang="en-GB"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[1]</a:t>
                      </a:r>
                      <a:endParaRPr lang="en-GB"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[2]</a:t>
                      </a:r>
                      <a:endParaRPr lang="en-GB"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fontAlgn="b"/>
                      <a:r>
                        <a:rPr lang="en-GB" sz="2000" b="1" i="0" u="none" strike="noStrike" dirty="0" smtClean="0">
                          <a:solidFill>
                            <a:schemeClr val="bg1"/>
                          </a:solidFill>
                          <a:effectLst/>
                          <a:latin typeface="Arial" panose="020B0604020202020204" pitchFamily="34" charset="0"/>
                          <a:cs typeface="Arial" panose="020B0604020202020204" pitchFamily="34" charset="0"/>
                        </a:rPr>
                        <a:t>[3]</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fontAlgn="b"/>
                      <a:r>
                        <a:rPr lang="en-GB" sz="2000" b="1" i="0" u="none" strike="noStrike" dirty="0" smtClean="0">
                          <a:solidFill>
                            <a:schemeClr val="bg1"/>
                          </a:solidFill>
                          <a:effectLst/>
                          <a:latin typeface="Arial" panose="020B0604020202020204" pitchFamily="34" charset="0"/>
                          <a:cs typeface="Arial" panose="020B0604020202020204" pitchFamily="34" charset="0"/>
                        </a:rPr>
                        <a:t>[4]</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xmlns="" val="10000"/>
                  </a:ext>
                </a:extLst>
              </a:tr>
              <a:tr h="756095">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Arial" panose="020B0604020202020204" pitchFamily="34" charset="0"/>
                          <a:cs typeface="Arial" panose="020B0604020202020204" pitchFamily="34" charset="0"/>
                        </a:rPr>
                        <a:t>118A </a:t>
                      </a:r>
                      <a:br>
                        <a:rPr lang="en-GB" sz="2000" b="0" i="0" u="none" strike="noStrike" dirty="0" smtClean="0">
                          <a:solidFill>
                            <a:srgbClr val="000000"/>
                          </a:solidFill>
                          <a:effectLst/>
                          <a:latin typeface="Arial" panose="020B0604020202020204" pitchFamily="34" charset="0"/>
                          <a:cs typeface="Arial" panose="020B0604020202020204" pitchFamily="34" charset="0"/>
                        </a:rPr>
                      </a:br>
                      <a:r>
                        <a:rPr lang="en-GB" sz="2000" b="0" i="0" u="none" strike="noStrike" dirty="0" smtClean="0">
                          <a:solidFill>
                            <a:srgbClr val="000000"/>
                          </a:solidFill>
                          <a:effectLst/>
                          <a:latin typeface="Arial" panose="020B0604020202020204" pitchFamily="34" charset="0"/>
                          <a:cs typeface="Arial" panose="020B0604020202020204" pitchFamily="34" charset="0"/>
                        </a:rPr>
                        <a:t>Sheffield</a:t>
                      </a:r>
                    </a:p>
                  </a:txBody>
                  <a:tcPr marL="68580" marR="68580" marT="34290" marB="34290"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Arial" panose="020B0604020202020204" pitchFamily="34" charset="0"/>
                          <a:cs typeface="Arial" panose="020B0604020202020204" pitchFamily="34" charset="0"/>
                        </a:rPr>
                        <a:t>92B </a:t>
                      </a:r>
                    </a:p>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Arial" panose="020B0604020202020204" pitchFamily="34" charset="0"/>
                          <a:cs typeface="Arial" panose="020B0604020202020204" pitchFamily="34" charset="0"/>
                        </a:rPr>
                        <a:t>York</a:t>
                      </a: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Arial" panose="020B0604020202020204" pitchFamily="34" charset="0"/>
                          <a:cs typeface="Arial" panose="020B0604020202020204" pitchFamily="34" charset="0"/>
                        </a:rPr>
                        <a:t>142A </a:t>
                      </a:r>
                      <a:br>
                        <a:rPr lang="en-GB" sz="2000" b="0" i="0" u="none" strike="noStrike" dirty="0" smtClean="0">
                          <a:solidFill>
                            <a:srgbClr val="000000"/>
                          </a:solidFill>
                          <a:effectLst/>
                          <a:latin typeface="Arial" panose="020B0604020202020204" pitchFamily="34" charset="0"/>
                          <a:cs typeface="Arial" panose="020B0604020202020204" pitchFamily="34" charset="0"/>
                        </a:rPr>
                      </a:br>
                      <a:r>
                        <a:rPr lang="en-GB" sz="2000" b="0" i="0" u="none" strike="noStrike" dirty="0" smtClean="0">
                          <a:solidFill>
                            <a:srgbClr val="000000"/>
                          </a:solidFill>
                          <a:effectLst/>
                          <a:latin typeface="Arial" panose="020B0604020202020204" pitchFamily="34" charset="0"/>
                          <a:cs typeface="Arial" panose="020B0604020202020204" pitchFamily="34" charset="0"/>
                        </a:rPr>
                        <a:t>Leeds</a:t>
                      </a: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32106928"/>
              </p:ext>
            </p:extLst>
          </p:nvPr>
        </p:nvGraphicFramePr>
        <p:xfrm>
          <a:off x="955186" y="4365821"/>
          <a:ext cx="7200000" cy="1180752"/>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xmlns="" val="20000"/>
                    </a:ext>
                  </a:extLst>
                </a:gridCol>
                <a:gridCol w="1440000">
                  <a:extLst>
                    <a:ext uri="{9D8B030D-6E8A-4147-A177-3AD203B41FA5}">
                      <a16:colId xmlns:a16="http://schemas.microsoft.com/office/drawing/2014/main" xmlns="" val="20001"/>
                    </a:ext>
                  </a:extLst>
                </a:gridCol>
                <a:gridCol w="1440000">
                  <a:extLst>
                    <a:ext uri="{9D8B030D-6E8A-4147-A177-3AD203B41FA5}">
                      <a16:colId xmlns:a16="http://schemas.microsoft.com/office/drawing/2014/main" xmlns="" val="20002"/>
                    </a:ext>
                  </a:extLst>
                </a:gridCol>
                <a:gridCol w="1440000">
                  <a:extLst>
                    <a:ext uri="{9D8B030D-6E8A-4147-A177-3AD203B41FA5}">
                      <a16:colId xmlns:a16="http://schemas.microsoft.com/office/drawing/2014/main" xmlns="" val="20003"/>
                    </a:ext>
                  </a:extLst>
                </a:gridCol>
                <a:gridCol w="1440000">
                  <a:extLst>
                    <a:ext uri="{9D8B030D-6E8A-4147-A177-3AD203B41FA5}">
                      <a16:colId xmlns:a16="http://schemas.microsoft.com/office/drawing/2014/main" xmlns="" val="20004"/>
                    </a:ext>
                  </a:extLst>
                </a:gridCol>
              </a:tblGrid>
              <a:tr h="424657">
                <a:tc>
                  <a:txBody>
                    <a:bodyPr/>
                    <a:lstStyle/>
                    <a:p>
                      <a:pPr algn="ctr"/>
                      <a:r>
                        <a:rPr lang="en-GB" sz="2000" dirty="0" smtClean="0">
                          <a:solidFill>
                            <a:schemeClr val="bg1"/>
                          </a:solidFill>
                          <a:latin typeface="Arial" panose="020B0604020202020204" pitchFamily="34" charset="0"/>
                          <a:cs typeface="Arial" panose="020B0604020202020204" pitchFamily="34" charset="0"/>
                        </a:rPr>
                        <a:t>[0]</a:t>
                      </a:r>
                      <a:endParaRPr lang="en-GB"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[1]</a:t>
                      </a:r>
                      <a:endParaRPr lang="en-GB"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chemeClr val="bg1"/>
                          </a:solidFill>
                          <a:latin typeface="Arial" panose="020B0604020202020204" pitchFamily="34" charset="0"/>
                          <a:cs typeface="Arial" panose="020B0604020202020204" pitchFamily="34" charset="0"/>
                        </a:rPr>
                        <a:t>[2]</a:t>
                      </a:r>
                      <a:endParaRPr lang="en-GB" sz="2000" dirty="0">
                        <a:solidFill>
                          <a:schemeClr val="bg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fontAlgn="b"/>
                      <a:r>
                        <a:rPr lang="en-GB" sz="2000" b="1" i="0" u="none" strike="noStrike" dirty="0" smtClean="0">
                          <a:solidFill>
                            <a:schemeClr val="bg1"/>
                          </a:solidFill>
                          <a:effectLst/>
                          <a:latin typeface="Arial" panose="020B0604020202020204" pitchFamily="34" charset="0"/>
                          <a:cs typeface="Arial" panose="020B0604020202020204" pitchFamily="34" charset="0"/>
                        </a:rPr>
                        <a:t>[3]</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fontAlgn="b"/>
                      <a:r>
                        <a:rPr lang="en-GB" sz="2000" b="1" i="0" u="none" strike="noStrike" dirty="0" smtClean="0">
                          <a:solidFill>
                            <a:schemeClr val="bg1"/>
                          </a:solidFill>
                          <a:effectLst/>
                          <a:latin typeface="Arial" panose="020B0604020202020204" pitchFamily="34" charset="0"/>
                          <a:cs typeface="Arial" panose="020B0604020202020204" pitchFamily="34" charset="0"/>
                        </a:rPr>
                        <a:t>[4]</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xmlns="" val="10000"/>
                  </a:ext>
                </a:extLst>
              </a:tr>
              <a:tr h="756095">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2000" b="0" i="0" u="none" strike="noStrike" dirty="0" smtClean="0">
                        <a:solidFill>
                          <a:srgbClr val="000000"/>
                        </a:solidFill>
                        <a:effectLst/>
                        <a:latin typeface="Arial" panose="020B0604020202020204" pitchFamily="34" charset="0"/>
                        <a:cs typeface="Arial" panose="020B06040202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2000" b="0" i="0" u="none" strike="noStrike" dirty="0" smtClean="0">
                        <a:solidFill>
                          <a:srgbClr val="000000"/>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effectLst/>
                          <a:latin typeface="Arial" panose="020B0604020202020204" pitchFamily="34" charset="0"/>
                          <a:cs typeface="Arial" panose="020B0604020202020204" pitchFamily="34" charset="0"/>
                        </a:rPr>
                        <a:t>142A </a:t>
                      </a:r>
                      <a:br>
                        <a:rPr lang="en-GB" sz="2000" b="0" i="0" u="none" strike="noStrike" dirty="0" smtClean="0">
                          <a:solidFill>
                            <a:srgbClr val="000000"/>
                          </a:solidFill>
                          <a:effectLst/>
                          <a:latin typeface="Arial" panose="020B0604020202020204" pitchFamily="34" charset="0"/>
                          <a:cs typeface="Arial" panose="020B0604020202020204" pitchFamily="34" charset="0"/>
                        </a:rPr>
                      </a:br>
                      <a:r>
                        <a:rPr lang="en-GB" sz="2000" b="0" i="0" u="none" strike="noStrike" dirty="0" smtClean="0">
                          <a:solidFill>
                            <a:srgbClr val="000000"/>
                          </a:solidFill>
                          <a:effectLst/>
                          <a:latin typeface="Arial" panose="020B0604020202020204" pitchFamily="34" charset="0"/>
                          <a:cs typeface="Arial" panose="020B0604020202020204" pitchFamily="34" charset="0"/>
                        </a:rPr>
                        <a:t>Leeds</a:t>
                      </a: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68580" marR="68580" marT="34290" marB="34290" anchor="ct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687400498"/>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12" ma:contentTypeDescription="Create a new document." ma:contentTypeScope="" ma:versionID="fbf79c34996554a518299b16491d8f9c">
  <xsd:schema xmlns:xsd="http://www.w3.org/2001/XMLSchema" xmlns:xs="http://www.w3.org/2001/XMLSchema" xmlns:p="http://schemas.microsoft.com/office/2006/metadata/properties" xmlns:ns2="506ac514-9468-4ce6-abae-8e7a4c758df2" xmlns:ns3="70888afb-978a-47fe-a38c-33c273623691" targetNamespace="http://schemas.microsoft.com/office/2006/metadata/properties" ma:root="true" ma:fieldsID="c3d3f60f4a4162caff109b7d7199a3fa" ns2:_="" ns3:_="">
    <xsd:import namespace="506ac514-9468-4ce6-abae-8e7a4c758df2"/>
    <xsd:import namespace="70888afb-978a-47fe-a38c-33c27362369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888afb-978a-47fe-a38c-33c27362369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55AC43-DA0C-433E-B0CE-D053A8AA3AA8}"/>
</file>

<file path=customXml/itemProps2.xml><?xml version="1.0" encoding="utf-8"?>
<ds:datastoreItem xmlns:ds="http://schemas.openxmlformats.org/officeDocument/2006/customXml" ds:itemID="{72B95AD6-0F09-409F-AEDE-56471C03443C}"/>
</file>

<file path=customXml/itemProps3.xml><?xml version="1.0" encoding="utf-8"?>
<ds:datastoreItem xmlns:ds="http://schemas.openxmlformats.org/officeDocument/2006/customXml" ds:itemID="{529831C6-4737-46AA-835E-DC5630557627}"/>
</file>

<file path=docProps/app.xml><?xml version="1.0" encoding="utf-8"?>
<Properties xmlns="http://schemas.openxmlformats.org/officeDocument/2006/extended-properties" xmlns:vt="http://schemas.openxmlformats.org/officeDocument/2006/docPropsVTypes">
  <Template>Unit 7</Template>
  <TotalTime>2445</TotalTime>
  <Words>1448</Words>
  <Application>Microsoft Office PowerPoint</Application>
  <PresentationFormat>On-screen Show (4:3)</PresentationFormat>
  <Paragraphs>317</Paragraphs>
  <Slides>32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Museo 700</vt:lpstr>
      <vt:lpstr>Museo 500</vt:lpstr>
      <vt:lpstr>Arial</vt:lpstr>
      <vt:lpstr>Wingdings</vt:lpstr>
      <vt:lpstr>Museo 100</vt:lpstr>
      <vt:lpstr>Museo 900</vt:lpstr>
      <vt:lpstr>Calibri</vt:lpstr>
      <vt:lpstr>Museo900-Regular</vt:lpstr>
      <vt:lpstr>Consolas</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Patricia Heathcote</cp:lastModifiedBy>
  <cp:revision>135</cp:revision>
  <dcterms:created xsi:type="dcterms:W3CDTF">2015-10-08T09:44:01Z</dcterms:created>
  <dcterms:modified xsi:type="dcterms:W3CDTF">2016-02-08T08:25:20Z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